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6" r:id="rId18"/>
    <p:sldId id="307" r:id="rId19"/>
    <p:sldId id="308" r:id="rId20"/>
    <p:sldId id="311" r:id="rId21"/>
    <p:sldId id="310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  <p14:sldId id="308"/>
            <p14:sldId id="311"/>
            <p14:sldId id="310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68693" autoAdjust="0"/>
  </p:normalViewPr>
  <p:slideViewPr>
    <p:cSldViewPr snapToGrid="0">
      <p:cViewPr varScale="1">
        <p:scale>
          <a:sx n="80" d="100"/>
          <a:sy n="80" d="100"/>
        </p:scale>
        <p:origin x="15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오늘 리뷰할 논문은 </a:t>
            </a:r>
            <a:r>
              <a:rPr lang="en-US" altLang="ko-KR" dirty="0"/>
              <a:t>taming transformers for high-resolution image synthesis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논문은 </a:t>
            </a:r>
            <a:r>
              <a:rPr lang="en-US" altLang="ko-KR" dirty="0"/>
              <a:t>Transformer</a:t>
            </a:r>
            <a:r>
              <a:rPr lang="ko-KR" altLang="en-US" dirty="0"/>
              <a:t>를 </a:t>
            </a:r>
            <a:r>
              <a:rPr lang="en-US" altLang="ko-KR" dirty="0"/>
              <a:t>GAN</a:t>
            </a:r>
            <a:r>
              <a:rPr lang="ko-KR" altLang="en-US" dirty="0"/>
              <a:t>에 결합해서 </a:t>
            </a:r>
            <a:r>
              <a:rPr lang="en-US" altLang="ko-KR" dirty="0"/>
              <a:t>high resolution</a:t>
            </a:r>
            <a:r>
              <a:rPr lang="ko-KR" altLang="en-US" dirty="0"/>
              <a:t>의 이미지</a:t>
            </a:r>
            <a:r>
              <a:rPr lang="en-US" altLang="ko-KR" dirty="0"/>
              <a:t> </a:t>
            </a:r>
            <a:r>
              <a:rPr lang="ko-KR" altLang="en-US" dirty="0"/>
              <a:t>생성을 더 자연스럽게 하자는 목적을 가지고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</a:t>
            </a:r>
            <a:r>
              <a:rPr lang="en-US" altLang="ko-KR" dirty="0"/>
              <a:t>Quantization</a:t>
            </a:r>
            <a:r>
              <a:rPr lang="ko-KR" altLang="en-US" dirty="0"/>
              <a:t>을 하면 미분이 불가능하기 때문에 역전파가 불가능해 지는데 이는 </a:t>
            </a:r>
            <a:r>
              <a:rPr lang="en-US" altLang="ko-KR" dirty="0"/>
              <a:t>straight through gradient estimator</a:t>
            </a:r>
            <a:r>
              <a:rPr lang="ko-KR" altLang="en-US" dirty="0"/>
              <a:t>를 통해 해결하게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Ste</a:t>
            </a:r>
            <a:r>
              <a:rPr lang="ko-KR" altLang="en-US" dirty="0"/>
              <a:t>는 </a:t>
            </a:r>
            <a:r>
              <a:rPr lang="en-US" altLang="ko-KR" dirty="0"/>
              <a:t>hard tangent </a:t>
            </a:r>
            <a:r>
              <a:rPr lang="ko-KR" altLang="en-US" dirty="0"/>
              <a:t>함수를 사용해 역전파를 가능하도록 </a:t>
            </a:r>
            <a:r>
              <a:rPr lang="en-US" altLang="ko-KR" dirty="0"/>
              <a:t>smooth</a:t>
            </a:r>
            <a:r>
              <a:rPr lang="ko-KR" altLang="en-US" dirty="0"/>
              <a:t>하게 만들어 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475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STE</a:t>
            </a:r>
            <a:r>
              <a:rPr lang="ko-KR" altLang="en-US" dirty="0"/>
              <a:t>를 통해 </a:t>
            </a:r>
            <a:r>
              <a:rPr lang="en-US" altLang="ko-KR" dirty="0"/>
              <a:t>smooth</a:t>
            </a:r>
            <a:r>
              <a:rPr lang="ko-KR" altLang="en-US" dirty="0"/>
              <a:t>해지게 되면 위와 같이 계단 형태로 값이 그려지게 되는데 보통 경량화 관련 논문에서 많이 사용하게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VQ-GAN</a:t>
            </a:r>
            <a:r>
              <a:rPr lang="ko-KR" altLang="en-US" dirty="0"/>
              <a:t>에서 중요한 내용은 아니어서 간단하게 소개하고 넘어가도록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43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/>
              <a:t>Codebook</a:t>
            </a:r>
            <a:r>
              <a:rPr lang="ko-KR" altLang="en-US" dirty="0"/>
              <a:t>까지의 단계에서 </a:t>
            </a:r>
            <a:r>
              <a:rPr lang="en-US" altLang="ko-KR" dirty="0"/>
              <a:t>loss</a:t>
            </a:r>
            <a:r>
              <a:rPr lang="ko-KR" altLang="en-US" dirty="0"/>
              <a:t>를 보시면</a:t>
            </a:r>
            <a:endParaRPr lang="en-US" altLang="ko-KR" dirty="0"/>
          </a:p>
          <a:p>
            <a:r>
              <a:rPr lang="en-US" altLang="ko-KR" dirty="0"/>
              <a:t>Adversarial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와 다음의 </a:t>
            </a:r>
            <a:r>
              <a:rPr lang="en-US" altLang="ko-KR" dirty="0"/>
              <a:t>3</a:t>
            </a:r>
            <a:r>
              <a:rPr lang="ko-KR" altLang="en-US" dirty="0"/>
              <a:t>가지 </a:t>
            </a:r>
            <a:r>
              <a:rPr lang="en-US" altLang="ko-KR" dirty="0"/>
              <a:t>loss</a:t>
            </a:r>
            <a:r>
              <a:rPr lang="ko-KR" altLang="en-US" dirty="0"/>
              <a:t>로 구성되게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이미지의 재구성을 위한 </a:t>
            </a:r>
            <a:r>
              <a:rPr lang="en-US" altLang="ko-KR" dirty="0"/>
              <a:t>reconstruction loss</a:t>
            </a:r>
            <a:r>
              <a:rPr lang="ko-KR" altLang="en-US" dirty="0"/>
              <a:t>와 그 뒤의 </a:t>
            </a:r>
            <a:r>
              <a:rPr lang="en-US" altLang="ko-KR" dirty="0"/>
              <a:t>2</a:t>
            </a:r>
            <a:r>
              <a:rPr lang="ko-KR" altLang="en-US" dirty="0"/>
              <a:t>가리 </a:t>
            </a:r>
            <a:r>
              <a:rPr lang="en-US" altLang="ko-KR" dirty="0"/>
              <a:t>commitment loss</a:t>
            </a:r>
            <a:r>
              <a:rPr lang="ko-KR" altLang="en-US" dirty="0"/>
              <a:t>가 보이게 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 </a:t>
            </a:r>
            <a:r>
              <a:rPr lang="en-US" altLang="ko-KR" dirty="0"/>
              <a:t>commitment loss</a:t>
            </a:r>
            <a:r>
              <a:rPr lang="ko-KR" altLang="en-US" dirty="0"/>
              <a:t>는 </a:t>
            </a:r>
            <a:r>
              <a:rPr lang="en-US" altLang="ko-KR" dirty="0"/>
              <a:t>quantization </a:t>
            </a:r>
            <a:r>
              <a:rPr lang="en-US" altLang="ko-KR" dirty="0" err="1"/>
              <a:t>zq</a:t>
            </a:r>
            <a:r>
              <a:rPr lang="ko-KR" altLang="en-US" dirty="0"/>
              <a:t>를 </a:t>
            </a:r>
            <a:r>
              <a:rPr lang="en-US" altLang="ko-KR" dirty="0"/>
              <a:t>Encoder</a:t>
            </a:r>
            <a:r>
              <a:rPr lang="ko-KR" altLang="en-US" dirty="0"/>
              <a:t>와 비슷하게 학습하도록</a:t>
            </a:r>
            <a:r>
              <a:rPr lang="en-US" altLang="ko-KR" dirty="0"/>
              <a:t>, </a:t>
            </a:r>
            <a:r>
              <a:rPr lang="ko-KR" altLang="en-US" dirty="0"/>
              <a:t>기르고 반대로 </a:t>
            </a:r>
            <a:r>
              <a:rPr lang="en-US" altLang="ko-KR" dirty="0"/>
              <a:t>Encoder</a:t>
            </a:r>
            <a:r>
              <a:rPr lang="ko-KR" altLang="en-US" dirty="0"/>
              <a:t>가 </a:t>
            </a:r>
            <a:r>
              <a:rPr lang="en-US" altLang="ko-KR" dirty="0" err="1"/>
              <a:t>zq</a:t>
            </a:r>
            <a:r>
              <a:rPr lang="ko-KR" altLang="en-US" dirty="0"/>
              <a:t>와 비슷하게 학습하도록 도와줍니다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양자화가 </a:t>
            </a:r>
            <a:r>
              <a:rPr lang="en-US" altLang="ko-KR" dirty="0"/>
              <a:t>back </a:t>
            </a:r>
            <a:r>
              <a:rPr lang="en-US" altLang="ko-KR" dirty="0" err="1"/>
              <a:t>propagatio</a:t>
            </a:r>
            <a:r>
              <a:rPr lang="ko-KR" altLang="en-US" dirty="0"/>
              <a:t>시 제대로 값이 안 넘어 가게 되는데 이것을 해소해주면서 추가적으로 </a:t>
            </a:r>
            <a:r>
              <a:rPr lang="en-US" altLang="ko-KR" dirty="0"/>
              <a:t>reconstruction</a:t>
            </a:r>
            <a:r>
              <a:rPr lang="ko-KR" altLang="en-US" dirty="0"/>
              <a:t>을 도와주는 효과도 있다고 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같은 개념은 아래 </a:t>
            </a:r>
            <a:r>
              <a:rPr lang="en-US" altLang="ko-KR" dirty="0"/>
              <a:t>VQ-VAE loss</a:t>
            </a:r>
            <a:r>
              <a:rPr lang="ko-KR" altLang="en-US" dirty="0"/>
              <a:t>를 보시면 비슷하게 구성되어 있는 것으로 보아 </a:t>
            </a:r>
            <a:r>
              <a:rPr lang="en-US" altLang="ko-KR" dirty="0"/>
              <a:t>VQ-VAE</a:t>
            </a:r>
            <a:r>
              <a:rPr lang="ko-KR" altLang="en-US" dirty="0"/>
              <a:t>에서 나온 것을 추정됩니다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89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</a:t>
            </a:r>
            <a:r>
              <a:rPr lang="en-US" altLang="ko-KR" dirty="0"/>
              <a:t>VQ-GAN</a:t>
            </a:r>
            <a:r>
              <a:rPr lang="ko-KR" altLang="en-US" dirty="0"/>
              <a:t>은 더 나아가 압축률과 품질을 더 좋게 하기 위해서 </a:t>
            </a:r>
            <a:r>
              <a:rPr lang="en-US" altLang="ko-KR" dirty="0"/>
              <a:t>2</a:t>
            </a:r>
            <a:r>
              <a:rPr lang="ko-KR" altLang="en-US" dirty="0"/>
              <a:t>가지 방법을 사용했는데</a:t>
            </a:r>
            <a:endParaRPr lang="en-US" altLang="ko-KR" dirty="0"/>
          </a:p>
          <a:p>
            <a:r>
              <a:rPr lang="en-US" altLang="ko-KR" dirty="0"/>
              <a:t>patch-based Discriminator</a:t>
            </a:r>
            <a:r>
              <a:rPr lang="ko-KR" altLang="en-US" dirty="0"/>
              <a:t>와 </a:t>
            </a:r>
            <a:r>
              <a:rPr lang="en-US" altLang="ko-KR" dirty="0"/>
              <a:t>Perceptual loss</a:t>
            </a:r>
            <a:r>
              <a:rPr lang="ko-KR" altLang="en-US" dirty="0"/>
              <a:t>의 사용입니다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patch-based Discriminator</a:t>
            </a:r>
            <a:r>
              <a:rPr lang="ko-KR" altLang="en-US" dirty="0"/>
              <a:t>는 따로 언급은 없었지만 </a:t>
            </a:r>
            <a:r>
              <a:rPr lang="en-US" altLang="ko-KR" dirty="0"/>
              <a:t>Adversarial </a:t>
            </a:r>
            <a:r>
              <a:rPr lang="ko-KR" altLang="en-US" dirty="0"/>
              <a:t>학습을 더 강화해주는 목적을 가졌을 것이고</a:t>
            </a:r>
            <a:endParaRPr lang="en-US" altLang="ko-KR" dirty="0"/>
          </a:p>
          <a:p>
            <a:r>
              <a:rPr lang="en-US" altLang="ko-KR" dirty="0"/>
              <a:t>Perceptual loss</a:t>
            </a:r>
            <a:r>
              <a:rPr lang="ko-KR" altLang="en-US" dirty="0"/>
              <a:t>를 </a:t>
            </a:r>
            <a:r>
              <a:rPr lang="en-US" altLang="ko-KR" dirty="0"/>
              <a:t>L2 loss</a:t>
            </a:r>
            <a:r>
              <a:rPr lang="ko-KR" altLang="en-US" dirty="0"/>
              <a:t> 대신 사용하게 되어 인지적인</a:t>
            </a:r>
            <a:r>
              <a:rPr lang="en-US" altLang="ko-KR" dirty="0"/>
              <a:t> </a:t>
            </a:r>
            <a:r>
              <a:rPr lang="ko-KR" altLang="en-US" dirty="0"/>
              <a:t>스타일 등을 더 효과적으로 학습하게 되었습니다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448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앞서 설명한 </a:t>
            </a:r>
            <a:r>
              <a:rPr lang="en-US" altLang="ko-KR" dirty="0"/>
              <a:t>4</a:t>
            </a:r>
            <a:r>
              <a:rPr lang="ko-KR" altLang="en-US" dirty="0"/>
              <a:t>가지 </a:t>
            </a:r>
            <a:r>
              <a:rPr lang="en-US" altLang="ko-KR" dirty="0"/>
              <a:t>loss</a:t>
            </a:r>
            <a:r>
              <a:rPr lang="ko-KR" altLang="en-US" dirty="0"/>
              <a:t>를 모두 합치게 되는데 </a:t>
            </a:r>
            <a:r>
              <a:rPr lang="en-US" altLang="ko-KR" dirty="0"/>
              <a:t>GAN loss</a:t>
            </a:r>
            <a:r>
              <a:rPr lang="ko-KR" altLang="en-US" dirty="0"/>
              <a:t>를 보시면 앞에 람다를 곱해줍니다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람다는 </a:t>
            </a:r>
            <a:r>
              <a:rPr lang="en-US" altLang="ko-KR" dirty="0"/>
              <a:t>perceptual recon loss</a:t>
            </a:r>
            <a:r>
              <a:rPr lang="ko-KR" altLang="en-US" dirty="0"/>
              <a:t>와 </a:t>
            </a:r>
            <a:r>
              <a:rPr lang="en-US" altLang="ko-KR" dirty="0" err="1"/>
              <a:t>gan</a:t>
            </a:r>
            <a:r>
              <a:rPr lang="en-US" altLang="ko-KR" dirty="0"/>
              <a:t> loss</a:t>
            </a:r>
            <a:r>
              <a:rPr lang="ko-KR" altLang="en-US" dirty="0"/>
              <a:t>의 비율로 이루어져 있어 둘 사이의 크기를 비교하여 그때그때 </a:t>
            </a:r>
            <a:r>
              <a:rPr lang="en-US" altLang="ko-KR" dirty="0"/>
              <a:t>loss</a:t>
            </a:r>
            <a:r>
              <a:rPr lang="ko-KR" altLang="en-US" dirty="0"/>
              <a:t>의 크기를 조절해 주는 역할을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53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코드 북에서 </a:t>
            </a:r>
            <a:r>
              <a:rPr lang="en-US" altLang="ko-KR" dirty="0"/>
              <a:t>Quantization</a:t>
            </a:r>
            <a:r>
              <a:rPr lang="ko-KR" altLang="en-US" dirty="0"/>
              <a:t>하는 단계에서는</a:t>
            </a:r>
            <a:endParaRPr lang="en-US" altLang="ko-KR" dirty="0"/>
          </a:p>
          <a:p>
            <a:r>
              <a:rPr lang="ko-KR" altLang="en-US" dirty="0" err="1"/>
              <a:t>코드북의</a:t>
            </a:r>
            <a:r>
              <a:rPr lang="ko-KR" altLang="en-US" dirty="0"/>
              <a:t> 인덱스를 </a:t>
            </a:r>
            <a:r>
              <a:rPr lang="en-US" altLang="ko-KR" dirty="0"/>
              <a:t>sequence s</a:t>
            </a:r>
            <a:r>
              <a:rPr lang="ko-KR" altLang="en-US" dirty="0"/>
              <a:t>로 치환해서 </a:t>
            </a:r>
            <a:r>
              <a:rPr lang="en-US" altLang="ko-KR" dirty="0"/>
              <a:t>Quantization</a:t>
            </a:r>
            <a:r>
              <a:rPr lang="ko-KR" altLang="en-US" dirty="0"/>
              <a:t>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중요한 부분이  </a:t>
            </a:r>
            <a:r>
              <a:rPr lang="en-US" altLang="ko-KR" dirty="0"/>
              <a:t>Transformer</a:t>
            </a:r>
            <a:r>
              <a:rPr lang="ko-KR" altLang="en-US" dirty="0"/>
              <a:t>를 통해 이전 </a:t>
            </a:r>
            <a:r>
              <a:rPr lang="en-US" altLang="ko-KR" dirty="0"/>
              <a:t>s </a:t>
            </a:r>
            <a:r>
              <a:rPr lang="ko-KR" altLang="en-US" dirty="0"/>
              <a:t>값들을 보고 다음 </a:t>
            </a:r>
            <a:r>
              <a:rPr lang="en-US" altLang="ko-KR" dirty="0"/>
              <a:t>s </a:t>
            </a:r>
            <a:r>
              <a:rPr lang="ko-KR" altLang="en-US" dirty="0"/>
              <a:t>값을 예측하는 연산을 하는데</a:t>
            </a:r>
            <a:endParaRPr lang="en-US" altLang="ko-KR" dirty="0"/>
          </a:p>
          <a:p>
            <a:r>
              <a:rPr lang="ko-KR" altLang="en-US" dirty="0"/>
              <a:t>아래 수식에서 </a:t>
            </a:r>
            <a:r>
              <a:rPr lang="ko-KR" altLang="en-US" dirty="0" err="1"/>
              <a:t>보시듯</a:t>
            </a:r>
            <a:r>
              <a:rPr lang="ko-KR" altLang="en-US" dirty="0"/>
              <a:t> </a:t>
            </a:r>
            <a:r>
              <a:rPr lang="en-US" altLang="ko-KR" dirty="0" err="1"/>
              <a:t>i</a:t>
            </a:r>
            <a:r>
              <a:rPr lang="ko-KR" altLang="en-US" dirty="0"/>
              <a:t>보다 작은 </a:t>
            </a:r>
            <a:r>
              <a:rPr lang="en-US" altLang="ko-KR" dirty="0"/>
              <a:t>sequence</a:t>
            </a:r>
            <a:r>
              <a:rPr lang="ko-KR" altLang="en-US" dirty="0"/>
              <a:t>로 </a:t>
            </a:r>
            <a:r>
              <a:rPr lang="en-US" altLang="ko-KR" dirty="0" err="1"/>
              <a:t>si</a:t>
            </a:r>
            <a:r>
              <a:rPr lang="ko-KR" altLang="en-US" dirty="0"/>
              <a:t>값을 예측합니다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여기서 그럼 첫 </a:t>
            </a:r>
            <a:r>
              <a:rPr lang="en-US" altLang="ko-KR" dirty="0"/>
              <a:t>sequence</a:t>
            </a:r>
            <a:r>
              <a:rPr lang="ko-KR" altLang="en-US" dirty="0"/>
              <a:t>는 어떻게 예측하는지 궁금해지는데</a:t>
            </a:r>
            <a:endParaRPr lang="en-US" altLang="ko-KR" dirty="0"/>
          </a:p>
          <a:p>
            <a:r>
              <a:rPr lang="ko-KR" altLang="en-US" dirty="0"/>
              <a:t>실제 저자의 코드를 보면 맨 처음에만 </a:t>
            </a:r>
            <a:r>
              <a:rPr lang="en-US" altLang="ko-KR" dirty="0"/>
              <a:t>codebook</a:t>
            </a:r>
            <a:r>
              <a:rPr lang="ko-KR" altLang="en-US" dirty="0"/>
              <a:t>에서 </a:t>
            </a:r>
            <a:r>
              <a:rPr lang="en-US" altLang="ko-KR" dirty="0"/>
              <a:t>sequence</a:t>
            </a:r>
            <a:r>
              <a:rPr lang="ko-KR" altLang="en-US" dirty="0"/>
              <a:t>를 하나 랜덤하게 추출하고 나머지는 </a:t>
            </a:r>
            <a:r>
              <a:rPr lang="en-US" altLang="ko-KR" dirty="0"/>
              <a:t>Transformer</a:t>
            </a:r>
            <a:r>
              <a:rPr lang="ko-KR" altLang="en-US" dirty="0"/>
              <a:t>롤 예측합니다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 후 </a:t>
            </a:r>
            <a:r>
              <a:rPr lang="en-US" altLang="ko-KR" dirty="0"/>
              <a:t>Decoder</a:t>
            </a:r>
            <a:r>
              <a:rPr lang="ko-KR" altLang="en-US" dirty="0"/>
              <a:t>로 이미지를 </a:t>
            </a:r>
            <a:r>
              <a:rPr lang="en-US" altLang="ko-KR" dirty="0"/>
              <a:t>recon</a:t>
            </a:r>
            <a:r>
              <a:rPr lang="ko-KR" altLang="en-US" dirty="0"/>
              <a:t>할 때는 </a:t>
            </a:r>
            <a:r>
              <a:rPr lang="ko-KR" altLang="en-US" dirty="0" err="1"/>
              <a:t>코드북</a:t>
            </a:r>
            <a:r>
              <a:rPr lang="ko-KR" altLang="en-US" dirty="0"/>
              <a:t> 형태로 다시 매핑한 뒤 </a:t>
            </a:r>
            <a:r>
              <a:rPr lang="en-US" altLang="ko-KR" dirty="0"/>
              <a:t>CNN </a:t>
            </a:r>
            <a:r>
              <a:rPr lang="ko-KR" altLang="en-US" dirty="0"/>
              <a:t>연산을 진행하게 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600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그러면 </a:t>
            </a:r>
            <a:r>
              <a:rPr lang="en-US" altLang="ko-KR" dirty="0"/>
              <a:t>Conditional</a:t>
            </a:r>
            <a:r>
              <a:rPr lang="ko-KR" altLang="en-US" dirty="0"/>
              <a:t>한 </a:t>
            </a:r>
            <a:r>
              <a:rPr lang="en-US" altLang="ko-KR" dirty="0"/>
              <a:t>image synthesis</a:t>
            </a:r>
            <a:r>
              <a:rPr lang="ko-KR" altLang="en-US" dirty="0"/>
              <a:t>는 어떻게 하는지 알아보겠습니다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이전에 설명했듯 </a:t>
            </a:r>
            <a:r>
              <a:rPr lang="en-US" altLang="ko-KR" dirty="0"/>
              <a:t>VQ-GAN</a:t>
            </a:r>
            <a:r>
              <a:rPr lang="ko-KR" altLang="en-US" dirty="0"/>
              <a:t>은 </a:t>
            </a:r>
            <a:r>
              <a:rPr lang="en-US" altLang="ko-KR" dirty="0"/>
              <a:t>codebook</a:t>
            </a:r>
            <a:r>
              <a:rPr lang="ko-KR" altLang="en-US" dirty="0"/>
              <a:t>을 학습시키고 이 통해 이미지를 생성하게 되는데</a:t>
            </a:r>
            <a:endParaRPr lang="en-US" altLang="ko-KR" dirty="0"/>
          </a:p>
          <a:p>
            <a:r>
              <a:rPr lang="ko-KR" altLang="en-US" dirty="0"/>
              <a:t>만약 </a:t>
            </a:r>
            <a:r>
              <a:rPr lang="en-US" altLang="ko-KR" dirty="0"/>
              <a:t>conditional information c</a:t>
            </a:r>
            <a:r>
              <a:rPr lang="ko-KR" altLang="en-US" dirty="0"/>
              <a:t>가 </a:t>
            </a:r>
            <a:r>
              <a:rPr lang="en-US" altLang="ko-KR" dirty="0"/>
              <a:t>spatial</a:t>
            </a:r>
            <a:r>
              <a:rPr lang="ko-KR" altLang="en-US" dirty="0"/>
              <a:t>한 정보를 가지는 경우 다른 </a:t>
            </a:r>
            <a:r>
              <a:rPr lang="en-US" altLang="ko-KR" dirty="0"/>
              <a:t>VQ_GAN</a:t>
            </a:r>
            <a:r>
              <a:rPr lang="ko-KR" altLang="en-US" dirty="0"/>
              <a:t>으로 이를 학습시킵니다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여기서 </a:t>
            </a:r>
            <a:r>
              <a:rPr lang="ko-KR" altLang="en-US" dirty="0" err="1"/>
              <a:t>코드북</a:t>
            </a:r>
            <a:r>
              <a:rPr lang="ko-KR" altLang="en-US" dirty="0"/>
              <a:t> </a:t>
            </a:r>
            <a:r>
              <a:rPr lang="en-US" altLang="ko-KR" dirty="0" err="1"/>
              <a:t>zc</a:t>
            </a:r>
            <a:r>
              <a:rPr lang="ko-KR" altLang="en-US" dirty="0"/>
              <a:t>를 추출해서 원래 모델에 넣어주는 형태로 학습을 진행합니다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이같은</a:t>
            </a:r>
            <a:r>
              <a:rPr lang="ko-KR" altLang="en-US" dirty="0"/>
              <a:t> 학습은 </a:t>
            </a:r>
            <a:r>
              <a:rPr lang="en-US" altLang="ko-KR" dirty="0"/>
              <a:t>Transformer</a:t>
            </a:r>
            <a:r>
              <a:rPr lang="ko-KR" altLang="en-US" dirty="0"/>
              <a:t>가 </a:t>
            </a:r>
            <a:r>
              <a:rPr lang="en-US" altLang="ko-KR" dirty="0" err="1"/>
              <a:t>autogressive</a:t>
            </a:r>
            <a:r>
              <a:rPr lang="en-US" altLang="ko-KR" dirty="0"/>
              <a:t> </a:t>
            </a:r>
            <a:r>
              <a:rPr lang="ko-KR" altLang="en-US" dirty="0"/>
              <a:t>한 모델이기 때문에 단순히 추출한 </a:t>
            </a:r>
            <a:r>
              <a:rPr lang="ko-KR" altLang="en-US" dirty="0" err="1"/>
              <a:t>코드북의</a:t>
            </a:r>
            <a:r>
              <a:rPr lang="ko-KR" altLang="en-US" dirty="0"/>
              <a:t> </a:t>
            </a:r>
            <a:r>
              <a:rPr lang="en-US" altLang="ko-KR" dirty="0"/>
              <a:t>sequence</a:t>
            </a:r>
            <a:r>
              <a:rPr lang="ko-KR" altLang="en-US" dirty="0"/>
              <a:t>를 </a:t>
            </a:r>
            <a:r>
              <a:rPr lang="en-US" altLang="ko-KR" dirty="0"/>
              <a:t>s</a:t>
            </a:r>
            <a:r>
              <a:rPr lang="ko-KR" altLang="en-US" dirty="0"/>
              <a:t>에 부가하기만 하면 모델의 학습을 효과적으로 제한할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702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설명한 </a:t>
            </a:r>
            <a:r>
              <a:rPr lang="en-US" altLang="ko-KR" dirty="0" err="1"/>
              <a:t>Tranformer</a:t>
            </a:r>
            <a:r>
              <a:rPr lang="en-US" altLang="ko-KR" dirty="0"/>
              <a:t> </a:t>
            </a:r>
            <a:r>
              <a:rPr lang="ko-KR" altLang="en-US" dirty="0"/>
              <a:t>학습은 </a:t>
            </a:r>
            <a:r>
              <a:rPr lang="en-US" altLang="ko-KR" dirty="0" err="1"/>
              <a:t>si</a:t>
            </a:r>
            <a:r>
              <a:rPr lang="ko-KR" altLang="en-US" dirty="0" err="1"/>
              <a:t>를</a:t>
            </a:r>
            <a:r>
              <a:rPr lang="ko-KR" altLang="en-US" dirty="0"/>
              <a:t> </a:t>
            </a:r>
            <a:r>
              <a:rPr lang="en-US" altLang="ko-KR" dirty="0" err="1"/>
              <a:t>i</a:t>
            </a:r>
            <a:r>
              <a:rPr lang="ko-KR" altLang="en-US" dirty="0"/>
              <a:t>보다 작은 </a:t>
            </a:r>
            <a:r>
              <a:rPr lang="en-US" altLang="ko-KR" dirty="0"/>
              <a:t>s</a:t>
            </a:r>
            <a:r>
              <a:rPr lang="ko-KR" altLang="en-US" dirty="0"/>
              <a:t>들로 예측하는 형태였는데</a:t>
            </a:r>
            <a:endParaRPr lang="en-US" altLang="ko-KR" dirty="0"/>
          </a:p>
          <a:p>
            <a:r>
              <a:rPr lang="ko-KR" altLang="en-US" dirty="0"/>
              <a:t>잘 생각해보면 뒤에 있는 값일 수록 </a:t>
            </a:r>
            <a:r>
              <a:rPr lang="en-US" altLang="ko-KR" dirty="0" err="1"/>
              <a:t>i</a:t>
            </a:r>
            <a:r>
              <a:rPr lang="ko-KR" altLang="en-US" dirty="0"/>
              <a:t>의 값이 누적되기 때문에 점점 연산 량이 증가 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</a:t>
            </a:r>
            <a:r>
              <a:rPr lang="en-US" altLang="ko-KR" dirty="0"/>
              <a:t> s</a:t>
            </a:r>
            <a:r>
              <a:rPr lang="ko-KR" altLang="en-US" dirty="0"/>
              <a:t>의 크기를 줄이는 방식을 생각했는데</a:t>
            </a:r>
            <a:endParaRPr lang="en-US" altLang="ko-KR" dirty="0"/>
          </a:p>
          <a:p>
            <a:r>
              <a:rPr lang="ko-KR" altLang="en-US" dirty="0"/>
              <a:t>만약 </a:t>
            </a:r>
            <a:r>
              <a:rPr lang="en-US" altLang="ko-KR" dirty="0"/>
              <a:t>down sampling</a:t>
            </a:r>
            <a:r>
              <a:rPr lang="ko-KR" altLang="en-US" dirty="0"/>
              <a:t>으로 단순히 </a:t>
            </a:r>
            <a:r>
              <a:rPr lang="en-US" altLang="ko-KR" dirty="0"/>
              <a:t>resolution</a:t>
            </a:r>
            <a:r>
              <a:rPr lang="ko-KR" altLang="en-US" dirty="0"/>
              <a:t>을 줄일 경우</a:t>
            </a:r>
            <a:r>
              <a:rPr lang="en-US" altLang="ko-KR" dirty="0"/>
              <a:t> dataset</a:t>
            </a:r>
            <a:r>
              <a:rPr lang="ko-KR" altLang="en-US" dirty="0"/>
              <a:t>에 따라 </a:t>
            </a:r>
            <a:r>
              <a:rPr lang="en-US" altLang="ko-KR" dirty="0"/>
              <a:t>quality</a:t>
            </a:r>
            <a:r>
              <a:rPr lang="ko-KR" altLang="en-US" dirty="0"/>
              <a:t>사 저하되는 문제점이 생겼습니다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</a:t>
            </a:r>
            <a:r>
              <a:rPr lang="en-US" altLang="ko-KR" dirty="0"/>
              <a:t>patch</a:t>
            </a:r>
            <a:r>
              <a:rPr lang="ko-KR" altLang="en-US" dirty="0"/>
              <a:t>로 쪼개서 </a:t>
            </a:r>
            <a:r>
              <a:rPr lang="en-US" altLang="ko-KR" dirty="0"/>
              <a:t>s</a:t>
            </a:r>
            <a:r>
              <a:rPr lang="ko-KR" altLang="en-US" dirty="0"/>
              <a:t>가 봐야할 관계를 제한 하는 방안을 사용했습니다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104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그림처럼 </a:t>
            </a:r>
            <a:r>
              <a:rPr lang="en-US" altLang="ko-KR" dirty="0"/>
              <a:t>sliding window</a:t>
            </a:r>
            <a:r>
              <a:rPr lang="ko-KR" altLang="en-US" dirty="0"/>
              <a:t>를 사용해 </a:t>
            </a:r>
            <a:r>
              <a:rPr lang="en-US" altLang="ko-KR" dirty="0"/>
              <a:t>attention</a:t>
            </a:r>
            <a:r>
              <a:rPr lang="ko-KR" altLang="en-US" dirty="0"/>
              <a:t>으로 봐야할 </a:t>
            </a:r>
            <a:r>
              <a:rPr lang="en-US" altLang="ko-KR" dirty="0"/>
              <a:t>sequence</a:t>
            </a:r>
            <a:r>
              <a:rPr lang="ko-KR" altLang="en-US" dirty="0"/>
              <a:t>를 줄여 </a:t>
            </a:r>
            <a:r>
              <a:rPr lang="ko-KR" altLang="en-US" dirty="0" err="1"/>
              <a:t>연산량이</a:t>
            </a:r>
            <a:r>
              <a:rPr lang="ko-KR" altLang="en-US" dirty="0"/>
              <a:t> 많아지는 단점을 해소하였습니다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82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제안된 </a:t>
            </a:r>
            <a:r>
              <a:rPr lang="en-US" altLang="ko-KR" dirty="0"/>
              <a:t>VQ-GAN</a:t>
            </a:r>
            <a:r>
              <a:rPr lang="ko-KR" altLang="en-US" dirty="0"/>
              <a:t>의 성능 지표를 </a:t>
            </a:r>
            <a:r>
              <a:rPr lang="ko-KR" altLang="en-US"/>
              <a:t>보도록 하겠습니다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19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Transformer</a:t>
            </a:r>
            <a:r>
              <a:rPr lang="ko-KR" altLang="en-US" dirty="0"/>
              <a:t>는 </a:t>
            </a:r>
            <a:r>
              <a:rPr lang="en-US" altLang="ko-KR" dirty="0"/>
              <a:t>NLP </a:t>
            </a:r>
            <a:r>
              <a:rPr lang="ko-KR" altLang="en-US" dirty="0"/>
              <a:t>분야에서 나온 모델로 모든 시퀀스의 입력간 관계를 학습할 수 있다는 장점을 가지고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다만 이것은 </a:t>
            </a:r>
            <a:r>
              <a:rPr lang="en-US" altLang="ko-KR" dirty="0"/>
              <a:t>sequence</a:t>
            </a:r>
            <a:r>
              <a:rPr lang="ko-KR" altLang="en-US" dirty="0"/>
              <a:t>의 행렬 곱을 통해 이루어지기 때문에 </a:t>
            </a:r>
            <a:r>
              <a:rPr lang="en-US" altLang="ko-KR" dirty="0"/>
              <a:t>CV</a:t>
            </a:r>
            <a:r>
              <a:rPr lang="ko-KR" altLang="en-US" dirty="0"/>
              <a:t>에 적용하기에는 이미지의 픽셀이 너무 많아 </a:t>
            </a:r>
            <a:r>
              <a:rPr lang="en-US" altLang="ko-KR" dirty="0"/>
              <a:t>resolution</a:t>
            </a:r>
            <a:r>
              <a:rPr lang="ko-KR" altLang="en-US" dirty="0"/>
              <a:t>을 키울수록 연산 량이 매우 커지게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CNN</a:t>
            </a:r>
            <a:r>
              <a:rPr lang="ko-KR" altLang="en-US" dirty="0"/>
              <a:t>은 이와 반대로 </a:t>
            </a:r>
            <a:r>
              <a:rPr lang="en-US" altLang="ko-KR" dirty="0"/>
              <a:t>resolution</a:t>
            </a:r>
            <a:r>
              <a:rPr lang="ko-KR" altLang="en-US" dirty="0"/>
              <a:t>이 커지더라도 연산 량이 비약적으로 증가하지는 않지만</a:t>
            </a:r>
            <a:r>
              <a:rPr lang="en-US" altLang="ko-KR" dirty="0"/>
              <a:t>, </a:t>
            </a:r>
            <a:r>
              <a:rPr lang="ko-KR" altLang="en-US" dirty="0"/>
              <a:t>국소적인 관계에</a:t>
            </a:r>
            <a:r>
              <a:rPr lang="en-US" altLang="ko-KR" dirty="0"/>
              <a:t> </a:t>
            </a:r>
            <a:r>
              <a:rPr lang="ko-KR" altLang="en-US" dirty="0"/>
              <a:t>대한 연산을 하기 때문에 </a:t>
            </a:r>
            <a:r>
              <a:rPr lang="en-US" altLang="ko-KR" dirty="0"/>
              <a:t>global</a:t>
            </a:r>
            <a:r>
              <a:rPr lang="ko-KR" altLang="en-US" dirty="0"/>
              <a:t>한 </a:t>
            </a:r>
            <a:r>
              <a:rPr lang="en-US" altLang="ko-KR" dirty="0"/>
              <a:t>texture</a:t>
            </a:r>
            <a:r>
              <a:rPr lang="ko-KR" altLang="en-US" dirty="0"/>
              <a:t>를 이해하지 못한다는 단점을 가지고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논문의 저자는 두 모델의 장점을 합쳐서 </a:t>
            </a:r>
            <a:r>
              <a:rPr lang="en-US" altLang="ko-KR" dirty="0"/>
              <a:t>context</a:t>
            </a:r>
            <a:r>
              <a:rPr lang="ko-KR" altLang="en-US" dirty="0"/>
              <a:t>가 풍부한 시각적인 부분을 </a:t>
            </a:r>
            <a:r>
              <a:rPr lang="en-US" altLang="ko-KR" dirty="0"/>
              <a:t>CNN</a:t>
            </a:r>
            <a:r>
              <a:rPr lang="ko-KR" altLang="en-US" dirty="0"/>
              <a:t>이 학습하고 </a:t>
            </a:r>
            <a:r>
              <a:rPr lang="en-US" altLang="ko-KR" dirty="0"/>
              <a:t>global</a:t>
            </a:r>
            <a:r>
              <a:rPr lang="ko-KR" altLang="en-US" dirty="0"/>
              <a:t>한 구성은 </a:t>
            </a:r>
            <a:r>
              <a:rPr lang="en-US" altLang="ko-KR" dirty="0"/>
              <a:t>Transformer</a:t>
            </a:r>
            <a:r>
              <a:rPr lang="ko-KR" altLang="en-US" dirty="0"/>
              <a:t>를 사용하는 </a:t>
            </a:r>
            <a:r>
              <a:rPr lang="en-US" altLang="ko-KR" dirty="0"/>
              <a:t>VQ-GAN </a:t>
            </a:r>
            <a:r>
              <a:rPr lang="ko-KR" altLang="en-US" dirty="0"/>
              <a:t>모델을 제안했습니다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238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83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309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90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이를 통해 </a:t>
            </a:r>
            <a:r>
              <a:rPr lang="en-US" altLang="ko-KR" dirty="0"/>
              <a:t>Transformer</a:t>
            </a:r>
            <a:r>
              <a:rPr lang="ko-KR" altLang="en-US" dirty="0"/>
              <a:t>의 강점인 장거리 관계 모델링이 가능했고 아래 그림처럼 고해상도의 이미지를 자연스럽게 생성할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</a:t>
            </a:r>
            <a:r>
              <a:rPr lang="en-US" altLang="ko-KR" dirty="0"/>
              <a:t>VQ-GAN</a:t>
            </a:r>
            <a:r>
              <a:rPr lang="ko-KR" altLang="en-US" dirty="0"/>
              <a:t>은 </a:t>
            </a:r>
            <a:r>
              <a:rPr lang="en-US" altLang="ko-KR" dirty="0"/>
              <a:t>conditional</a:t>
            </a:r>
            <a:r>
              <a:rPr lang="ko-KR" altLang="en-US" dirty="0"/>
              <a:t>한 학습도 진행이 가능하고 </a:t>
            </a:r>
            <a:r>
              <a:rPr lang="en-US" altLang="ko-KR" dirty="0"/>
              <a:t>CNN</a:t>
            </a:r>
            <a:r>
              <a:rPr lang="ko-KR" altLang="en-US" dirty="0"/>
              <a:t> 기반 </a:t>
            </a:r>
            <a:r>
              <a:rPr lang="en-US" altLang="ko-KR" dirty="0"/>
              <a:t>SOTA </a:t>
            </a:r>
            <a:r>
              <a:rPr lang="ko-KR" altLang="en-US" dirty="0"/>
              <a:t>모델들과 비슷하거나 더 좋은 성능을 보여주었습니다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61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모델에 대해 설명하기 전에 </a:t>
            </a:r>
            <a:r>
              <a:rPr lang="en-US" altLang="ko-KR" dirty="0"/>
              <a:t>Transformer</a:t>
            </a:r>
            <a:r>
              <a:rPr lang="ko-KR" altLang="en-US" dirty="0"/>
              <a:t>에 대해 설명하자면</a:t>
            </a:r>
            <a:endParaRPr lang="en-US" altLang="ko-KR" dirty="0"/>
          </a:p>
          <a:p>
            <a:r>
              <a:rPr lang="en-US" altLang="ko-KR" dirty="0"/>
              <a:t>Transformer</a:t>
            </a:r>
            <a:r>
              <a:rPr lang="ko-KR" altLang="en-US" dirty="0"/>
              <a:t>는 </a:t>
            </a:r>
            <a:r>
              <a:rPr lang="en-US" altLang="ko-KR" dirty="0"/>
              <a:t>Attention </a:t>
            </a:r>
            <a:r>
              <a:rPr lang="ko-KR" altLang="en-US" dirty="0"/>
              <a:t>메커니즘을 통해 각 </a:t>
            </a:r>
            <a:r>
              <a:rPr lang="en-US" altLang="ko-KR" dirty="0"/>
              <a:t>Sequence</a:t>
            </a:r>
            <a:r>
              <a:rPr lang="ko-KR" altLang="en-US" dirty="0"/>
              <a:t>에 대한 관계를 </a:t>
            </a:r>
            <a:r>
              <a:rPr lang="ko-KR" altLang="en-US" dirty="0" err="1"/>
              <a:t>학습하므로서</a:t>
            </a:r>
            <a:endParaRPr lang="en-US" altLang="ko-KR" dirty="0"/>
          </a:p>
          <a:p>
            <a:r>
              <a:rPr lang="ko-KR" altLang="en-US" dirty="0"/>
              <a:t>상대적인 위치에 관계 없이 학습을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그림과 같이 </a:t>
            </a:r>
            <a:r>
              <a:rPr lang="en-US" altLang="ko-KR" dirty="0"/>
              <a:t>Sequence</a:t>
            </a:r>
            <a:r>
              <a:rPr lang="ko-KR" altLang="en-US" dirty="0"/>
              <a:t>에 대한 행렬 곱과 </a:t>
            </a:r>
            <a:r>
              <a:rPr lang="en-US" altLang="ko-KR" dirty="0"/>
              <a:t>soft max </a:t>
            </a:r>
            <a:r>
              <a:rPr lang="ko-KR" altLang="en-US" dirty="0"/>
              <a:t>함수를 통해 값을 내는 형태를 가지고 있는데 </a:t>
            </a:r>
            <a:endParaRPr lang="en-US" altLang="ko-KR" dirty="0"/>
          </a:p>
          <a:p>
            <a:r>
              <a:rPr lang="ko-KR" altLang="en-US" dirty="0"/>
              <a:t>여기서 </a:t>
            </a:r>
            <a:r>
              <a:rPr lang="ko-KR" altLang="en-US" dirty="0" err="1"/>
              <a:t>행렬곱을</a:t>
            </a:r>
            <a:r>
              <a:rPr lang="ko-KR" altLang="en-US" dirty="0"/>
              <a:t> 하기 때문에 </a:t>
            </a:r>
            <a:r>
              <a:rPr lang="en-US" altLang="ko-KR" dirty="0"/>
              <a:t>sequence</a:t>
            </a:r>
            <a:r>
              <a:rPr lang="ko-KR" altLang="en-US" dirty="0"/>
              <a:t>의 길이가 길수록 </a:t>
            </a:r>
            <a:r>
              <a:rPr lang="ko-KR" altLang="en-US" dirty="0" err="1"/>
              <a:t>연산량이</a:t>
            </a:r>
            <a:r>
              <a:rPr lang="ko-KR" altLang="en-US" dirty="0"/>
              <a:t> 크게 중가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이에 대해서는 </a:t>
            </a:r>
            <a:r>
              <a:rPr lang="en-US" altLang="ko-KR" dirty="0"/>
              <a:t>receptive field</a:t>
            </a:r>
            <a:r>
              <a:rPr lang="ko-KR" altLang="en-US" dirty="0"/>
              <a:t>를 </a:t>
            </a:r>
            <a:r>
              <a:rPr lang="ko-KR" altLang="en-US" dirty="0" err="1"/>
              <a:t>제안하는등</a:t>
            </a:r>
            <a:r>
              <a:rPr lang="ko-KR" altLang="en-US" dirty="0"/>
              <a:t> 여러가지 방법을 적용해보았지만 결론적으로 크게 유의미한 성과가 없었습니다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Transformer</a:t>
            </a:r>
            <a:r>
              <a:rPr lang="ko-KR" altLang="en-US" dirty="0"/>
              <a:t>의 구조를 바꾸는 것 보다 </a:t>
            </a:r>
            <a:r>
              <a:rPr lang="en-US" altLang="ko-KR" dirty="0"/>
              <a:t>Sequence </a:t>
            </a:r>
            <a:r>
              <a:rPr lang="ko-KR" altLang="en-US" dirty="0"/>
              <a:t>자체를 줄여보자 라는 생각에서 제안된 모델이 </a:t>
            </a:r>
            <a:r>
              <a:rPr lang="en-US" altLang="ko-KR" dirty="0"/>
              <a:t>VQ-GAN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36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이제 </a:t>
            </a:r>
            <a:r>
              <a:rPr lang="en-US" altLang="ko-KR" dirty="0"/>
              <a:t>CNN</a:t>
            </a:r>
            <a:r>
              <a:rPr lang="ko-KR" altLang="en-US" dirty="0"/>
              <a:t>으로 넘어가면 보통 </a:t>
            </a:r>
            <a:r>
              <a:rPr lang="en-US" altLang="ko-KR" dirty="0"/>
              <a:t>receptive field</a:t>
            </a:r>
            <a:r>
              <a:rPr lang="ko-KR" altLang="en-US" dirty="0"/>
              <a:t>를 </a:t>
            </a:r>
            <a:r>
              <a:rPr lang="en-US" altLang="ko-KR" dirty="0"/>
              <a:t>3 by 3 </a:t>
            </a:r>
            <a:r>
              <a:rPr lang="ko-KR" altLang="en-US" dirty="0"/>
              <a:t>과 같이 제한적으로 연산을 진행하는데</a:t>
            </a:r>
            <a:endParaRPr lang="en-US" altLang="ko-KR" dirty="0"/>
          </a:p>
          <a:p>
            <a:r>
              <a:rPr lang="ko-KR" altLang="en-US" dirty="0"/>
              <a:t>이것은 국소적인 부위에 대해서는 효율적이지만 고해상도 이미지 등과 같은 상황에서 너무 제한적입니다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논문은 이 두 모델 간의 장점을 결합하게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4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저자는 이 두가지를 합치기 위해서 </a:t>
            </a:r>
            <a:r>
              <a:rPr lang="en-US" altLang="ko-KR" dirty="0"/>
              <a:t>Two-Stage </a:t>
            </a:r>
            <a:r>
              <a:rPr lang="ko-KR" altLang="en-US" dirty="0"/>
              <a:t>모델인 </a:t>
            </a:r>
            <a:r>
              <a:rPr lang="en-US" altLang="ko-KR" dirty="0"/>
              <a:t>VQ-VAE</a:t>
            </a:r>
            <a:r>
              <a:rPr lang="ko-KR" altLang="en-US" dirty="0"/>
              <a:t>를 </a:t>
            </a:r>
            <a:r>
              <a:rPr lang="en-US" altLang="ko-KR" dirty="0"/>
              <a:t>base </a:t>
            </a:r>
            <a:r>
              <a:rPr lang="ko-KR" altLang="en-US" dirty="0"/>
              <a:t>모델로 사용했습니다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</a:t>
            </a:r>
            <a:r>
              <a:rPr lang="en-US" altLang="ko-KR" dirty="0"/>
              <a:t>GAN</a:t>
            </a:r>
            <a:r>
              <a:rPr lang="ko-KR" altLang="en-US" dirty="0"/>
              <a:t>의 </a:t>
            </a:r>
            <a:r>
              <a:rPr lang="en-US" altLang="ko-KR" dirty="0"/>
              <a:t>Generator</a:t>
            </a:r>
            <a:r>
              <a:rPr lang="ko-KR" altLang="en-US" dirty="0"/>
              <a:t>는 </a:t>
            </a:r>
            <a:r>
              <a:rPr lang="en-US" altLang="ko-KR" dirty="0"/>
              <a:t>VAE</a:t>
            </a:r>
            <a:r>
              <a:rPr lang="ko-KR" altLang="en-US" dirty="0"/>
              <a:t>처럼 </a:t>
            </a:r>
            <a:r>
              <a:rPr lang="en-US" altLang="ko-KR" dirty="0"/>
              <a:t>Encoder</a:t>
            </a:r>
            <a:r>
              <a:rPr lang="ko-KR" altLang="en-US" dirty="0"/>
              <a:t>와 </a:t>
            </a:r>
            <a:r>
              <a:rPr lang="en-US" altLang="ko-KR" dirty="0"/>
              <a:t>Decoder</a:t>
            </a:r>
            <a:r>
              <a:rPr lang="ko-KR" altLang="en-US" dirty="0"/>
              <a:t>의 형태를 가지게 되는데</a:t>
            </a:r>
            <a:endParaRPr lang="en-US" altLang="ko-KR" dirty="0"/>
          </a:p>
          <a:p>
            <a:r>
              <a:rPr lang="ko-KR" altLang="en-US" dirty="0"/>
              <a:t>여기서 </a:t>
            </a:r>
            <a:r>
              <a:rPr lang="en-US" altLang="ko-KR" dirty="0"/>
              <a:t>Vector</a:t>
            </a:r>
            <a:r>
              <a:rPr lang="ko-KR" altLang="en-US" dirty="0"/>
              <a:t> </a:t>
            </a:r>
            <a:r>
              <a:rPr lang="en-US" altLang="ko-KR" dirty="0"/>
              <a:t>Quantization</a:t>
            </a:r>
            <a:r>
              <a:rPr lang="ko-KR" altLang="en-US" dirty="0"/>
              <a:t>을 이용합니다</a:t>
            </a:r>
            <a:r>
              <a:rPr lang="en-US" altLang="ko-KR" dirty="0"/>
              <a:t>. Vector Quantization</a:t>
            </a:r>
            <a:r>
              <a:rPr lang="ko-KR" altLang="en-US" dirty="0"/>
              <a:t>은 </a:t>
            </a:r>
            <a:r>
              <a:rPr lang="en-US" altLang="ko-KR" dirty="0"/>
              <a:t>latent space</a:t>
            </a:r>
            <a:r>
              <a:rPr lang="ko-KR" altLang="en-US" dirty="0"/>
              <a:t>처럼 </a:t>
            </a:r>
            <a:r>
              <a:rPr lang="en-US" altLang="ko-KR" dirty="0"/>
              <a:t>continuous</a:t>
            </a:r>
            <a:r>
              <a:rPr lang="ko-KR" altLang="en-US" dirty="0"/>
              <a:t>한 개념이 아니라 </a:t>
            </a:r>
            <a:r>
              <a:rPr lang="en-US" altLang="ko-KR" dirty="0"/>
              <a:t>discrete</a:t>
            </a:r>
            <a:r>
              <a:rPr lang="ko-KR" altLang="en-US" dirty="0"/>
              <a:t>한 </a:t>
            </a:r>
            <a:r>
              <a:rPr lang="en-US" altLang="ko-KR" dirty="0"/>
              <a:t>embedding space</a:t>
            </a:r>
            <a:r>
              <a:rPr lang="ko-KR" altLang="en-US" dirty="0"/>
              <a:t>에 가장</a:t>
            </a:r>
            <a:r>
              <a:rPr lang="en-US" altLang="ko-KR" dirty="0"/>
              <a:t> distance</a:t>
            </a:r>
            <a:r>
              <a:rPr lang="ko-KR" altLang="en-US" dirty="0"/>
              <a:t>가 가까운 벡터로 </a:t>
            </a:r>
            <a:r>
              <a:rPr lang="en-US" altLang="ko-KR" dirty="0"/>
              <a:t>embedding</a:t>
            </a:r>
            <a:r>
              <a:rPr lang="ko-KR" altLang="en-US" dirty="0"/>
              <a:t>하는 코드 북을 가집니다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코드 북에 대해서는 뒤에서 설명을 드릴 건데</a:t>
            </a:r>
            <a:endParaRPr lang="en-US" altLang="ko-KR" dirty="0"/>
          </a:p>
          <a:p>
            <a:r>
              <a:rPr lang="ko-KR" altLang="en-US" dirty="0"/>
              <a:t>구조가 단순하고 압축률이 높지만 코드 북을 단순히 </a:t>
            </a:r>
            <a:r>
              <a:rPr lang="en-US" altLang="ko-KR" dirty="0"/>
              <a:t>CNN</a:t>
            </a:r>
            <a:r>
              <a:rPr lang="ko-KR" altLang="en-US" dirty="0"/>
              <a:t>을 사용해 학습하게 되면 여전히 </a:t>
            </a:r>
            <a:r>
              <a:rPr lang="en-US" altLang="ko-KR" dirty="0"/>
              <a:t>high-resolution </a:t>
            </a:r>
            <a:r>
              <a:rPr lang="ko-KR" altLang="en-US" dirty="0"/>
              <a:t>이미지에 대한 장거리 픽셀 간의 상호작용이 힘들게 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VQ-VAE</a:t>
            </a:r>
            <a:r>
              <a:rPr lang="ko-KR" altLang="en-US" dirty="0"/>
              <a:t>는 </a:t>
            </a:r>
            <a:r>
              <a:rPr lang="en-US" altLang="ko-KR" dirty="0"/>
              <a:t>CNN</a:t>
            </a:r>
            <a:r>
              <a:rPr lang="ko-KR" altLang="en-US" dirty="0"/>
              <a:t>을 사용했기 때문에 큰 </a:t>
            </a:r>
            <a:r>
              <a:rPr lang="en-US" altLang="ko-KR" dirty="0"/>
              <a:t>resolution</a:t>
            </a:r>
            <a:r>
              <a:rPr lang="ko-KR" altLang="en-US" dirty="0"/>
              <a:t>에서는 낮은 성능을 보이게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</a:t>
            </a:r>
            <a:r>
              <a:rPr lang="en-US" altLang="ko-KR" dirty="0"/>
              <a:t>VQ-GAN</a:t>
            </a:r>
            <a:r>
              <a:rPr lang="ko-KR" altLang="en-US" dirty="0"/>
              <a:t>은 코드 북에서 </a:t>
            </a:r>
            <a:r>
              <a:rPr lang="en-US" altLang="ko-KR" dirty="0"/>
              <a:t>Quantization </a:t>
            </a:r>
            <a:r>
              <a:rPr lang="ko-KR" altLang="en-US" dirty="0"/>
              <a:t>할 때 </a:t>
            </a:r>
            <a:r>
              <a:rPr lang="en-US" altLang="ko-KR" dirty="0"/>
              <a:t>Transformer</a:t>
            </a:r>
            <a:r>
              <a:rPr lang="ko-KR" altLang="en-US" dirty="0"/>
              <a:t>를 사용해서 최대한 많은 </a:t>
            </a:r>
            <a:r>
              <a:rPr lang="en-US" altLang="ko-KR" dirty="0"/>
              <a:t>context</a:t>
            </a:r>
            <a:r>
              <a:rPr lang="ko-KR" altLang="en-US" dirty="0"/>
              <a:t>를 포착할 수 있도록 설계했습니다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98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</a:t>
            </a:r>
            <a:r>
              <a:rPr lang="en-US" altLang="ko-KR" dirty="0"/>
              <a:t>Approach</a:t>
            </a:r>
            <a:r>
              <a:rPr lang="ko-KR" altLang="en-US" dirty="0"/>
              <a:t>로 넘어가보도록 하겠습니다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Transformer</a:t>
            </a:r>
            <a:r>
              <a:rPr lang="ko-KR" altLang="en-US" dirty="0"/>
              <a:t>를 </a:t>
            </a:r>
            <a:r>
              <a:rPr lang="en-US" altLang="ko-KR" dirty="0"/>
              <a:t>image synthesis</a:t>
            </a:r>
            <a:r>
              <a:rPr lang="ko-KR" altLang="en-US" dirty="0"/>
              <a:t>에 사용한 경우는 이전에도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다만 단순하게 </a:t>
            </a:r>
            <a:r>
              <a:rPr lang="en-US" altLang="ko-KR" dirty="0"/>
              <a:t>pixel</a:t>
            </a:r>
            <a:r>
              <a:rPr lang="ko-KR" altLang="en-US" dirty="0"/>
              <a:t>에 대한 </a:t>
            </a:r>
            <a:r>
              <a:rPr lang="en-US" altLang="ko-KR" dirty="0"/>
              <a:t>input</a:t>
            </a:r>
            <a:r>
              <a:rPr lang="ko-KR" altLang="en-US" dirty="0"/>
              <a:t>을 넣어주어서 </a:t>
            </a:r>
            <a:r>
              <a:rPr lang="en-US" altLang="ko-KR" dirty="0"/>
              <a:t>64 x 64 </a:t>
            </a:r>
            <a:r>
              <a:rPr lang="ko-KR" altLang="en-US" dirty="0"/>
              <a:t>크기보다 크면 </a:t>
            </a:r>
            <a:r>
              <a:rPr lang="ko-KR" altLang="en-US" dirty="0" err="1"/>
              <a:t>연산량이</a:t>
            </a:r>
            <a:r>
              <a:rPr lang="ko-KR" altLang="en-US" dirty="0"/>
              <a:t> 너무 커서 현실적으로 사용할 수 없었습니다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</a:t>
            </a:r>
            <a:r>
              <a:rPr lang="en-US" altLang="ko-KR" dirty="0"/>
              <a:t>VQ-GAN</a:t>
            </a:r>
            <a:r>
              <a:rPr lang="ko-KR" altLang="en-US" dirty="0"/>
              <a:t>은 </a:t>
            </a:r>
            <a:r>
              <a:rPr lang="en-US" altLang="ko-KR" dirty="0"/>
              <a:t>Encoder</a:t>
            </a:r>
            <a:r>
              <a:rPr lang="ko-KR" altLang="en-US" dirty="0"/>
              <a:t>로 뽑아낸 </a:t>
            </a:r>
            <a:r>
              <a:rPr lang="en-US" altLang="ko-KR" dirty="0"/>
              <a:t>latent vector z</a:t>
            </a:r>
            <a:r>
              <a:rPr lang="ko-KR" altLang="en-US" dirty="0"/>
              <a:t> </a:t>
            </a:r>
            <a:r>
              <a:rPr lang="en-US" altLang="ko-KR" dirty="0"/>
              <a:t>hat</a:t>
            </a:r>
            <a:r>
              <a:rPr lang="ko-KR" altLang="en-US" dirty="0"/>
              <a:t>을 </a:t>
            </a:r>
            <a:r>
              <a:rPr lang="en-US" altLang="ko-KR" dirty="0"/>
              <a:t>codebook</a:t>
            </a:r>
            <a:r>
              <a:rPr lang="ko-KR" altLang="en-US" dirty="0"/>
              <a:t>의 시퀀스 형태로 압축해서 사용했습니다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3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과정은 다음과 같이 </a:t>
            </a:r>
            <a:r>
              <a:rPr lang="en-US" altLang="ko-KR" dirty="0"/>
              <a:t>4</a:t>
            </a:r>
            <a:r>
              <a:rPr lang="ko-KR" altLang="en-US" dirty="0"/>
              <a:t>단계로 진행합니다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</a:t>
            </a:r>
            <a:r>
              <a:rPr lang="en-US" altLang="ko-KR" dirty="0"/>
              <a:t>Encoder</a:t>
            </a:r>
            <a:r>
              <a:rPr lang="ko-KR" altLang="en-US" dirty="0"/>
              <a:t>를 통해 만들어진 </a:t>
            </a:r>
            <a:r>
              <a:rPr lang="en-US" altLang="ko-KR" dirty="0"/>
              <a:t>latent code z hat</a:t>
            </a:r>
            <a:r>
              <a:rPr lang="ko-KR" altLang="en-US" dirty="0"/>
              <a:t>을 </a:t>
            </a:r>
            <a:r>
              <a:rPr lang="en-US" altLang="ko-KR" dirty="0"/>
              <a:t>embedding space e</a:t>
            </a:r>
            <a:r>
              <a:rPr lang="ko-KR" altLang="en-US" dirty="0"/>
              <a:t>에 </a:t>
            </a:r>
            <a:r>
              <a:rPr lang="en-US" altLang="ko-KR" dirty="0"/>
              <a:t>embedding </a:t>
            </a:r>
            <a:r>
              <a:rPr lang="ko-KR" altLang="en-US" dirty="0"/>
              <a:t>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Embedding</a:t>
            </a:r>
            <a:r>
              <a:rPr lang="ko-KR" altLang="en-US" dirty="0"/>
              <a:t>에 대해서는 다음장에서 설명해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embedding</a:t>
            </a:r>
            <a:r>
              <a:rPr lang="ko-KR" altLang="en-US" dirty="0"/>
              <a:t>된 코드 북 </a:t>
            </a:r>
            <a:r>
              <a:rPr lang="en-US" altLang="ko-KR" dirty="0"/>
              <a:t>z</a:t>
            </a:r>
            <a:r>
              <a:rPr lang="ko-KR" altLang="en-US" dirty="0"/>
              <a:t>는 </a:t>
            </a:r>
            <a:r>
              <a:rPr lang="en-US" altLang="ko-KR" dirty="0"/>
              <a:t>Quantization </a:t>
            </a:r>
            <a:r>
              <a:rPr lang="ko-KR" altLang="en-US" dirty="0"/>
              <a:t>단계를 통해 </a:t>
            </a:r>
            <a:r>
              <a:rPr lang="en-US" altLang="ko-KR" dirty="0" err="1"/>
              <a:t>zq</a:t>
            </a:r>
            <a:r>
              <a:rPr lang="ko-KR" altLang="en-US" dirty="0"/>
              <a:t>로 양자화 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transformer</a:t>
            </a:r>
            <a:r>
              <a:rPr lang="ko-KR" altLang="en-US" dirty="0"/>
              <a:t>를 통해 </a:t>
            </a:r>
            <a:r>
              <a:rPr lang="en-US" altLang="ko-KR" dirty="0"/>
              <a:t>Sequence </a:t>
            </a:r>
            <a:r>
              <a:rPr lang="ko-KR" altLang="en-US" dirty="0"/>
              <a:t>값에 대한 예측을 진행합니다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이렇게 </a:t>
            </a:r>
            <a:r>
              <a:rPr lang="en-US" altLang="ko-KR" dirty="0"/>
              <a:t>quantization</a:t>
            </a:r>
            <a:r>
              <a:rPr lang="ko-KR" altLang="en-US" dirty="0"/>
              <a:t>된 </a:t>
            </a:r>
            <a:r>
              <a:rPr lang="en-US" altLang="ko-KR" dirty="0" err="1"/>
              <a:t>zq</a:t>
            </a:r>
            <a:r>
              <a:rPr lang="ko-KR" altLang="en-US" dirty="0"/>
              <a:t>는 </a:t>
            </a:r>
            <a:r>
              <a:rPr lang="en-US" altLang="ko-KR" dirty="0" err="1"/>
              <a:t>cnn</a:t>
            </a:r>
            <a:r>
              <a:rPr lang="ko-KR" altLang="en-US" dirty="0"/>
              <a:t>의 </a:t>
            </a:r>
            <a:r>
              <a:rPr lang="en-US" altLang="ko-KR" dirty="0"/>
              <a:t>decoder</a:t>
            </a:r>
            <a:r>
              <a:rPr lang="ko-KR" altLang="en-US" dirty="0"/>
              <a:t> </a:t>
            </a:r>
            <a:r>
              <a:rPr lang="en-US" altLang="ko-KR" dirty="0"/>
              <a:t>G</a:t>
            </a:r>
            <a:r>
              <a:rPr lang="ko-KR" altLang="en-US" dirty="0"/>
              <a:t>를 통해 </a:t>
            </a:r>
            <a:r>
              <a:rPr lang="en-US" altLang="ko-KR" dirty="0"/>
              <a:t>image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생성해 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더 </a:t>
            </a:r>
            <a:r>
              <a:rPr lang="en-US" altLang="ko-KR" dirty="0"/>
              <a:t>realistic</a:t>
            </a:r>
            <a:r>
              <a:rPr lang="ko-KR" altLang="en-US" dirty="0"/>
              <a:t>한 이미지의 생성을 위해 </a:t>
            </a:r>
            <a:r>
              <a:rPr lang="en-US" altLang="ko-KR" dirty="0"/>
              <a:t>patch based Discriminator</a:t>
            </a:r>
            <a:r>
              <a:rPr lang="ko-KR" altLang="en-US" dirty="0"/>
              <a:t>를 사용해 </a:t>
            </a:r>
            <a:r>
              <a:rPr lang="en-US" altLang="ko-KR" dirty="0"/>
              <a:t>adversarial</a:t>
            </a:r>
            <a:r>
              <a:rPr lang="ko-KR" altLang="en-US" dirty="0"/>
              <a:t>하게 훈련을 진행합니다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85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Transformer</a:t>
            </a:r>
            <a:r>
              <a:rPr lang="ko-KR" altLang="en-US" dirty="0"/>
              <a:t>를 효과적으로 학습하기 위해서는 입력을 </a:t>
            </a:r>
            <a:r>
              <a:rPr lang="en-US" altLang="ko-KR" dirty="0"/>
              <a:t>Sequential</a:t>
            </a:r>
            <a:r>
              <a:rPr lang="ko-KR" altLang="en-US" dirty="0"/>
              <a:t>하게 주어야 하기 때문에</a:t>
            </a:r>
            <a:endParaRPr lang="en-US" altLang="ko-KR" dirty="0"/>
          </a:p>
          <a:p>
            <a:r>
              <a:rPr lang="ko-KR" altLang="en-US" dirty="0"/>
              <a:t>이미지의 구성요소를 </a:t>
            </a:r>
            <a:r>
              <a:rPr lang="en-US" altLang="ko-KR" dirty="0"/>
              <a:t>Sequence</a:t>
            </a:r>
            <a:r>
              <a:rPr lang="ko-KR" altLang="en-US" dirty="0"/>
              <a:t>로 표현하는 작업을 필요로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중간단계로 사용되는 것이 </a:t>
            </a:r>
            <a:r>
              <a:rPr lang="en-US" altLang="ko-KR" dirty="0"/>
              <a:t>Code book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Encoding</a:t>
            </a:r>
            <a:r>
              <a:rPr lang="ko-KR" altLang="en-US" dirty="0"/>
              <a:t>된 </a:t>
            </a:r>
            <a:r>
              <a:rPr lang="en-US" altLang="ko-KR" dirty="0"/>
              <a:t>latent code z hat </a:t>
            </a:r>
            <a:r>
              <a:rPr lang="en-US" altLang="ko-KR" dirty="0" err="1"/>
              <a:t>ij</a:t>
            </a:r>
            <a:r>
              <a:rPr lang="ko-KR" altLang="en-US" dirty="0"/>
              <a:t>는 </a:t>
            </a:r>
            <a:r>
              <a:rPr lang="en-US" altLang="ko-KR" dirty="0"/>
              <a:t>embedding space</a:t>
            </a:r>
            <a:r>
              <a:rPr lang="ko-KR" altLang="en-US" dirty="0"/>
              <a:t> </a:t>
            </a:r>
            <a:r>
              <a:rPr lang="en-US" altLang="ko-KR" dirty="0"/>
              <a:t>e</a:t>
            </a:r>
            <a:r>
              <a:rPr lang="ko-KR" altLang="en-US" dirty="0"/>
              <a:t>에서 가장 가까운 </a:t>
            </a:r>
            <a:r>
              <a:rPr lang="en-US" altLang="ko-KR" dirty="0"/>
              <a:t>Distance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가진 </a:t>
            </a:r>
            <a:r>
              <a:rPr lang="en-US" altLang="ko-KR" dirty="0"/>
              <a:t>neighborhood</a:t>
            </a:r>
            <a:r>
              <a:rPr lang="ko-KR" altLang="en-US" dirty="0"/>
              <a:t>와 </a:t>
            </a:r>
            <a:r>
              <a:rPr lang="en-US" altLang="ko-KR" dirty="0"/>
              <a:t>mapping</a:t>
            </a:r>
            <a:r>
              <a:rPr lang="ko-KR" altLang="en-US" dirty="0"/>
              <a:t>되게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수식을 보시면 쉽게 이해가 가능한데 </a:t>
            </a:r>
            <a:r>
              <a:rPr lang="en-US" altLang="ko-KR" dirty="0"/>
              <a:t>z hat </a:t>
            </a:r>
            <a:r>
              <a:rPr lang="en-US" altLang="ko-KR" dirty="0" err="1"/>
              <a:t>ij</a:t>
            </a:r>
            <a:r>
              <a:rPr lang="ko-KR" altLang="en-US" dirty="0"/>
              <a:t>와 </a:t>
            </a:r>
            <a:r>
              <a:rPr lang="en-US" altLang="ko-KR" dirty="0" err="1"/>
              <a:t>zk</a:t>
            </a:r>
            <a:r>
              <a:rPr lang="ko-KR" altLang="en-US" dirty="0"/>
              <a:t>의 차가 가장 작은 </a:t>
            </a:r>
            <a:r>
              <a:rPr lang="en-US" altLang="ko-KR" dirty="0"/>
              <a:t>z</a:t>
            </a:r>
            <a:r>
              <a:rPr lang="ko-KR" altLang="en-US" dirty="0"/>
              <a:t>에 대해서 </a:t>
            </a:r>
            <a:r>
              <a:rPr lang="en-US" altLang="ko-KR" dirty="0"/>
              <a:t>quantization </a:t>
            </a:r>
            <a:r>
              <a:rPr lang="ko-KR" altLang="en-US" dirty="0"/>
              <a:t>한 값이 </a:t>
            </a:r>
            <a:r>
              <a:rPr lang="en-US" altLang="ko-KR" dirty="0" err="1"/>
              <a:t>zq</a:t>
            </a:r>
            <a:r>
              <a:rPr lang="ko-KR" altLang="en-US" dirty="0"/>
              <a:t>가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82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2022-04-04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Taming Transformers for High-Resolution Image Synthesis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34" charset="-127"/>
              </a:rPr>
              <a:t>Dong-Hyun Han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an Effective 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229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사실 </a:t>
                </a:r>
                <a:r>
                  <a:rPr lang="en-US" altLang="ko-KR" sz="2000" dirty="0">
                    <a:latin typeface="+mn-ea"/>
                  </a:rPr>
                  <a:t>Quantization</a:t>
                </a:r>
                <a:r>
                  <a:rPr lang="ko-KR" altLang="en-US" sz="2000" dirty="0">
                    <a:latin typeface="+mn-ea"/>
                  </a:rPr>
                  <a:t>을 하면 </a:t>
                </a:r>
                <a:r>
                  <a:rPr lang="en-US" altLang="ko-KR" sz="2000" dirty="0">
                    <a:latin typeface="+mn-ea"/>
                  </a:rPr>
                  <a:t>back propagation(</a:t>
                </a:r>
                <a:r>
                  <a:rPr lang="ko-KR" altLang="en-US" sz="2000" dirty="0" err="1">
                    <a:latin typeface="+mn-ea"/>
                  </a:rPr>
                  <a:t>역전파</a:t>
                </a:r>
                <a:r>
                  <a:rPr lang="en-US" altLang="ko-KR" sz="2000" dirty="0">
                    <a:latin typeface="+mn-ea"/>
                  </a:rPr>
                  <a:t>)</a:t>
                </a:r>
                <a:r>
                  <a:rPr lang="ko-KR" altLang="en-US" sz="2000" dirty="0">
                    <a:latin typeface="+mn-ea"/>
                  </a:rPr>
                  <a:t>이 불가능 해지는데 이는 </a:t>
                </a:r>
                <a:r>
                  <a:rPr lang="en-US" altLang="ko-KR" sz="2000" dirty="0">
                    <a:latin typeface="+mn-ea"/>
                  </a:rPr>
                  <a:t>Straight-Through Gradient Estimator (STE)</a:t>
                </a:r>
                <a:r>
                  <a:rPr lang="ko-KR" altLang="en-US" sz="2000" dirty="0">
                    <a:latin typeface="+mn-ea"/>
                  </a:rPr>
                  <a:t>를 통해 해결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STE</a:t>
                </a:r>
                <a:r>
                  <a:rPr lang="ko-KR" altLang="en-US" sz="2000" dirty="0">
                    <a:latin typeface="+mn-ea"/>
                  </a:rPr>
                  <a:t>는 </a:t>
                </a:r>
                <a:r>
                  <a:rPr lang="en-US" altLang="ko-KR" sz="2000" dirty="0">
                    <a:latin typeface="+mn-ea"/>
                  </a:rPr>
                  <a:t>BNN(binarized Neural Networks)</a:t>
                </a:r>
                <a:r>
                  <a:rPr lang="ko-KR" altLang="en-US" sz="2000" dirty="0">
                    <a:latin typeface="+mn-ea"/>
                  </a:rPr>
                  <a:t>에서 나온 개념으로 부호함수와 같이 미분이 불가능한 값에 대해 미분을 가능하게 만들어 줌</a:t>
                </a: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2292551"/>
              </a:xfrm>
              <a:prstGeom prst="rect">
                <a:avLst/>
              </a:prstGeom>
              <a:blipFill>
                <a:blip r:embed="rId3"/>
                <a:stretch>
                  <a:fillRect l="-697" t="-532" r="-697" b="-37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40D9AE3-E433-4ABC-8F9E-A93FDA88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787771"/>
            <a:ext cx="91630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ED9C3-1083-4B85-A955-B559F7CD4455}"/>
              </a:ext>
            </a:extLst>
          </p:cNvPr>
          <p:cNvSpPr txBox="1"/>
          <p:nvPr/>
        </p:nvSpPr>
        <p:spPr>
          <a:xfrm>
            <a:off x="5485897" y="6199775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BNN</a:t>
            </a:r>
            <a:r>
              <a:rPr lang="ko-KR" altLang="en-US" dirty="0"/>
              <a:t>의 </a:t>
            </a:r>
            <a:r>
              <a:rPr lang="en-US" altLang="ko-KR" dirty="0"/>
              <a:t>STE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421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an Effective 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40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STE</a:t>
            </a:r>
            <a:r>
              <a:rPr lang="ko-KR" altLang="en-US" sz="2000" dirty="0">
                <a:latin typeface="+mn-ea"/>
              </a:rPr>
              <a:t>를 다음 그림과 같이 계단 형태로 사용하여 </a:t>
            </a:r>
            <a:r>
              <a:rPr lang="en-US" altLang="ko-KR" sz="2000" dirty="0">
                <a:latin typeface="+mn-ea"/>
              </a:rPr>
              <a:t>Back propagation</a:t>
            </a:r>
            <a:r>
              <a:rPr lang="ko-KR" altLang="en-US" sz="2000" dirty="0">
                <a:latin typeface="+mn-ea"/>
              </a:rPr>
              <a:t>이 가능해짐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B3AF29-F446-4E58-A90C-F813043E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0" y="1993026"/>
            <a:ext cx="6452865" cy="31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ECCEB-09D7-4CA2-9369-2C89951D88A2}"/>
              </a:ext>
            </a:extLst>
          </p:cNvPr>
          <p:cNvSpPr txBox="1"/>
          <p:nvPr/>
        </p:nvSpPr>
        <p:spPr>
          <a:xfrm>
            <a:off x="4395951" y="5393542"/>
            <a:ext cx="340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Quantization</a:t>
            </a:r>
            <a:r>
              <a:rPr lang="ko-KR" altLang="en-US" dirty="0"/>
              <a:t>의 </a:t>
            </a:r>
            <a:r>
              <a:rPr lang="en-US" altLang="ko-KR" dirty="0"/>
              <a:t>STE (DOREFA-NET)</a:t>
            </a:r>
            <a:endParaRPr lang="ko-KR" alt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6538067-35B2-400B-A510-B33BBA75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60" y="2735039"/>
            <a:ext cx="5548009" cy="17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8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an Effective 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4167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𝑉𝑄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8001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8001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ko-KR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kumimoji="0" lang="en-US" altLang="ko-KR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altLang="ko-KR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𝑟𝑒𝑐</m:t>
                        </m:r>
                      </m:sub>
                    </m:sSub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, image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를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reconstruction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할 때의 손실함수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altLang="ko-KR" sz="1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𝑠𝑔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altLang="ko-KR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16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altLang="ko-KR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kumimoji="0" lang="en-US" altLang="ko-KR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ko-KR" sz="1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: commitment loss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 -&gt; Encoder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endParaRPr lang="en-US" altLang="ko-KR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위와 반대로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Encoder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-&gt;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0" lang="en-US" altLang="ko-K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800100" marR="0" lvl="1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𝑠𝑔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⋅</m:t>
                        </m:r>
                      </m:e>
                    </m:d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: 	stop-gradient operation, commitment loss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의 </a:t>
                </a:r>
                <a:r>
                  <a:rPr kumimoji="0" lang="ko-KR" alt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하이퍼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 파라미터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𝑠𝑔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𝛽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𝑠𝑔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000" dirty="0">
                    <a:latin typeface="+mn-ea"/>
                  </a:rPr>
                  <a:t> (VQ-VAE</a:t>
                </a:r>
                <a:r>
                  <a:rPr lang="ko-KR" altLang="en-US" sz="2000" dirty="0">
                    <a:latin typeface="+mn-ea"/>
                  </a:rPr>
                  <a:t>의 </a:t>
                </a:r>
                <a:r>
                  <a:rPr lang="en-US" altLang="ko-KR" sz="2000" dirty="0">
                    <a:latin typeface="+mn-ea"/>
                  </a:rPr>
                  <a:t>Loss)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4167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E6D0A9CB-92EE-425C-B7E7-7894CCF7D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7"/>
          <a:stretch/>
        </p:blipFill>
        <p:spPr bwMode="auto">
          <a:xfrm>
            <a:off x="7668126" y="1968958"/>
            <a:ext cx="3685674" cy="20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7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 Perceptually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Rich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247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VQ-VAE</a:t>
                </a:r>
                <a:r>
                  <a:rPr lang="ko-KR" altLang="en-US" sz="2000" dirty="0">
                    <a:latin typeface="+mn-ea"/>
                  </a:rPr>
                  <a:t> 보다 압축률을 향상하면서도 품질을 유지하기 위한 노력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n-ea"/>
                  </a:rPr>
                  <a:t>Patch-based</a:t>
                </a:r>
                <a:r>
                  <a:rPr lang="ko-KR" altLang="en-US" sz="1600" dirty="0">
                    <a:latin typeface="+mn-ea"/>
                  </a:rPr>
                  <a:t> </a:t>
                </a:r>
                <a:r>
                  <a:rPr lang="en-US" altLang="ko-KR" sz="1600" dirty="0">
                    <a:latin typeface="+mn-ea"/>
                  </a:rPr>
                  <a:t>Discriminator (Adversarial</a:t>
                </a:r>
                <a:r>
                  <a:rPr lang="ko-KR" altLang="en-US" sz="1600" dirty="0">
                    <a:latin typeface="+mn-ea"/>
                  </a:rPr>
                  <a:t> </a:t>
                </a:r>
                <a:r>
                  <a:rPr lang="en-US" altLang="ko-KR" sz="1600" dirty="0">
                    <a:latin typeface="+mn-ea"/>
                  </a:rPr>
                  <a:t>learning)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n-ea"/>
                  </a:rPr>
                  <a:t>에 사용한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+mn-ea"/>
                  </a:rPr>
                  <a:t> loss </a:t>
                </a:r>
                <a:r>
                  <a:rPr lang="ko-KR" altLang="en-US" sz="1600" dirty="0">
                    <a:latin typeface="+mn-ea"/>
                  </a:rPr>
                  <a:t>대신 </a:t>
                </a:r>
                <a:r>
                  <a:rPr lang="en-US" altLang="ko-KR" sz="1600" dirty="0">
                    <a:latin typeface="+mn-ea"/>
                  </a:rPr>
                  <a:t>Perceptual loss </a:t>
                </a:r>
                <a:r>
                  <a:rPr lang="ko-KR" altLang="en-US" sz="1600" dirty="0">
                    <a:latin typeface="+mn-ea"/>
                  </a:rPr>
                  <a:t>사용</a:t>
                </a:r>
                <a:endParaRPr lang="en-US" altLang="ko-KR" sz="16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=[</m:t>
                    </m:r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fun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𝐺𝐴𝑁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n-ea"/>
                  </a:rPr>
                  <a:t>는 </a:t>
                </a:r>
                <a:r>
                  <a:rPr lang="en-US" altLang="ko-KR" sz="1600" dirty="0">
                    <a:latin typeface="+mn-ea"/>
                  </a:rPr>
                  <a:t>Vanilla GAN loss</a:t>
                </a:r>
                <a:r>
                  <a:rPr lang="ko-KR" altLang="en-US" sz="1600" dirty="0">
                    <a:latin typeface="+mn-ea"/>
                  </a:rPr>
                  <a:t>를 사용 </a:t>
                </a: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2471061"/>
              </a:xfrm>
              <a:prstGeom prst="rect">
                <a:avLst/>
              </a:prstGeom>
              <a:blipFill>
                <a:blip r:embed="rId3"/>
                <a:stretch>
                  <a:fillRect l="-697" t="-29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6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 Perceptually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Rich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448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𝒬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func>
                      <m:func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[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𝑉𝑄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𝐺𝐴𝑁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</m:t>
                            </m:r>
                          </m:sub>
                        </m:sSub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𝐺𝐴𝑁</m:t>
                                </m:r>
                              </m:sub>
                            </m:sSub>
                          </m:e>
                        </m:d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en-US" altLang="ko-KR" sz="1600" dirty="0">
                    <a:latin typeface="+mn-ea"/>
                  </a:rPr>
                  <a:t> G</a:t>
                </a:r>
                <a:r>
                  <a:rPr lang="ko-KR" altLang="en-US" sz="1600" dirty="0">
                    <a:latin typeface="+mn-ea"/>
                  </a:rPr>
                  <a:t>의 마지막 </a:t>
                </a:r>
                <a:r>
                  <a:rPr lang="en-US" altLang="ko-KR" sz="1600" dirty="0">
                    <a:latin typeface="+mn-ea"/>
                  </a:rPr>
                  <a:t>Layer</a:t>
                </a:r>
                <a:r>
                  <a:rPr lang="ko-KR" altLang="en-US" sz="1600" dirty="0">
                    <a:latin typeface="+mn-ea"/>
                  </a:rPr>
                  <a:t>의</a:t>
                </a:r>
                <a:r>
                  <a:rPr lang="en-US" altLang="ko-KR" sz="1600" dirty="0">
                    <a:latin typeface="+mn-ea"/>
                  </a:rPr>
                  <a:t> Perceptual reconstruction loss</a:t>
                </a:r>
                <a:r>
                  <a:rPr lang="ko-KR" altLang="en-US" sz="1600" dirty="0">
                    <a:latin typeface="+mn-ea"/>
                  </a:rPr>
                  <a:t>와 </a:t>
                </a:r>
                <a:r>
                  <a:rPr lang="en-US" altLang="ko-KR" sz="1600" dirty="0">
                    <a:latin typeface="+mn-ea"/>
                  </a:rPr>
                  <a:t>GAN loss</a:t>
                </a:r>
                <a:r>
                  <a:rPr lang="ko-KR" altLang="en-US" sz="1600" dirty="0">
                    <a:latin typeface="+mn-ea"/>
                  </a:rPr>
                  <a:t>의 크기를 비교해서 그때 그때 </a:t>
                </a:r>
                <a:r>
                  <a:rPr lang="en-US" altLang="ko-KR" sz="1600" dirty="0">
                    <a:latin typeface="+mn-ea"/>
                  </a:rPr>
                  <a:t>loss </a:t>
                </a:r>
                <a:r>
                  <a:rPr lang="ko-KR" altLang="en-US" sz="1600" dirty="0">
                    <a:latin typeface="+mn-ea"/>
                  </a:rPr>
                  <a:t>크기 조절</a:t>
                </a:r>
                <a:endParaRPr lang="en-US" altLang="ko-KR" sz="1600" dirty="0">
                  <a:latin typeface="+mn-ea"/>
                </a:endParaRPr>
              </a:p>
              <a:p>
                <a:pPr lvl="1"/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Quantization</a:t>
                </a:r>
                <a:r>
                  <a:rPr lang="ko-KR" altLang="en-US" sz="2000" dirty="0">
                    <a:latin typeface="+mn-ea"/>
                  </a:rPr>
                  <a:t>의 장점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latin typeface="+mn-ea"/>
                  </a:rPr>
                  <a:t>Transformer</a:t>
                </a:r>
                <a:r>
                  <a:rPr lang="ko-KR" altLang="en-US" sz="2000" dirty="0">
                    <a:latin typeface="+mn-ea"/>
                  </a:rPr>
                  <a:t>의 학습이 가능</a:t>
                </a:r>
                <a:r>
                  <a:rPr lang="en-US" altLang="ko-KR" sz="2000" dirty="0">
                    <a:latin typeface="+mn-ea"/>
                  </a:rPr>
                  <a:t> (image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pixel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learning</a:t>
                </a:r>
                <a:r>
                  <a:rPr lang="ko-KR" altLang="en-US" sz="2000" dirty="0">
                    <a:latin typeface="+mn-ea"/>
                  </a:rPr>
                  <a:t>시 </a:t>
                </a:r>
                <a:r>
                  <a:rPr lang="en-US" altLang="ko-KR" sz="2000" dirty="0">
                    <a:latin typeface="+mn-ea"/>
                  </a:rPr>
                  <a:t>regression</a:t>
                </a:r>
                <a:r>
                  <a:rPr lang="ko-KR" altLang="en-US" sz="2000" dirty="0">
                    <a:latin typeface="+mn-ea"/>
                  </a:rPr>
                  <a:t>의 개념이 되어버리는데 </a:t>
                </a:r>
                <a:r>
                  <a:rPr lang="en-US" altLang="ko-KR" sz="2000" dirty="0">
                    <a:latin typeface="+mn-ea"/>
                  </a:rPr>
                  <a:t>Quantization</a:t>
                </a:r>
                <a:r>
                  <a:rPr lang="ko-KR" altLang="en-US" sz="2000" dirty="0">
                    <a:latin typeface="+mn-ea"/>
                  </a:rPr>
                  <a:t>을 통해 </a:t>
                </a:r>
                <a:r>
                  <a:rPr lang="en-US" altLang="ko-KR" sz="2000" dirty="0">
                    <a:latin typeface="+mn-ea"/>
                  </a:rPr>
                  <a:t>Classification</a:t>
                </a:r>
                <a:r>
                  <a:rPr lang="ko-KR" altLang="en-US" sz="2000" dirty="0">
                    <a:latin typeface="+mn-ea"/>
                  </a:rPr>
                  <a:t>으로 </a:t>
                </a:r>
                <a:r>
                  <a:rPr lang="en-US" altLang="ko-KR" sz="2000" dirty="0">
                    <a:latin typeface="+mn-ea"/>
                  </a:rPr>
                  <a:t>Transformer</a:t>
                </a:r>
                <a:r>
                  <a:rPr lang="ko-KR" altLang="en-US" sz="2000" dirty="0">
                    <a:latin typeface="+mn-ea"/>
                  </a:rPr>
                  <a:t>의 학습이 가능해짐</a:t>
                </a:r>
                <a:r>
                  <a:rPr lang="en-US" altLang="ko-KR" sz="2000" dirty="0">
                    <a:latin typeface="+mn-ea"/>
                  </a:rPr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ko-KR" altLang="en-US" sz="2000" dirty="0">
                    <a:latin typeface="+mn-ea"/>
                  </a:rPr>
                  <a:t>이미지를 압축하여 효율적이고 학습속도가 빠름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4489434"/>
              </a:xfrm>
              <a:prstGeom prst="rect">
                <a:avLst/>
              </a:prstGeom>
              <a:blipFill>
                <a:blip r:embed="rId3"/>
                <a:stretch>
                  <a:fillRect l="-697" t="-6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1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the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Composition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of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Images with Transformers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63916" y="1235840"/>
                <a:ext cx="11373265" cy="5229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b="1" dirty="0">
                    <a:latin typeface="+mn-ea"/>
                  </a:rPr>
                  <a:t>Latent Transformer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2800" b="1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코드 북을 각 인덱스로 치환하여 얻어진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0, …,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ko-KR" altLang="en-US" sz="2000" i="1">
                        <a:latin typeface="Cambria Math" panose="02040503050406030204" pitchFamily="18" charset="0"/>
                      </a:rPr>
                      <m:t>에</m:t>
                    </m:r>
                  </m:oMath>
                </a14:m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대하여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1600" dirty="0">
                  <a:latin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n-ea"/>
                  </a:rPr>
                  <a:t>Sequence s</a:t>
                </a:r>
                <a:r>
                  <a:rPr lang="ko-KR" altLang="en-US" sz="1600" dirty="0">
                    <a:latin typeface="+mn-ea"/>
                  </a:rPr>
                  <a:t>의 인덱스를 대응하는 코드 북 엔트리에 다시 매핑하여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𝑠𝑖𝑗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>
                    <a:latin typeface="+mn-ea"/>
                  </a:rPr>
                  <a:t>로 다시 복구하고 이미지는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>
                    <a:latin typeface="+mn-ea"/>
                  </a:rPr>
                  <a:t>로</a:t>
                </a:r>
                <a:r>
                  <a:rPr lang="en-US" altLang="ko-KR" sz="1600" dirty="0">
                    <a:latin typeface="+mn-ea"/>
                  </a:rPr>
                  <a:t> </a:t>
                </a:r>
                <a:r>
                  <a:rPr lang="ko-KR" altLang="en-US" sz="1600" dirty="0">
                    <a:latin typeface="+mn-ea"/>
                  </a:rPr>
                  <a:t>디코딩 됨</a:t>
                </a:r>
                <a:endParaRPr lang="en-US" altLang="ko-KR" sz="1600" dirty="0">
                  <a:latin typeface="+mn-ea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여기서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ko-KR" altLang="en-US" sz="2000" dirty="0">
                    <a:latin typeface="+mn-ea"/>
                  </a:rPr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000" dirty="0">
                    <a:latin typeface="+mn-ea"/>
                  </a:rPr>
                  <a:t>가 주어졌을 때 </a:t>
                </a:r>
                <a:r>
                  <a:rPr lang="en-US" altLang="ko-KR" sz="2000" dirty="0">
                    <a:latin typeface="+mn-ea"/>
                  </a:rPr>
                  <a:t>Transformer</a:t>
                </a:r>
                <a:r>
                  <a:rPr lang="ko-KR" altLang="en-US" sz="2000" dirty="0">
                    <a:latin typeface="+mn-ea"/>
                  </a:rPr>
                  <a:t>를 통해 가능한 다음 인덱스 분포를 예측하는 방법을 학습함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→ 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data representation</a:t>
                </a:r>
                <a:r>
                  <a:rPr lang="ko-KR" altLang="en-US" sz="1600" dirty="0">
                    <a:latin typeface="+mn-ea"/>
                  </a:rPr>
                  <a:t>의 </a:t>
                </a:r>
                <a:r>
                  <a:rPr lang="en-US" altLang="ko-KR" sz="1600" dirty="0">
                    <a:latin typeface="+mn-ea"/>
                  </a:rPr>
                  <a:t>likelihood</a:t>
                </a:r>
                <a:r>
                  <a:rPr lang="ko-KR" altLang="en-US" sz="1600" dirty="0">
                    <a:latin typeface="+mn-ea"/>
                  </a:rPr>
                  <a:t>를 </a:t>
                </a:r>
                <a:r>
                  <a:rPr lang="en-US" altLang="ko-KR" sz="1600" dirty="0">
                    <a:latin typeface="+mn-ea"/>
                  </a:rPr>
                  <a:t>maximize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𝑇𝑟𝑎𝑛𝑠𝑓𝑜𝑟𝑚𝑒𝑟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[−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</m:oMath>
                </a14:m>
                <a:endParaRPr lang="en-US" altLang="ko-KR" sz="16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6" y="1235840"/>
                <a:ext cx="11373265" cy="5229958"/>
              </a:xfrm>
              <a:prstGeom prst="rect">
                <a:avLst/>
              </a:prstGeom>
              <a:blipFill>
                <a:blip r:embed="rId3"/>
                <a:stretch>
                  <a:fillRect l="-965" t="-12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1C953CA8-207D-4A08-8B43-EFA27FAE5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r="27490"/>
          <a:stretch/>
        </p:blipFill>
        <p:spPr bwMode="auto">
          <a:xfrm>
            <a:off x="8924925" y="4548181"/>
            <a:ext cx="2428875" cy="19907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the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Composition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of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Images with Transformers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63916" y="1235840"/>
                <a:ext cx="11373265" cy="403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b="1" dirty="0">
                    <a:latin typeface="+mn-ea"/>
                  </a:rPr>
                  <a:t>Conditioned Synthesis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2800" b="1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Conditional</a:t>
                </a:r>
                <a:r>
                  <a:rPr lang="ko-KR" altLang="en-US" sz="2000" dirty="0">
                    <a:latin typeface="+mn-ea"/>
                  </a:rPr>
                  <a:t>한 </a:t>
                </a:r>
                <a:r>
                  <a:rPr lang="en-US" altLang="ko-KR" sz="2000" dirty="0">
                    <a:latin typeface="+mn-ea"/>
                  </a:rPr>
                  <a:t>information c</a:t>
                </a:r>
                <a:r>
                  <a:rPr lang="ko-KR" altLang="en-US" sz="2000" dirty="0">
                    <a:latin typeface="+mn-ea"/>
                  </a:rPr>
                  <a:t>에 대해서 </a:t>
                </a:r>
                <a:endParaRPr lang="en-US" altLang="ko-KR" sz="2000" dirty="0">
                  <a:latin typeface="+mn-ea"/>
                </a:endParaRPr>
              </a:p>
              <a:p>
                <a:pPr marL="1200150" lvl="2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sup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C</a:t>
                </a:r>
                <a:r>
                  <a:rPr lang="ko-KR" altLang="en-US" sz="2000" dirty="0">
                    <a:latin typeface="+mn-ea"/>
                  </a:rPr>
                  <a:t>가 </a:t>
                </a:r>
                <a:r>
                  <a:rPr lang="en-US" altLang="ko-KR" sz="2000" b="0" i="0" dirty="0">
                    <a:solidFill>
                      <a:srgbClr val="000000"/>
                    </a:solidFill>
                    <a:effectLst/>
                    <a:latin typeface="noto"/>
                  </a:rPr>
                  <a:t>spatial</a:t>
                </a:r>
                <a:r>
                  <a:rPr lang="ko-KR" altLang="en-US" sz="2000" b="0" i="0" dirty="0">
                    <a:solidFill>
                      <a:srgbClr val="000000"/>
                    </a:solidFill>
                    <a:effectLst/>
                    <a:latin typeface="noto"/>
                  </a:rPr>
                  <a:t>한</a:t>
                </a:r>
                <a:r>
                  <a:rPr lang="ko-KR" altLang="en-US" sz="2000" dirty="0">
                    <a:latin typeface="+mn-ea"/>
                  </a:rPr>
                  <a:t> 정보를 가지는 경우 다른 </a:t>
                </a:r>
                <a:r>
                  <a:rPr lang="en-US" altLang="ko-KR" sz="2000" dirty="0">
                    <a:latin typeface="+mn-ea"/>
                  </a:rPr>
                  <a:t>VQ-GAN</a:t>
                </a:r>
                <a:r>
                  <a:rPr lang="ko-KR" altLang="en-US" sz="2000" dirty="0">
                    <a:latin typeface="+mn-ea"/>
                  </a:rPr>
                  <a:t>에 이를 학습하고 코드 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ko-KR" altLang="en-US" sz="20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추출하여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𝑖𝑛𝑑𝑒𝑥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𝑏𝑎𝑠𝑒𝑑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𝑟𝑒𝑝𝑟𝑒𝑠𝑒𝑛𝑡𝑎𝑡𝑖𝑜𝑛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0, …,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ko-KR" sz="20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ko-KR" altLang="en-US" sz="2000" dirty="0">
                    <a:latin typeface="+mn-ea"/>
                  </a:rPr>
                  <a:t>을 얻을 수 있음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altLang="ko-KR" sz="2000" dirty="0">
                    <a:latin typeface="+mn-ea"/>
                  </a:rPr>
                  <a:t>Transformer</a:t>
                </a:r>
                <a:r>
                  <a:rPr lang="ko-KR" altLang="en-US" sz="2000" dirty="0">
                    <a:latin typeface="+mn-ea"/>
                  </a:rPr>
                  <a:t>는 </a:t>
                </a:r>
                <a:r>
                  <a:rPr lang="en-US" altLang="ko-KR" sz="2000" dirty="0">
                    <a:latin typeface="+mn-ea"/>
                  </a:rPr>
                  <a:t>Autoregressive</a:t>
                </a:r>
                <a:r>
                  <a:rPr lang="ko-KR" altLang="en-US" sz="2000" dirty="0">
                    <a:latin typeface="+mn-ea"/>
                  </a:rPr>
                  <a:t>한 모델이기 때문에 쉽게 </a:t>
                </a:r>
                <a:r>
                  <a:rPr lang="en-US" altLang="ko-KR" sz="2000" dirty="0">
                    <a:latin typeface="+mn-ea"/>
                  </a:rPr>
                  <a:t>r</a:t>
                </a:r>
                <a:r>
                  <a:rPr lang="ko-KR" altLang="en-US" sz="2000" dirty="0">
                    <a:latin typeface="+mn-ea"/>
                  </a:rPr>
                  <a:t>을 </a:t>
                </a:r>
                <a:r>
                  <a:rPr lang="en-US" altLang="ko-KR" sz="2000" dirty="0">
                    <a:latin typeface="+mn-ea"/>
                  </a:rPr>
                  <a:t>s</a:t>
                </a:r>
                <a:r>
                  <a:rPr lang="ko-KR" altLang="en-US" sz="2000" dirty="0">
                    <a:latin typeface="+mn-ea"/>
                  </a:rPr>
                  <a:t>에 부가 하여 </a:t>
                </a:r>
                <a:r>
                  <a:rPr lang="en-US" altLang="ko-KR" sz="2000" dirty="0">
                    <a:latin typeface="+mn-ea"/>
                  </a:rPr>
                  <a:t>negative</a:t>
                </a:r>
                <a:r>
                  <a:rPr lang="ko-KR" altLang="en-US" sz="2000" dirty="0">
                    <a:latin typeface="+mn-ea"/>
                  </a:rPr>
                  <a:t> </a:t>
                </a:r>
                <a:r>
                  <a:rPr lang="en-US" altLang="ko-KR" sz="2000" dirty="0">
                    <a:latin typeface="+mn-ea"/>
                  </a:rPr>
                  <a:t>likelihood </a:t>
                </a:r>
                <a:r>
                  <a:rPr lang="ko-KR" altLang="en-US" sz="2000" dirty="0">
                    <a:latin typeface="+mn-ea"/>
                  </a:rPr>
                  <a:t>계산을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ko-KR" altLang="en-US" sz="2000" i="1"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제한 할 수 있음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6" y="1235840"/>
                <a:ext cx="11373265" cy="4039311"/>
              </a:xfrm>
              <a:prstGeom prst="rect">
                <a:avLst/>
              </a:prstGeom>
              <a:blipFill>
                <a:blip r:embed="rId3"/>
                <a:stretch>
                  <a:fillRect l="-965" t="-16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1C953CA8-207D-4A08-8B43-EFA27FAE5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r="27490"/>
          <a:stretch/>
        </p:blipFill>
        <p:spPr bwMode="auto">
          <a:xfrm>
            <a:off x="8924925" y="4548181"/>
            <a:ext cx="2428875" cy="19907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8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the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Composition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of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Images with Transformers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63916" y="1235840"/>
                <a:ext cx="1137326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altLang="ko-KR" sz="2800" b="1" dirty="0">
                    <a:latin typeface="+mn-ea"/>
                  </a:rPr>
                  <a:t>Generating High-Resolution Image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2800" b="1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고해상도 이미지 생성시 </a:t>
                </a:r>
                <a:r>
                  <a:rPr lang="en-US" altLang="ko-KR" sz="2000" dirty="0">
                    <a:latin typeface="+mn-ea"/>
                  </a:rPr>
                  <a:t>Attention </a:t>
                </a:r>
                <a:r>
                  <a:rPr lang="ko-KR" altLang="en-US" sz="2000" dirty="0">
                    <a:latin typeface="+mn-ea"/>
                  </a:rPr>
                  <a:t>메커니즘의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의 길이를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로 제한함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여기서 </a:t>
                </a:r>
                <a:r>
                  <a:rPr lang="en-US" altLang="ko-KR" sz="2000" dirty="0">
                    <a:latin typeface="+mn-ea"/>
                  </a:rPr>
                  <a:t>h, w</a:t>
                </a:r>
                <a:r>
                  <a:rPr lang="ko-KR" altLang="en-US" sz="2000" dirty="0">
                    <a:latin typeface="+mn-ea"/>
                  </a:rPr>
                  <a:t>를 실제 이미지의 크기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ko-KR" altLang="en-US" sz="2000" dirty="0">
                    <a:latin typeface="+mn-ea"/>
                  </a:rPr>
                  <a:t>에서 </a:t>
                </a:r>
                <a:r>
                  <a:rPr lang="en-US" altLang="ko-KR" sz="2000" dirty="0">
                    <a:latin typeface="+mn-ea"/>
                  </a:rPr>
                  <a:t>down-sampling </a:t>
                </a:r>
                <a:r>
                  <a:rPr lang="ko-KR" altLang="en-US" sz="2000" dirty="0">
                    <a:latin typeface="+mn-ea"/>
                  </a:rPr>
                  <a:t>할 경우</a:t>
                </a:r>
                <a:r>
                  <a:rPr lang="en-US" altLang="ko-KR" sz="2000" dirty="0">
                    <a:latin typeface="+mn-ea"/>
                  </a:rPr>
                  <a:t>, dataset</a:t>
                </a:r>
                <a:r>
                  <a:rPr lang="ko-KR" altLang="en-US" sz="2000" dirty="0">
                    <a:latin typeface="+mn-ea"/>
                  </a:rPr>
                  <a:t>에 따라 </a:t>
                </a:r>
                <a:r>
                  <a:rPr lang="en-US" altLang="ko-KR" sz="2000" dirty="0">
                    <a:latin typeface="+mn-ea"/>
                  </a:rPr>
                  <a:t>reconstruction</a:t>
                </a:r>
                <a:r>
                  <a:rPr lang="ko-KR" altLang="en-US" sz="2000" dirty="0">
                    <a:latin typeface="+mn-ea"/>
                  </a:rPr>
                  <a:t>의 </a:t>
                </a:r>
                <a:r>
                  <a:rPr lang="en-US" altLang="ko-KR" sz="2000" dirty="0">
                    <a:latin typeface="+mn-ea"/>
                  </a:rPr>
                  <a:t>quality</a:t>
                </a:r>
                <a:r>
                  <a:rPr lang="ko-KR" altLang="en-US" sz="2000" dirty="0">
                    <a:latin typeface="+mn-ea"/>
                  </a:rPr>
                  <a:t>가 저하될 수 있음</a:t>
                </a: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따라서 </a:t>
                </a:r>
                <a:r>
                  <a:rPr lang="en-US" altLang="ko-KR" sz="2000" dirty="0">
                    <a:latin typeface="+mn-ea"/>
                  </a:rPr>
                  <a:t>high-resolution image</a:t>
                </a:r>
                <a:r>
                  <a:rPr lang="ko-KR" altLang="en-US" sz="2000" dirty="0">
                    <a:latin typeface="+mn-ea"/>
                  </a:rPr>
                  <a:t>를 생성을 위해서는 </a:t>
                </a:r>
                <a:r>
                  <a:rPr lang="en-US" altLang="ko-KR" sz="2000" dirty="0">
                    <a:latin typeface="+mn-ea"/>
                  </a:rPr>
                  <a:t>patch </a:t>
                </a:r>
                <a:r>
                  <a:rPr lang="ko-KR" altLang="en-US" sz="2000" dirty="0">
                    <a:latin typeface="+mn-ea"/>
                  </a:rPr>
                  <a:t>방식으로 </a:t>
                </a:r>
                <a:r>
                  <a:rPr lang="en-US" altLang="ko-KR" sz="2000" dirty="0">
                    <a:latin typeface="+mn-ea"/>
                  </a:rPr>
                  <a:t>s</a:t>
                </a:r>
                <a:r>
                  <a:rPr lang="ko-KR" altLang="en-US" sz="2000" dirty="0">
                    <a:latin typeface="+mn-ea"/>
                  </a:rPr>
                  <a:t>의 길이를 최대한 실현 가능한 크기로 제한</a:t>
                </a: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6" y="1235840"/>
                <a:ext cx="11373265" cy="3108543"/>
              </a:xfrm>
              <a:prstGeom prst="rect">
                <a:avLst/>
              </a:prstGeom>
              <a:blipFill>
                <a:blip r:embed="rId3"/>
                <a:stretch>
                  <a:fillRect l="-965" t="-2157" b="-2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&lt;em&gt;&lt;strong&gt;Figure 3. Sliding attention window.&lt;/strong&gt;&lt;/em&gt;">
            <a:extLst>
              <a:ext uri="{FF2B5EF4-FFF2-40B4-BE49-F238E27FC236}">
                <a16:creationId xmlns:a16="http://schemas.microsoft.com/office/drawing/2014/main" id="{F5123862-8502-44ED-9571-AB630AE6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4" y="4488804"/>
            <a:ext cx="9710737" cy="18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2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the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Composition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of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Images with Transformers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3916" y="1235840"/>
            <a:ext cx="1137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b="1" dirty="0">
                <a:latin typeface="+mn-ea"/>
              </a:rPr>
              <a:t>Generating High-Resolution Image</a:t>
            </a:r>
          </a:p>
          <a:p>
            <a:pPr marL="285750" indent="-285750">
              <a:buFontTx/>
              <a:buChar char="-"/>
            </a:pPr>
            <a:endParaRPr lang="en-US" altLang="ko-KR" sz="2800" b="1" dirty="0">
              <a:latin typeface="+mn-ea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아래 그림처럼 </a:t>
            </a:r>
            <a:r>
              <a:rPr lang="en-US" altLang="ko-KR" sz="2000" dirty="0">
                <a:latin typeface="+mn-ea"/>
              </a:rPr>
              <a:t>sliding window </a:t>
            </a:r>
            <a:r>
              <a:rPr lang="ko-KR" altLang="en-US" sz="2000" dirty="0">
                <a:latin typeface="+mn-ea"/>
              </a:rPr>
              <a:t>방식의 </a:t>
            </a:r>
            <a:r>
              <a:rPr lang="en-US" altLang="ko-KR" sz="2000" dirty="0">
                <a:latin typeface="+mn-ea"/>
              </a:rPr>
              <a:t>Attention </a:t>
            </a:r>
            <a:r>
              <a:rPr lang="ko-KR" altLang="en-US" sz="2000" dirty="0">
                <a:latin typeface="+mn-ea"/>
              </a:rPr>
              <a:t>메커니즘을 사용하면 뒤쪽에 있을 수록 연산 량이 더 많아지는 단점을 해소할 수 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1026" name="Picture 2" descr="&lt;em&gt;&lt;strong&gt;Figure 3. Sliding attention window.&lt;/strong&gt;&lt;/em&gt;">
            <a:extLst>
              <a:ext uri="{FF2B5EF4-FFF2-40B4-BE49-F238E27FC236}">
                <a16:creationId xmlns:a16="http://schemas.microsoft.com/office/drawing/2014/main" id="{F5123862-8502-44ED-9571-AB630AE62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4" y="4488804"/>
            <a:ext cx="9710737" cy="18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4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8679" y="1235840"/>
            <a:ext cx="1137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실질적인 정확도는 따로 밝히지 않았지만 </a:t>
            </a:r>
            <a:r>
              <a:rPr lang="en-US" altLang="ko-KR" sz="2000" dirty="0">
                <a:latin typeface="+mn-ea"/>
              </a:rPr>
              <a:t>GAN</a:t>
            </a:r>
            <a:r>
              <a:rPr lang="ko-KR" altLang="en-US" sz="2000" dirty="0">
                <a:latin typeface="+mn-ea"/>
              </a:rPr>
              <a:t>의 평가지표 중 하나인 </a:t>
            </a:r>
            <a:r>
              <a:rPr lang="en-US" altLang="ko-KR" sz="2000" dirty="0">
                <a:latin typeface="+mn-ea"/>
              </a:rPr>
              <a:t>FID score</a:t>
            </a:r>
            <a:r>
              <a:rPr lang="ko-KR" altLang="en-US" sz="2000" dirty="0">
                <a:latin typeface="+mn-ea"/>
              </a:rPr>
              <a:t>의 경우 </a:t>
            </a:r>
            <a:r>
              <a:rPr lang="en-US" altLang="ko-KR" sz="2000" dirty="0">
                <a:latin typeface="+mn-ea"/>
              </a:rPr>
              <a:t>Pix2PixHD</a:t>
            </a:r>
            <a:r>
              <a:rPr lang="ko-KR" altLang="en-US" sz="2000" dirty="0">
                <a:latin typeface="+mn-ea"/>
              </a:rPr>
              <a:t>나 </a:t>
            </a:r>
            <a:r>
              <a:rPr lang="en-US" altLang="ko-KR" sz="2000" dirty="0">
                <a:latin typeface="+mn-ea"/>
              </a:rPr>
              <a:t>CRN</a:t>
            </a:r>
            <a:r>
              <a:rPr lang="ko-KR" altLang="en-US" sz="2000" dirty="0">
                <a:latin typeface="+mn-ea"/>
              </a:rPr>
              <a:t>과 같은 </a:t>
            </a:r>
            <a:r>
              <a:rPr lang="en-US" altLang="ko-KR" sz="2000" dirty="0">
                <a:latin typeface="+mn-ea"/>
              </a:rPr>
              <a:t>SOTA </a:t>
            </a:r>
            <a:r>
              <a:rPr lang="ko-KR" altLang="en-US" sz="2000" dirty="0">
                <a:latin typeface="+mn-ea"/>
              </a:rPr>
              <a:t>모델보다 월등히 낮은 경향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A11AADD-DC9D-4506-BFAD-B3FF3532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7" y="2976561"/>
            <a:ext cx="49625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의 장점</a:t>
            </a:r>
            <a:r>
              <a:rPr lang="en-US" altLang="ko-KR" sz="2000" dirty="0">
                <a:latin typeface="+mn-ea"/>
              </a:rPr>
              <a:t>:</a:t>
            </a:r>
            <a:r>
              <a:rPr lang="ko-KR" altLang="en-US" sz="2000" dirty="0">
                <a:latin typeface="+mn-ea"/>
              </a:rPr>
              <a:t> 모든 입력에 대한 복잡한 관계를 자유롭게 학습할 수 있음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하지만 </a:t>
            </a:r>
            <a:r>
              <a:rPr lang="en-US" altLang="ko-KR" sz="2000" dirty="0">
                <a:latin typeface="+mn-ea"/>
              </a:rPr>
              <a:t>CV </a:t>
            </a:r>
            <a:r>
              <a:rPr lang="ko-KR" altLang="en-US" sz="2000" dirty="0">
                <a:latin typeface="+mn-ea"/>
              </a:rPr>
              <a:t>분야에 </a:t>
            </a: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를 적용할 경우 </a:t>
            </a:r>
            <a:r>
              <a:rPr lang="en-US" altLang="ko-KR" sz="2000" dirty="0">
                <a:latin typeface="+mn-ea"/>
              </a:rPr>
              <a:t>image resolution</a:t>
            </a:r>
            <a:r>
              <a:rPr lang="ko-KR" altLang="en-US" sz="2000" dirty="0">
                <a:latin typeface="+mn-ea"/>
              </a:rPr>
              <a:t>이 커질수록 연산 량이 매우 증가하기 때문에 현실적인 사용이 힘듦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은 국소적인 관계에 대한 연산을 진행하여 입력에 대한 </a:t>
            </a:r>
            <a:r>
              <a:rPr lang="en-US" altLang="ko-KR" sz="2000" dirty="0">
                <a:latin typeface="+mn-ea"/>
              </a:rPr>
              <a:t>global</a:t>
            </a:r>
            <a:r>
              <a:rPr lang="ko-KR" altLang="en-US" sz="2000" dirty="0">
                <a:latin typeface="+mn-ea"/>
              </a:rPr>
              <a:t>한 이해를 잘 하지 못하는 경향이 있음 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따라서 저자는 </a:t>
            </a: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을 통해 </a:t>
            </a:r>
            <a:r>
              <a:rPr lang="en-US" altLang="ko-KR" sz="2000" dirty="0">
                <a:latin typeface="+mn-ea"/>
              </a:rPr>
              <a:t>context</a:t>
            </a:r>
            <a:r>
              <a:rPr lang="ko-KR" altLang="en-US" sz="2000" dirty="0">
                <a:latin typeface="+mn-ea"/>
              </a:rPr>
              <a:t>가 풍부한 시각적인 부분을 효율적으로 학습하고</a:t>
            </a:r>
            <a:r>
              <a:rPr lang="en-US" altLang="ko-KR" sz="2000" dirty="0">
                <a:latin typeface="+mn-ea"/>
              </a:rPr>
              <a:t>, global</a:t>
            </a:r>
            <a:r>
              <a:rPr lang="ko-KR" altLang="en-US" sz="2000" dirty="0">
                <a:latin typeface="+mn-ea"/>
              </a:rPr>
              <a:t>한 구성에 대해서 </a:t>
            </a: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를 사용해 학습하는 하이브리드 방식을 제안 </a:t>
            </a:r>
            <a:r>
              <a:rPr lang="en-US" altLang="ko-KR" sz="2000" dirty="0">
                <a:latin typeface="+mn-ea"/>
              </a:rPr>
              <a:t>(VQ-GAN)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F311EB-B326-44C7-BDBB-5AC17A59B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22"/>
          <a:stretch/>
        </p:blipFill>
        <p:spPr>
          <a:xfrm>
            <a:off x="7736682" y="4517058"/>
            <a:ext cx="4014787" cy="1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8679" y="1235840"/>
            <a:ext cx="6722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Inpainting , Sematic Label Map, Class conditional Sample </a:t>
            </a:r>
            <a:r>
              <a:rPr lang="ko-KR" altLang="en-US" sz="2000" dirty="0">
                <a:latin typeface="+mn-ea"/>
              </a:rPr>
              <a:t>등 다양한 </a:t>
            </a:r>
            <a:r>
              <a:rPr lang="en-US" altLang="ko-KR" sz="2000" dirty="0">
                <a:latin typeface="+mn-ea"/>
              </a:rPr>
              <a:t>Synthesis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에서 좋은 결과를 보여줌 </a:t>
            </a:r>
            <a:r>
              <a:rPr lang="en-US" altLang="ko-KR" sz="2000" dirty="0">
                <a:latin typeface="+mn-ea"/>
              </a:rPr>
              <a:t>(256 x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256)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23654FB-A634-4073-AC6B-9DBA095C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570" y="963559"/>
            <a:ext cx="3873230" cy="5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8679" y="1235840"/>
            <a:ext cx="6722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Sliding Attention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Window</a:t>
            </a:r>
            <a:r>
              <a:rPr lang="ko-KR" altLang="en-US" sz="2000" dirty="0">
                <a:latin typeface="+mn-ea"/>
              </a:rPr>
              <a:t>를 사용하지 않았을 때와 사용했을 때를 비교해 봄</a:t>
            </a: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Window</a:t>
            </a:r>
            <a:r>
              <a:rPr lang="ko-KR" altLang="en-US" sz="2000" dirty="0">
                <a:latin typeface="+mn-ea"/>
              </a:rPr>
              <a:t>를 사용한 이미지가 더 </a:t>
            </a:r>
            <a:r>
              <a:rPr lang="en-US" altLang="ko-KR" sz="2000" dirty="0">
                <a:latin typeface="+mn-ea"/>
              </a:rPr>
              <a:t>realistic</a:t>
            </a:r>
            <a:r>
              <a:rPr lang="ko-KR" altLang="en-US" sz="2000" dirty="0">
                <a:latin typeface="+mn-ea"/>
              </a:rPr>
              <a:t>하고 높은 해상도의 이미지를 생성할 수 있었음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5" name="그림 4" descr="텍스트, 다른, 다채로운이(가) 표시된 사진&#10;&#10;자동 생성된 설명">
            <a:extLst>
              <a:ext uri="{FF2B5EF4-FFF2-40B4-BE49-F238E27FC236}">
                <a16:creationId xmlns:a16="http://schemas.microsoft.com/office/drawing/2014/main" id="{915F27ED-1F5F-4CDF-ADEC-B0AD088D9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28" y="1088308"/>
            <a:ext cx="4203008" cy="52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8680" y="1235840"/>
            <a:ext cx="616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Semantic Label Map</a:t>
            </a:r>
            <a:r>
              <a:rPr lang="ko-KR" altLang="en-US" sz="2000" dirty="0">
                <a:latin typeface="+mn-ea"/>
              </a:rPr>
              <a:t>에 대한 </a:t>
            </a:r>
            <a:r>
              <a:rPr lang="en-US" altLang="ko-KR" sz="2000" dirty="0">
                <a:latin typeface="+mn-ea"/>
              </a:rPr>
              <a:t>Task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1280 x 832, 1024 x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416,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1280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x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240</a:t>
            </a:r>
            <a:r>
              <a:rPr lang="ko-KR" altLang="en-US" sz="2000" dirty="0">
                <a:latin typeface="+mn-ea"/>
              </a:rPr>
              <a:t> 사이즈의 이미지를 </a:t>
            </a:r>
            <a:r>
              <a:rPr lang="en-US" altLang="ko-KR" sz="2000" dirty="0">
                <a:latin typeface="+mn-ea"/>
              </a:rPr>
              <a:t>realistic</a:t>
            </a:r>
            <a:r>
              <a:rPr lang="ko-KR" altLang="en-US" sz="2000" dirty="0">
                <a:latin typeface="+mn-ea"/>
              </a:rPr>
              <a:t>하게 생성할 수 있었음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9CB2A49-4BC9-47E7-8F5C-25781783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26" y="0"/>
            <a:ext cx="5493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0934700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68679" y="1235840"/>
            <a:ext cx="11373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Vector Quantization</a:t>
            </a:r>
            <a:r>
              <a:rPr lang="ko-KR" altLang="en-US" sz="2000" dirty="0">
                <a:latin typeface="+mn-ea"/>
              </a:rPr>
              <a:t>을 결합한 </a:t>
            </a:r>
            <a:r>
              <a:rPr lang="en-US" altLang="ko-KR" sz="2000" dirty="0">
                <a:latin typeface="+mn-ea"/>
              </a:rPr>
              <a:t>VQ-GAN</a:t>
            </a:r>
            <a:r>
              <a:rPr lang="ko-KR" altLang="en-US" sz="2000" dirty="0">
                <a:latin typeface="+mn-ea"/>
              </a:rPr>
              <a:t>을 제안</a:t>
            </a: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Global</a:t>
            </a:r>
            <a:r>
              <a:rPr lang="ko-KR" altLang="en-US" sz="2000" dirty="0">
                <a:latin typeface="+mn-ea"/>
              </a:rPr>
              <a:t>한 이미지의 구성과 </a:t>
            </a:r>
            <a:r>
              <a:rPr lang="en-US" altLang="ko-KR" sz="2000" dirty="0">
                <a:latin typeface="+mn-ea"/>
              </a:rPr>
              <a:t>Perceptual</a:t>
            </a:r>
            <a:r>
              <a:rPr lang="ko-KR" altLang="en-US" sz="2000" dirty="0">
                <a:latin typeface="+mn-ea"/>
              </a:rPr>
              <a:t>한 특성을 이해하여 고해상도에서도 </a:t>
            </a:r>
            <a:r>
              <a:rPr lang="en-US" altLang="ko-KR" sz="2000" dirty="0">
                <a:latin typeface="+mn-ea"/>
              </a:rPr>
              <a:t>realistic</a:t>
            </a:r>
            <a:r>
              <a:rPr lang="ko-KR" altLang="en-US" sz="2000" dirty="0">
                <a:latin typeface="+mn-ea"/>
              </a:rPr>
              <a:t>한 이미지의 생성이 가능함</a:t>
            </a: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Attention</a:t>
            </a:r>
            <a:r>
              <a:rPr lang="ko-KR" altLang="en-US" sz="2000" dirty="0">
                <a:latin typeface="+mn-ea"/>
              </a:rPr>
              <a:t> 메커니즘이 이미지에서도 잘 적용될 수 있도록 모델 구성을 하여 결과적으로 </a:t>
            </a:r>
            <a:r>
              <a:rPr lang="en-US" altLang="ko-KR" sz="2000" dirty="0">
                <a:latin typeface="+mn-ea"/>
              </a:rPr>
              <a:t>CNN </a:t>
            </a:r>
            <a:r>
              <a:rPr lang="ko-KR" altLang="en-US" sz="2000" dirty="0">
                <a:latin typeface="+mn-ea"/>
              </a:rPr>
              <a:t>아키텍처 보다도 더 </a:t>
            </a:r>
            <a:r>
              <a:rPr lang="en-US" altLang="ko-KR" sz="2000" dirty="0">
                <a:latin typeface="+mn-ea"/>
              </a:rPr>
              <a:t>efficient</a:t>
            </a:r>
            <a:r>
              <a:rPr lang="ko-KR" altLang="en-US" sz="2000" dirty="0">
                <a:latin typeface="+mn-ea"/>
              </a:rPr>
              <a:t>한 학습이 가능해짐 </a:t>
            </a:r>
            <a:r>
              <a:rPr lang="en-US" altLang="ko-KR" sz="2000" dirty="0">
                <a:latin typeface="+mn-ea"/>
              </a:rPr>
              <a:t>(Code Book)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가 </a:t>
            </a:r>
            <a:r>
              <a:rPr lang="en-US" altLang="ko-KR" sz="2000" dirty="0">
                <a:latin typeface="+mn-ea"/>
              </a:rPr>
              <a:t>CV </a:t>
            </a:r>
            <a:r>
              <a:rPr lang="ko-KR" altLang="en-US" sz="2000" dirty="0">
                <a:latin typeface="+mn-ea"/>
              </a:rPr>
              <a:t>분야에서도 강력하다는 것을 입증</a:t>
            </a:r>
            <a:endParaRPr lang="en-US" altLang="ko-KR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180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의 강점인 장거리 관계 모델링을 통해 아래 </a:t>
            </a:r>
            <a:r>
              <a:rPr lang="en-US" altLang="ko-KR" sz="2000" dirty="0">
                <a:latin typeface="+mn-ea"/>
              </a:rPr>
              <a:t>fig 1.</a:t>
            </a:r>
            <a:r>
              <a:rPr lang="ko-KR" altLang="en-US" sz="2000" dirty="0">
                <a:latin typeface="+mn-ea"/>
              </a:rPr>
              <a:t>과 같은 고해상도 이미지의 생성이 가능했음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여기에 더해 </a:t>
            </a:r>
            <a:r>
              <a:rPr lang="en-US" altLang="ko-KR" sz="2000" dirty="0">
                <a:latin typeface="+mn-ea"/>
              </a:rPr>
              <a:t>Conditional</a:t>
            </a:r>
            <a:r>
              <a:rPr lang="ko-KR" altLang="en-US" sz="2000" dirty="0">
                <a:latin typeface="+mn-ea"/>
              </a:rPr>
              <a:t>한 학습도 가능하고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기존 </a:t>
            </a: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기반 </a:t>
            </a:r>
            <a:r>
              <a:rPr lang="en-US" altLang="ko-KR" sz="2000" dirty="0">
                <a:latin typeface="+mn-ea"/>
              </a:rPr>
              <a:t>SOTA </a:t>
            </a:r>
            <a:r>
              <a:rPr lang="ko-KR" altLang="en-US" sz="2000" dirty="0">
                <a:latin typeface="+mn-ea"/>
              </a:rPr>
              <a:t>모델들을 능가하는 성능을 입증했음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1026" name="Picture 2" descr="&lt;em&gt;&lt;strong&gt;Figure 1.&lt;/strong&gt;&lt;/em&gt;">
            <a:extLst>
              <a:ext uri="{FF2B5EF4-FFF2-40B4-BE49-F238E27FC236}">
                <a16:creationId xmlns:a16="http://schemas.microsoft.com/office/drawing/2014/main" id="{A7750C13-266F-45C2-8738-BA3AC39C9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13" y="3028788"/>
            <a:ext cx="7827169" cy="28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34C3CB-2BDA-40C9-BEA9-442A8852B2BE}"/>
              </a:ext>
            </a:extLst>
          </p:cNvPr>
          <p:cNvSpPr txBox="1"/>
          <p:nvPr/>
        </p:nvSpPr>
        <p:spPr>
          <a:xfrm>
            <a:off x="3533404" y="5879109"/>
            <a:ext cx="512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VQ-GAN</a:t>
            </a:r>
            <a:r>
              <a:rPr lang="ko-KR" altLang="en-US" dirty="0"/>
              <a:t>이 생성한 </a:t>
            </a:r>
            <a:r>
              <a:rPr lang="en-US" altLang="ko-KR" dirty="0"/>
              <a:t>1280 x 460 high-resolution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323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The Transformer Family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는 </a:t>
            </a:r>
            <a:r>
              <a:rPr lang="en-US" altLang="ko-KR" sz="2000" dirty="0">
                <a:latin typeface="+mn-ea"/>
              </a:rPr>
              <a:t>Attention</a:t>
            </a:r>
            <a:r>
              <a:rPr lang="ko-KR" altLang="en-US" sz="2000" dirty="0">
                <a:latin typeface="+mn-ea"/>
              </a:rPr>
              <a:t>을 통해 입력과의 상호작용을 하여 상대적인 위치에 관계없이 학습함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각 </a:t>
            </a:r>
            <a:r>
              <a:rPr lang="en-US" altLang="ko-KR" sz="2000" dirty="0">
                <a:latin typeface="+mn-ea"/>
              </a:rPr>
              <a:t>layer</a:t>
            </a:r>
            <a:r>
              <a:rPr lang="ko-KR" altLang="en-US" sz="2000" dirty="0">
                <a:latin typeface="+mn-ea"/>
              </a:rPr>
              <a:t>는 </a:t>
            </a:r>
            <a:r>
              <a:rPr lang="en-US" altLang="ko-KR" sz="2000" dirty="0">
                <a:latin typeface="+mn-ea"/>
              </a:rPr>
              <a:t>Scaled dot-Product Attention </a:t>
            </a:r>
            <a:r>
              <a:rPr lang="ko-KR" altLang="en-US" sz="2000" dirty="0">
                <a:latin typeface="+mn-ea"/>
              </a:rPr>
              <a:t>메커니즘 및 </a:t>
            </a:r>
            <a:r>
              <a:rPr lang="en-US" altLang="ko-KR" sz="2000" dirty="0">
                <a:latin typeface="+mn-ea"/>
              </a:rPr>
              <a:t>Position-wise FCN</a:t>
            </a:r>
            <a:r>
              <a:rPr lang="ko-KR" altLang="en-US" sz="2000" dirty="0">
                <a:latin typeface="+mn-ea"/>
              </a:rPr>
              <a:t>으로 구성되어 있음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Attention</a:t>
            </a:r>
            <a:r>
              <a:rPr lang="ko-KR" altLang="en-US" sz="2000" dirty="0">
                <a:latin typeface="+mn-ea"/>
              </a:rPr>
              <a:t> 메커니즘은 시퀀스의 길이가 길수록 </a:t>
            </a:r>
            <a:r>
              <a:rPr lang="ko-KR" altLang="en-US" sz="2000" dirty="0" err="1">
                <a:latin typeface="+mn-ea"/>
              </a:rPr>
              <a:t>연산량이</a:t>
            </a:r>
            <a:r>
              <a:rPr lang="ko-KR" altLang="en-US" sz="2000" dirty="0">
                <a:latin typeface="+mn-ea"/>
              </a:rPr>
              <a:t> 크게 증가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따라서 </a:t>
            </a:r>
            <a:r>
              <a:rPr lang="en-US" altLang="ko-KR" sz="2000" dirty="0">
                <a:latin typeface="+mn-ea"/>
              </a:rPr>
              <a:t>Attention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receptive field</a:t>
            </a:r>
            <a:r>
              <a:rPr lang="ko-KR" altLang="en-US" sz="2000" dirty="0">
                <a:latin typeface="+mn-ea"/>
              </a:rPr>
              <a:t>를 제한하거나 시퀀스의 비용을 절감하는 방법들이 생겨났지만 결론적으로 크게 유의미한 성과를 내지 못했음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2050" name="Picture 2" descr="scaled dot-product Attention">
            <a:extLst>
              <a:ext uri="{FF2B5EF4-FFF2-40B4-BE49-F238E27FC236}">
                <a16:creationId xmlns:a16="http://schemas.microsoft.com/office/drawing/2014/main" id="{7D30044D-049D-455A-9AE5-D2ABF4F1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2422959"/>
            <a:ext cx="50958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Convolution Approaches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Convolution kernel </a:t>
            </a:r>
            <a:r>
              <a:rPr lang="ko-KR" altLang="en-US" sz="2000" dirty="0">
                <a:latin typeface="+mn-ea"/>
              </a:rPr>
              <a:t>사이즈가 연산에 큰 영향을 끼치는데 보통 </a:t>
            </a:r>
            <a:r>
              <a:rPr lang="en-US" altLang="ko-KR" sz="2000" dirty="0">
                <a:latin typeface="+mn-ea"/>
              </a:rPr>
              <a:t>3x3</a:t>
            </a:r>
            <a:r>
              <a:rPr lang="ko-KR" altLang="en-US" sz="2000" dirty="0">
                <a:latin typeface="+mn-ea"/>
              </a:rPr>
              <a:t>과 같은 작은 상수로 고정하여 사용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작은 부위에 대한 연산을 진행할 때는 효율적이지만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너무 제한적임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따라서 </a:t>
            </a:r>
            <a:r>
              <a:rPr lang="en-US" altLang="ko-KR" sz="2000" dirty="0">
                <a:latin typeface="+mn-ea"/>
              </a:rPr>
              <a:t>VQ-GAN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의 장점을 모두 가질 수 있도록 모델을 설계함</a:t>
            </a:r>
            <a:endParaRPr lang="en-US" altLang="ko-KR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921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Two-Stage Approaches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VQ-GAN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Two-Stage </a:t>
            </a:r>
            <a:r>
              <a:rPr lang="ko-KR" altLang="en-US" sz="2000" dirty="0">
                <a:latin typeface="+mn-ea"/>
              </a:rPr>
              <a:t>접근법을 사용 </a:t>
            </a:r>
            <a:r>
              <a:rPr lang="en-US" altLang="ko-KR" sz="2000" dirty="0">
                <a:latin typeface="+mn-ea"/>
              </a:rPr>
              <a:t>(Vector Quantization)</a:t>
            </a: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Latent space</a:t>
            </a:r>
            <a:r>
              <a:rPr lang="ko-KR" altLang="en-US" sz="2000" dirty="0">
                <a:latin typeface="+mn-ea"/>
              </a:rPr>
              <a:t>처럼 </a:t>
            </a:r>
            <a:r>
              <a:rPr lang="en-US" altLang="ko-KR" sz="2000" dirty="0">
                <a:latin typeface="+mn-ea"/>
              </a:rPr>
              <a:t>continuous</a:t>
            </a:r>
            <a:r>
              <a:rPr lang="ko-KR" altLang="en-US" sz="2000" dirty="0">
                <a:latin typeface="+mn-ea"/>
              </a:rPr>
              <a:t>한 개념이 아니라 </a:t>
            </a:r>
            <a:r>
              <a:rPr lang="en-US" altLang="ko-KR" sz="2000" dirty="0">
                <a:latin typeface="+mn-ea"/>
              </a:rPr>
              <a:t>discrete</a:t>
            </a:r>
            <a:r>
              <a:rPr lang="ko-KR" altLang="en-US" sz="2000" dirty="0">
                <a:latin typeface="+mn-ea"/>
              </a:rPr>
              <a:t>한 </a:t>
            </a:r>
            <a:r>
              <a:rPr lang="en-US" altLang="ko-KR" sz="2000" dirty="0">
                <a:latin typeface="+mn-ea"/>
              </a:rPr>
              <a:t>embedding space</a:t>
            </a:r>
            <a:r>
              <a:rPr lang="ko-KR" altLang="en-US" sz="2000" dirty="0">
                <a:latin typeface="+mn-ea"/>
              </a:rPr>
              <a:t>를 통해 가장 가까운 벡터로 </a:t>
            </a:r>
            <a:r>
              <a:rPr lang="en-US" altLang="ko-KR" sz="2000" dirty="0">
                <a:latin typeface="+mn-ea"/>
              </a:rPr>
              <a:t>embedding</a:t>
            </a:r>
            <a:r>
              <a:rPr lang="ko-KR" altLang="en-US" sz="2000" dirty="0">
                <a:latin typeface="+mn-ea"/>
              </a:rPr>
              <a:t>하고 코드 북을 학습할 수 있음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구조가 단순하고 압축률이 높지만 여전히 </a:t>
            </a:r>
            <a:r>
              <a:rPr lang="en-US" altLang="ko-KR" sz="2000" dirty="0">
                <a:latin typeface="+mn-ea"/>
              </a:rPr>
              <a:t>CNN</a:t>
            </a:r>
            <a:r>
              <a:rPr lang="ko-KR" altLang="en-US" sz="2000" dirty="0">
                <a:latin typeface="+mn-ea"/>
              </a:rPr>
              <a:t>을 통한 </a:t>
            </a:r>
            <a:r>
              <a:rPr lang="en-US" altLang="ko-KR" sz="2000" dirty="0">
                <a:latin typeface="+mn-ea"/>
              </a:rPr>
              <a:t>high-resolution image</a:t>
            </a:r>
            <a:r>
              <a:rPr lang="ko-KR" altLang="en-US" sz="2000" dirty="0">
                <a:latin typeface="+mn-ea"/>
              </a:rPr>
              <a:t>의 장거리 픽셀간 상호작용이 힘듦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따라서 </a:t>
            </a:r>
            <a:r>
              <a:rPr lang="en-US" altLang="ko-KR" sz="2000" dirty="0">
                <a:latin typeface="+mn-ea"/>
              </a:rPr>
              <a:t>VQ-VAE</a:t>
            </a:r>
            <a:r>
              <a:rPr lang="ko-KR" altLang="en-US" sz="2000" dirty="0">
                <a:latin typeface="+mn-ea"/>
              </a:rPr>
              <a:t>의 경우 작은 </a:t>
            </a:r>
            <a:r>
              <a:rPr lang="en-US" altLang="ko-KR" sz="2000" dirty="0">
                <a:latin typeface="+mn-ea"/>
              </a:rPr>
              <a:t>resolution</a:t>
            </a:r>
            <a:r>
              <a:rPr lang="ko-KR" altLang="en-US" sz="2000" dirty="0">
                <a:latin typeface="+mn-ea"/>
              </a:rPr>
              <a:t>에서만 좋은 성능을 보였음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VQ-GAN</a:t>
            </a:r>
            <a:r>
              <a:rPr lang="ko-KR" altLang="en-US" sz="2000" dirty="0">
                <a:latin typeface="+mn-ea"/>
              </a:rPr>
              <a:t>은 코드 북에 </a:t>
            </a: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의 학습을 이용하여 최대한 많은 </a:t>
            </a:r>
            <a:r>
              <a:rPr lang="en-US" altLang="ko-KR" sz="2000" dirty="0">
                <a:latin typeface="+mn-ea"/>
              </a:rPr>
              <a:t>context</a:t>
            </a:r>
            <a:r>
              <a:rPr lang="ko-KR" altLang="en-US" sz="2000" dirty="0">
                <a:latin typeface="+mn-ea"/>
              </a:rPr>
              <a:t>를 포착할 수 있도록 설계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D401F-CF10-44B4-9359-37F6F629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16" y="4758098"/>
            <a:ext cx="6236368" cy="20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8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Approach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>
                <a:latin typeface="+mn-ea"/>
              </a:rPr>
              <a:t>이전의</a:t>
            </a:r>
            <a:r>
              <a:rPr lang="en-US" altLang="ko-KR" sz="2000" dirty="0">
                <a:latin typeface="+mn-ea"/>
              </a:rPr>
              <a:t> Transformer</a:t>
            </a:r>
            <a:r>
              <a:rPr lang="ko-KR" altLang="en-US" sz="2000" dirty="0">
                <a:latin typeface="+mn-ea"/>
              </a:rPr>
              <a:t>를 활용한 </a:t>
            </a:r>
            <a:r>
              <a:rPr lang="en-US" altLang="ko-KR" sz="2000" dirty="0">
                <a:latin typeface="+mn-ea"/>
              </a:rPr>
              <a:t>image synthesis</a:t>
            </a:r>
            <a:r>
              <a:rPr lang="ko-KR" altLang="en-US" sz="2000" dirty="0">
                <a:latin typeface="+mn-ea"/>
              </a:rPr>
              <a:t>는 </a:t>
            </a:r>
            <a:r>
              <a:rPr lang="en-US" altLang="ko-KR" sz="2000" dirty="0">
                <a:latin typeface="+mn-ea"/>
              </a:rPr>
              <a:t>64 x 64 </a:t>
            </a:r>
            <a:r>
              <a:rPr lang="ko-KR" altLang="en-US" sz="2000" dirty="0">
                <a:latin typeface="+mn-ea"/>
              </a:rPr>
              <a:t>픽셀 이상에서는 사용이 불가능</a:t>
            </a: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+mn-ea"/>
              </a:rPr>
              <a:t>Transformer</a:t>
            </a:r>
            <a:r>
              <a:rPr lang="ko-KR" altLang="en-US" sz="2000" dirty="0">
                <a:latin typeface="+mn-ea"/>
              </a:rPr>
              <a:t>를 학습하기 위해 이미지를 시퀀스 형태</a:t>
            </a:r>
            <a:r>
              <a:rPr lang="en-US" altLang="ko-KR" sz="2000" dirty="0">
                <a:latin typeface="+mn-ea"/>
              </a:rPr>
              <a:t>(codebook)</a:t>
            </a:r>
            <a:r>
              <a:rPr lang="ko-KR" altLang="en-US" sz="2000" dirty="0">
                <a:latin typeface="+mn-ea"/>
              </a:rPr>
              <a:t>로 압축하여 사용</a:t>
            </a:r>
            <a:endParaRPr lang="en-US" altLang="ko-KR" sz="2000" dirty="0">
              <a:latin typeface="+mn-ea"/>
            </a:endParaRPr>
          </a:p>
        </p:txBody>
      </p:sp>
      <p:pic>
        <p:nvPicPr>
          <p:cNvPr id="3074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730AD055-5B6E-49F3-8A70-0950443F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72" y="4106201"/>
            <a:ext cx="6622256" cy="26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4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Approach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2451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과정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n-ea"/>
                  </a:rPr>
                  <a:t>CNN</a:t>
                </a:r>
                <a:r>
                  <a:rPr lang="ko-KR" altLang="en-US" sz="1600" dirty="0">
                    <a:latin typeface="+mn-ea"/>
                  </a:rPr>
                  <a:t> </a:t>
                </a:r>
                <a:r>
                  <a:rPr lang="en-US" altLang="ko-KR" sz="1600" dirty="0">
                    <a:latin typeface="+mn-ea"/>
                  </a:rPr>
                  <a:t>Encoder E</a:t>
                </a:r>
                <a:r>
                  <a:rPr lang="ko-KR" altLang="en-US" sz="1600" dirty="0">
                    <a:latin typeface="+mn-ea"/>
                  </a:rPr>
                  <a:t>로 만들어진 </a:t>
                </a:r>
                <a:r>
                  <a:rPr lang="en-US" altLang="ko-KR" sz="1600" dirty="0">
                    <a:latin typeface="+mn-ea"/>
                  </a:rPr>
                  <a:t>latent code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ko-KR" altLang="en-US" sz="1600" i="1" dirty="0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 Embedding Space e</a:t>
                </a:r>
                <a:r>
                  <a:rPr lang="ko-KR" altLang="en-US" sz="1600" dirty="0">
                    <a:latin typeface="+mn-ea"/>
                  </a:rPr>
                  <a:t>에 </a:t>
                </a:r>
                <a:r>
                  <a:rPr lang="en-US" altLang="ko-KR" sz="1600" dirty="0">
                    <a:latin typeface="+mn-ea"/>
                  </a:rPr>
                  <a:t>Embedding</a:t>
                </a:r>
                <a:r>
                  <a:rPr lang="ko-KR" altLang="en-US" sz="1600" dirty="0">
                    <a:latin typeface="+mn-ea"/>
                  </a:rPr>
                  <a:t>하여 코드 북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 </a:t>
                </a:r>
                <a:r>
                  <a:rPr lang="ko-KR" altLang="en-US" sz="1600" dirty="0">
                    <a:latin typeface="+mn-ea"/>
                  </a:rPr>
                  <a:t>생성</a:t>
                </a:r>
                <a:endParaRPr lang="en-US" altLang="ko-KR" sz="16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16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sz="1600" dirty="0">
                    <a:latin typeface="+mn-ea"/>
                  </a:rPr>
                  <a:t>를 </a:t>
                </a:r>
                <a:r>
                  <a:rPr lang="en-US" altLang="ko-KR" sz="1600" dirty="0">
                    <a:latin typeface="+mn-ea"/>
                  </a:rPr>
                  <a:t>Quantization(</a:t>
                </a:r>
                <a:r>
                  <a:rPr lang="ko-KR" altLang="en-US" sz="1600" dirty="0">
                    <a:latin typeface="+mn-ea"/>
                  </a:rPr>
                  <a:t>양자화</a:t>
                </a:r>
                <a:r>
                  <a:rPr lang="en-US" altLang="ko-KR" sz="1600" dirty="0">
                    <a:latin typeface="+mn-ea"/>
                  </a:rPr>
                  <a:t>)</a:t>
                </a:r>
                <a:r>
                  <a:rPr lang="ko-KR" altLang="en-US" sz="1600" dirty="0">
                    <a:latin typeface="+mn-ea"/>
                  </a:rPr>
                  <a:t>하는 과정에서 </a:t>
                </a:r>
                <a:r>
                  <a:rPr lang="en-US" altLang="ko-KR" sz="1600" dirty="0">
                    <a:latin typeface="+mn-ea"/>
                  </a:rPr>
                  <a:t>Transformer</a:t>
                </a:r>
                <a:r>
                  <a:rPr lang="ko-KR" altLang="en-US" sz="1600" dirty="0">
                    <a:latin typeface="+mn-ea"/>
                  </a:rPr>
                  <a:t>를 사용해 다음에 나올 값을 예측</a:t>
                </a:r>
                <a:endParaRPr lang="en-US" altLang="ko-KR" sz="16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16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n-ea"/>
                  </a:rPr>
                  <a:t>Quantization </a:t>
                </a:r>
                <a:r>
                  <a:rPr lang="ko-KR" altLang="en-US" sz="1600" dirty="0">
                    <a:latin typeface="+mn-ea"/>
                  </a:rPr>
                  <a:t>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ko-KR" altLang="en-US" sz="1600" dirty="0">
                    <a:latin typeface="+mn-ea"/>
                  </a:rPr>
                  <a:t>를 </a:t>
                </a:r>
                <a:r>
                  <a:rPr lang="en-US" altLang="ko-KR" sz="1600" dirty="0">
                    <a:latin typeface="+mn-ea"/>
                  </a:rPr>
                  <a:t>CNN Decoder G</a:t>
                </a:r>
                <a:r>
                  <a:rPr lang="ko-KR" altLang="en-US" sz="1600" dirty="0">
                    <a:latin typeface="+mn-ea"/>
                  </a:rPr>
                  <a:t>를 통해 </a:t>
                </a:r>
                <a:r>
                  <a:rPr lang="en-US" altLang="ko-KR" sz="1600" dirty="0">
                    <a:latin typeface="+mn-ea"/>
                  </a:rPr>
                  <a:t>image </a:t>
                </a:r>
                <a:r>
                  <a:rPr lang="ko-KR" altLang="en-US" sz="1600" dirty="0">
                    <a:latin typeface="+mn-ea"/>
                  </a:rPr>
                  <a:t>생성</a:t>
                </a:r>
                <a:endParaRPr lang="en-US" altLang="ko-KR" sz="1600" dirty="0">
                  <a:latin typeface="+mn-ea"/>
                </a:endParaRPr>
              </a:p>
              <a:p>
                <a:pPr marL="742950" lvl="1" indent="-285750">
                  <a:buFontTx/>
                  <a:buChar char="-"/>
                </a:pPr>
                <a:endParaRPr lang="en-US" altLang="ko-KR" sz="16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+mn-ea"/>
                  </a:rPr>
                  <a:t>여기에 </a:t>
                </a:r>
                <a:r>
                  <a:rPr lang="en-US" altLang="ko-KR" sz="1600" dirty="0">
                    <a:latin typeface="+mn-ea"/>
                  </a:rPr>
                  <a:t>patch-based Discriminator</a:t>
                </a:r>
                <a:r>
                  <a:rPr lang="ko-KR" altLang="en-US" sz="1600" dirty="0">
                    <a:latin typeface="+mn-ea"/>
                  </a:rPr>
                  <a:t>를 사용해 </a:t>
                </a:r>
                <a:r>
                  <a:rPr lang="en-US" altLang="ko-KR" sz="1600" dirty="0">
                    <a:latin typeface="+mn-ea"/>
                  </a:rPr>
                  <a:t>Adversarial</a:t>
                </a:r>
                <a:r>
                  <a:rPr lang="ko-KR" altLang="en-US" sz="1600" dirty="0">
                    <a:latin typeface="+mn-ea"/>
                  </a:rPr>
                  <a:t>한 훈련을 진행</a:t>
                </a:r>
                <a:endParaRPr lang="en-US" altLang="ko-KR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2451761"/>
              </a:xfrm>
              <a:prstGeom prst="rect">
                <a:avLst/>
              </a:prstGeom>
              <a:blipFill>
                <a:blip r:embed="rId3"/>
                <a:stretch>
                  <a:fillRect l="-697" t="-2985" b="-22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5E6455CD-5A89-455C-BB7D-9683E070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72" y="4106201"/>
            <a:ext cx="6622256" cy="261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1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Learning an Effective Codebook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378204" y="1250741"/>
                <a:ext cx="11373265" cy="3604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ko-KR" altLang="en-US" sz="2000" dirty="0">
                    <a:latin typeface="+mn-ea"/>
                  </a:rPr>
                  <a:t>표현력이 높은 </a:t>
                </a:r>
                <a:r>
                  <a:rPr lang="en-US" altLang="ko-KR" sz="2000" dirty="0">
                    <a:latin typeface="+mn-ea"/>
                  </a:rPr>
                  <a:t>Transformer</a:t>
                </a:r>
                <a:r>
                  <a:rPr lang="ko-KR" altLang="en-US" sz="2000" dirty="0">
                    <a:latin typeface="+mn-ea"/>
                  </a:rPr>
                  <a:t>를 사용하기 위해서는 이미지의 구성요소를 </a:t>
                </a:r>
                <a:r>
                  <a:rPr lang="en-US" altLang="ko-KR" sz="2000" dirty="0">
                    <a:latin typeface="+mn-ea"/>
                  </a:rPr>
                  <a:t>sequence</a:t>
                </a:r>
                <a:r>
                  <a:rPr lang="ko-KR" altLang="en-US" sz="2000" dirty="0">
                    <a:latin typeface="+mn-ea"/>
                  </a:rPr>
                  <a:t>로 표현해야 함</a:t>
                </a: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𝑖𝑚𝑎𝑔𝑒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×3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𝑞𝑢𝑎𝑛𝑡𝑖𝑧𝑎𝑡𝑖𝑜𝑛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ko-KR" sz="2000" dirty="0">
                    <a:latin typeface="+mn-ea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ko-KR" altLang="en-US" sz="2000" dirty="0">
                    <a:latin typeface="+mn-ea"/>
                  </a:rPr>
                  <a:t>는</a:t>
                </a:r>
                <a:r>
                  <a:rPr lang="en-US" altLang="ko-KR" sz="2000" dirty="0">
                    <a:latin typeface="+mn-ea"/>
                  </a:rPr>
                  <a:t> </a:t>
                </a:r>
                <a:r>
                  <a:rPr lang="ko-KR" altLang="en-US" sz="2000" dirty="0">
                    <a:latin typeface="+mn-ea"/>
                  </a:rPr>
                  <a:t>코드의 차원</a:t>
                </a:r>
                <a:r>
                  <a:rPr lang="en-US" altLang="ko-KR" sz="2000" dirty="0">
                    <a:latin typeface="+mn-ea"/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𝑎𝑟𝑔𝑚𝑖𝑛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2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+mn-ea"/>
                  </a:rPr>
                  <a:t>Encoding</a:t>
                </a:r>
                <a:r>
                  <a:rPr lang="ko-KR" altLang="en-US" sz="1600" dirty="0">
                    <a:latin typeface="+mn-ea"/>
                  </a:rPr>
                  <a:t>된 </a:t>
                </a:r>
                <a:r>
                  <a:rPr lang="en-US" altLang="ko-KR" sz="1600" dirty="0">
                    <a:latin typeface="+mn-ea"/>
                  </a:rPr>
                  <a:t>latent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 embedding space e</a:t>
                </a:r>
                <a:r>
                  <a:rPr lang="ko-KR" altLang="en-US" sz="1600" dirty="0">
                    <a:latin typeface="+mn-ea"/>
                  </a:rPr>
                  <a:t>에서 가장 가까운 </a:t>
                </a:r>
                <a:r>
                  <a:rPr lang="en-US" altLang="ko-KR" sz="1600" dirty="0">
                    <a:latin typeface="+mn-ea"/>
                  </a:rPr>
                  <a:t>distance</a:t>
                </a:r>
                <a:r>
                  <a:rPr lang="ko-KR" altLang="en-US" sz="1600" dirty="0">
                    <a:latin typeface="+mn-ea"/>
                  </a:rPr>
                  <a:t>를 가진 </a:t>
                </a:r>
                <a:r>
                  <a:rPr lang="en-US" altLang="ko-KR" sz="1600" dirty="0">
                    <a:latin typeface="+mn-ea"/>
                  </a:rPr>
                  <a:t>neighborhood</a:t>
                </a:r>
                <a:r>
                  <a:rPr lang="ko-KR" altLang="en-US" sz="16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ko-KR" altLang="en-US" sz="1600" i="1" smtClean="0">
                        <a:latin typeface="Cambria Math" panose="02040503050406030204" pitchFamily="18" charset="0"/>
                      </a:rPr>
                      <m:t>와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 mapping </a:t>
                </a:r>
                <a:r>
                  <a:rPr lang="ko-KR" altLang="en-US" sz="1600" dirty="0">
                    <a:latin typeface="+mn-ea"/>
                  </a:rPr>
                  <a:t>됨</a:t>
                </a:r>
                <a:endParaRPr lang="en-US" altLang="ko-KR" sz="1600" dirty="0">
                  <a:latin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+mn-ea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latin typeface="+mn-ea"/>
                  </a:rPr>
                  <a:t>그 값에 대해 </a:t>
                </a:r>
                <a:r>
                  <a:rPr lang="en-US" altLang="ko-KR" sz="1600" dirty="0">
                    <a:latin typeface="+mn-ea"/>
                  </a:rPr>
                  <a:t>Quantization</a:t>
                </a:r>
                <a:r>
                  <a:rPr lang="ko-KR" altLang="en-US" sz="1600" dirty="0">
                    <a:latin typeface="+mn-ea"/>
                  </a:rPr>
                  <a:t>을 하면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ko-KR" altLang="en-US" sz="1600" i="1"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en-US" altLang="ko-KR" sz="1600" dirty="0">
                    <a:latin typeface="+mn-ea"/>
                  </a:rPr>
                  <a:t> </a:t>
                </a:r>
                <a:r>
                  <a:rPr lang="ko-KR" altLang="en-US" sz="1600" dirty="0">
                    <a:latin typeface="+mn-ea"/>
                  </a:rPr>
                  <a:t>얻을 수 있음</a:t>
                </a:r>
                <a:endParaRPr lang="en-US" altLang="ko-KR" sz="16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  <a:p>
                <a:pPr marL="285750" indent="-285750">
                  <a:buFontTx/>
                  <a:buChar char="-"/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50741"/>
                <a:ext cx="11373265" cy="3604513"/>
              </a:xfrm>
              <a:prstGeom prst="rect">
                <a:avLst/>
              </a:prstGeom>
              <a:blipFill>
                <a:blip r:embed="rId3"/>
                <a:stretch>
                  <a:fillRect l="-697" t="-2030" r="-3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&lt;em&gt;&lt;strong&gt;Figure 2.&lt;/strong&gt;&lt;/em&gt;">
            <a:extLst>
              <a:ext uri="{FF2B5EF4-FFF2-40B4-BE49-F238E27FC236}">
                <a16:creationId xmlns:a16="http://schemas.microsoft.com/office/drawing/2014/main" id="{80F1FBCE-C886-419B-9FD8-EC0AC3F91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6" b="51960"/>
          <a:stretch/>
        </p:blipFill>
        <p:spPr bwMode="auto">
          <a:xfrm>
            <a:off x="6846765" y="4012746"/>
            <a:ext cx="4507035" cy="20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73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4746</TotalTime>
  <Words>2322</Words>
  <Application>Microsoft Office PowerPoint</Application>
  <PresentationFormat>와이드스크린</PresentationFormat>
  <Paragraphs>301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KoPub돋움체 Bold</vt:lpstr>
      <vt:lpstr>noto</vt:lpstr>
      <vt:lpstr>맑은 고딕</vt:lpstr>
      <vt:lpstr>Arial</vt:lpstr>
      <vt:lpstr>Calibri</vt:lpstr>
      <vt:lpstr>Calibri Light</vt:lpstr>
      <vt:lpstr>Cambria Math</vt:lpstr>
      <vt:lpstr>Wingdings</vt:lpstr>
      <vt:lpstr>Wingdings 2</vt:lpstr>
      <vt:lpstr>Office 테마</vt:lpstr>
      <vt:lpstr>Taming Transformers for High-Resolution Image Synthesis</vt:lpstr>
      <vt:lpstr>Introduction</vt:lpstr>
      <vt:lpstr>Introduction</vt:lpstr>
      <vt:lpstr>The Transformer Family</vt:lpstr>
      <vt:lpstr>Convolution Approaches</vt:lpstr>
      <vt:lpstr>Two-Stage Approaches</vt:lpstr>
      <vt:lpstr>Approach</vt:lpstr>
      <vt:lpstr>Approach</vt:lpstr>
      <vt:lpstr>Learning an Effective Codebook</vt:lpstr>
      <vt:lpstr>Learning an Effective Codebook</vt:lpstr>
      <vt:lpstr>Learning an Effective Codebook</vt:lpstr>
      <vt:lpstr>Learning an Effective Codebook</vt:lpstr>
      <vt:lpstr>Learning a Perceptually Rich Codebook</vt:lpstr>
      <vt:lpstr>Learning a Perceptually Rich Codebook</vt:lpstr>
      <vt:lpstr>Learning the Composition of Images with Transformers</vt:lpstr>
      <vt:lpstr>Learning the Composition of Images with Transformers</vt:lpstr>
      <vt:lpstr>Learning the Composition of Images with Transformers</vt:lpstr>
      <vt:lpstr>Learning the Composition of Images with Transformers</vt:lpstr>
      <vt:lpstr>Experiments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한동현</cp:lastModifiedBy>
  <cp:revision>225</cp:revision>
  <dcterms:created xsi:type="dcterms:W3CDTF">2020-01-31T06:40:47Z</dcterms:created>
  <dcterms:modified xsi:type="dcterms:W3CDTF">2022-04-04T08:48:22Z</dcterms:modified>
</cp:coreProperties>
</file>