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8"/>
  </p:notesMasterIdLst>
  <p:sldIdLst>
    <p:sldId id="342" r:id="rId2"/>
    <p:sldId id="346" r:id="rId3"/>
    <p:sldId id="466" r:id="rId4"/>
    <p:sldId id="407" r:id="rId5"/>
    <p:sldId id="467" r:id="rId6"/>
    <p:sldId id="468" r:id="rId7"/>
    <p:sldId id="469" r:id="rId8"/>
    <p:sldId id="470" r:id="rId9"/>
    <p:sldId id="471" r:id="rId10"/>
    <p:sldId id="472" r:id="rId11"/>
    <p:sldId id="474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73" r:id="rId20"/>
    <p:sldId id="475" r:id="rId21"/>
    <p:sldId id="476" r:id="rId22"/>
    <p:sldId id="478" r:id="rId23"/>
    <p:sldId id="479" r:id="rId24"/>
    <p:sldId id="480" r:id="rId25"/>
    <p:sldId id="481" r:id="rId26"/>
    <p:sldId id="477" r:id="rId27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391DFF"/>
    <a:srgbClr val="BA0660"/>
    <a:srgbClr val="FF9900"/>
    <a:srgbClr val="ED7D31"/>
    <a:srgbClr val="00DCEE"/>
    <a:srgbClr val="FFFF00"/>
    <a:srgbClr val="FFFF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7" autoAdjust="0"/>
    <p:restoredTop sz="96419" autoAdjust="0"/>
  </p:normalViewPr>
  <p:slideViewPr>
    <p:cSldViewPr snapToGrid="0">
      <p:cViewPr varScale="1">
        <p:scale>
          <a:sx n="110" d="100"/>
          <a:sy n="110" d="100"/>
        </p:scale>
        <p:origin x="978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53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93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8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4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80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58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43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261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53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79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87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676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917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232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349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956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84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1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16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48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02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53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62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2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720048X21005155" TargetMode="External"/><Relationship Id="rId2" Type="http://schemas.openxmlformats.org/officeDocument/2006/relationships/hyperlink" Target="https://arxiv.org/abs/1711.0034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xiv.org/abs/2407.07557" TargetMode="External"/><Relationship Id="rId5" Type="http://schemas.openxmlformats.org/officeDocument/2006/relationships/hyperlink" Target="https://pubmed.ncbi.nlm.nih.gov/34402248/" TargetMode="External"/><Relationship Id="rId4" Type="http://schemas.openxmlformats.org/officeDocument/2006/relationships/hyperlink" Target="https://www.sciencedirect.com/science/article/abs/pii/S0720048X2100062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Calcification of Cardiac: </a:t>
            </a:r>
            <a:br>
              <a:rPr lang="en-US" altLang="ko-KR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Segmentation Tutorial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2024.08.19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Sun-Woo Pi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9" y="1026160"/>
            <a:ext cx="11339177" cy="5650685"/>
          </a:xfrm>
        </p:spPr>
        <p:txBody>
          <a:bodyPr>
            <a:normAutofit/>
          </a:bodyPr>
          <a:lstStyle/>
          <a:p>
            <a:r>
              <a:rPr lang="en-US" altLang="ko-KR" b="1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AB7342B-D1C8-FD82-DAB3-BE7ACDE767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464475"/>
                  </p:ext>
                </p:extLst>
              </p:nvPr>
            </p:nvGraphicFramePr>
            <p:xfrm>
              <a:off x="1191884" y="1508988"/>
              <a:ext cx="9808233" cy="216821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1159">
                      <a:extLst>
                        <a:ext uri="{9D8B030D-6E8A-4147-A177-3AD203B41FA5}">
                          <a16:colId xmlns:a16="http://schemas.microsoft.com/office/drawing/2014/main" val="4164461491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3077870462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3665372416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2307503522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3765831801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264207989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1916581499"/>
                        </a:ext>
                      </a:extLst>
                    </a:gridCol>
                  </a:tblGrid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CAC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LAD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LCX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RCA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Aortic Valve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Mitral Valve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5577170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Sensitivity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0.913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0.925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0.718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0.915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0.553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0.642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5643718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Calcium Vol.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1" i="1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en-US" altLang="ko-KR" sz="1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1" i="1" dirty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ko-KR" sz="1400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)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303.4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150.2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50.4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102.9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44.9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31.1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2053117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FP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35.5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18.3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13.6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11.2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5.4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18.2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4002636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F1 Score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0.90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0.90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0.72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0.90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0.66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0.58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66900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AB7342B-D1C8-FD82-DAB3-BE7ACDE767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464475"/>
                  </p:ext>
                </p:extLst>
              </p:nvPr>
            </p:nvGraphicFramePr>
            <p:xfrm>
              <a:off x="1191884" y="1508988"/>
              <a:ext cx="9808233" cy="216821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1159">
                      <a:extLst>
                        <a:ext uri="{9D8B030D-6E8A-4147-A177-3AD203B41FA5}">
                          <a16:colId xmlns:a16="http://schemas.microsoft.com/office/drawing/2014/main" val="4164461491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3077870462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3665372416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2307503522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3765831801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264207989"/>
                        </a:ext>
                      </a:extLst>
                    </a:gridCol>
                    <a:gridCol w="1336179">
                      <a:extLst>
                        <a:ext uri="{9D8B030D-6E8A-4147-A177-3AD203B41FA5}">
                          <a16:colId xmlns:a16="http://schemas.microsoft.com/office/drawing/2014/main" val="1916581499"/>
                        </a:ext>
                      </a:extLst>
                    </a:gridCol>
                  </a:tblGrid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CAC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LAD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LCX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RCA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Aortic Valve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Mitral Valve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5577170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Sensitivity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0.913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0.925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0.718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0.915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0.553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0.642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5643718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0" t="-202817" r="-448299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303.4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150.2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50.4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102.9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44.9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31.1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2053117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FP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35.5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18.3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13.6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11.2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5.4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18.2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4002636"/>
                      </a:ext>
                    </a:extLst>
                  </a:tr>
                  <a:tr h="43364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F1 Score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0.90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0.90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0.72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0.90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9933FF"/>
                              </a:solidFill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0.66</a:t>
                          </a:r>
                          <a:endParaRPr lang="ko-KR" altLang="en-US" sz="1400" dirty="0">
                            <a:solidFill>
                              <a:srgbClr val="9933FF"/>
                            </a:solidFill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KoPubWorld돋움체 Bold" panose="00000800000000000000" pitchFamily="2" charset="-127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a:t>0.58</a:t>
                          </a:r>
                          <a:endParaRPr lang="ko-KR" altLang="en-US" sz="1400" dirty="0">
                            <a:latin typeface="KoPubWorld돋움체 Bold" panose="00000800000000000000" pitchFamily="2" charset="-127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66900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6DEDC7CE-14E9-0E7C-19F6-A37C0942C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80" y="3799340"/>
            <a:ext cx="2882947" cy="2891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D6930E-AB91-76D5-2703-A2C4CBCB8F53}"/>
              </a:ext>
            </a:extLst>
          </p:cNvPr>
          <p:cNvSpPr txBox="1"/>
          <p:nvPr/>
        </p:nvSpPr>
        <p:spPr>
          <a:xfrm>
            <a:off x="4604319" y="4844906"/>
            <a:ext cx="6523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an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artificial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aortic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valve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that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was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predict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ed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as</a:t>
            </a:r>
            <a:r>
              <a:rPr lang="ko-KR" altLang="en-US" sz="2000" dirty="0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000" dirty="0" err="1">
                <a:solidFill>
                  <a:srgbClr val="9933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calcium</a:t>
            </a:r>
            <a:endParaRPr lang="ko-KR" altLang="en-US" sz="2000" dirty="0">
              <a:solidFill>
                <a:srgbClr val="9933F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73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019B212D-7BCE-BA6A-AE69-D60946628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249" y="1026160"/>
                <a:ext cx="11339177" cy="565068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/>
                  <a:t>Single vs. Two-Stage Performance</a:t>
                </a:r>
              </a:p>
              <a:p>
                <a:pPr lvl="1"/>
                <a:r>
                  <a:rPr lang="en-US" altLang="ko-KR" b="1" dirty="0"/>
                  <a:t>Only CNN_1</a:t>
                </a:r>
              </a:p>
              <a:p>
                <a:pPr lvl="2"/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Sensitivity : 0.966</a:t>
                </a:r>
              </a:p>
              <a:p>
                <a:pPr lvl="2"/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FP : 5574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1"/>
                <a:r>
                  <a:rPr lang="en-US" altLang="ko-KR" b="1" dirty="0"/>
                  <a:t>With CNN_2</a:t>
                </a:r>
              </a:p>
              <a:p>
                <a:pPr lvl="2"/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Sensitivity : 0.905</a:t>
                </a:r>
              </a:p>
              <a:p>
                <a:pPr lvl="2"/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FP : 241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ko-KR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endParaRPr lang="en-US" altLang="ko-KR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Sensitivity(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민감도</a:t>
                </a:r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는 감소하지만 거짓</a:t>
                </a:r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-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양성인 </a:t>
                </a:r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FP</a:t>
                </a:r>
                <a:r>
                  <a:rPr lang="ko-KR" altLang="en-US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를 크게 감소시킬 수 있음</a:t>
                </a:r>
                <a:r>
                  <a:rPr lang="en-US" altLang="ko-KR" b="1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.</a:t>
                </a:r>
              </a:p>
              <a:p>
                <a:pPr lvl="3"/>
                <a:endParaRPr lang="en-US" altLang="ko-KR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r>
                  <a:rPr lang="en-US" altLang="ko-KR" b="1" dirty="0"/>
                  <a:t>Conclusion</a:t>
                </a:r>
              </a:p>
              <a:p>
                <a:pPr lvl="1"/>
                <a:r>
                  <a:rPr lang="en-US" altLang="ko-KR" b="1" dirty="0"/>
                  <a:t>Voxel-by-Voxel Classification</a:t>
                </a:r>
                <a:r>
                  <a:rPr lang="ko-KR" altLang="en-US" b="1" dirty="0"/>
                  <a:t>을 통해 </a:t>
                </a:r>
                <a:r>
                  <a:rPr lang="en-US" altLang="ko-KR" b="1" dirty="0"/>
                  <a:t>(</a:t>
                </a:r>
                <a:r>
                  <a:rPr lang="ko-KR" altLang="en-US" b="1" dirty="0"/>
                  <a:t>대동맥</a:t>
                </a:r>
                <a:r>
                  <a:rPr lang="en-US" altLang="ko-KR" b="1" dirty="0"/>
                  <a:t>, </a:t>
                </a:r>
                <a:r>
                  <a:rPr lang="ko-KR" altLang="en-US" b="1" dirty="0"/>
                  <a:t>관상동맥</a:t>
                </a:r>
                <a:r>
                  <a:rPr lang="en-US" altLang="ko-KR" b="1" dirty="0"/>
                  <a:t>)</a:t>
                </a:r>
                <a:r>
                  <a:rPr lang="ko-KR" altLang="en-US" b="1" dirty="0"/>
                  <a:t>에 걸쳐 있는 석회화 영역도 분할 가능</a:t>
                </a:r>
                <a:endParaRPr lang="en-US" altLang="ko-KR" b="1" dirty="0"/>
              </a:p>
              <a:p>
                <a:pPr lvl="1"/>
                <a:r>
                  <a:rPr lang="en-US" altLang="ko-KR" b="1" dirty="0"/>
                  <a:t>Dilated-Convolution</a:t>
                </a:r>
                <a:r>
                  <a:rPr lang="ko-KR" altLang="en-US" b="1" dirty="0"/>
                  <a:t>을 통해 </a:t>
                </a:r>
                <a:r>
                  <a:rPr lang="en-US" altLang="ko-KR" b="1" dirty="0"/>
                  <a:t>CNN</a:t>
                </a:r>
                <a:r>
                  <a:rPr lang="ko-KR" altLang="en-US" b="1" dirty="0"/>
                  <a:t>이 공간적 맥락을 잘 파악하게끔 함</a:t>
                </a:r>
                <a:r>
                  <a:rPr lang="en-US" altLang="ko-KR" b="1" dirty="0"/>
                  <a:t>.</a:t>
                </a:r>
              </a:p>
              <a:p>
                <a:pPr lvl="1"/>
                <a:r>
                  <a:rPr lang="ko-KR" altLang="en-US" b="1" dirty="0"/>
                  <a:t>별도의 </a:t>
                </a:r>
                <a:r>
                  <a:rPr lang="en-US" altLang="ko-KR" b="1" dirty="0"/>
                  <a:t>CNN_2</a:t>
                </a:r>
                <a:r>
                  <a:rPr lang="ko-KR" altLang="en-US" b="1" dirty="0"/>
                  <a:t>를 두어 </a:t>
                </a:r>
                <a:r>
                  <a:rPr lang="en-US" altLang="ko-KR" b="1" dirty="0"/>
                  <a:t>FP</a:t>
                </a:r>
                <a:r>
                  <a:rPr lang="ko-KR" altLang="en-US" b="1" dirty="0"/>
                  <a:t>를 획기적으로 낮춤</a:t>
                </a:r>
                <a:r>
                  <a:rPr lang="en-US" altLang="ko-KR" b="1" dirty="0"/>
                  <a:t>.</a:t>
                </a:r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019B212D-7BCE-BA6A-AE69-D60946628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249" y="1026160"/>
                <a:ext cx="11339177" cy="5650685"/>
              </a:xfrm>
              <a:blipFill>
                <a:blip r:embed="rId3"/>
                <a:stretch>
                  <a:fillRect l="-430" t="-5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28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Performance of artificial intelligence-based coronary artery calcium scoring in non-gated chest CT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Two 3D-Unet</a:t>
            </a:r>
          </a:p>
          <a:p>
            <a:pPr lvl="1"/>
            <a:r>
              <a:rPr lang="en-US" altLang="ko-KR" b="1" dirty="0"/>
              <a:t>Segmentation Cardiac Region from Chest CT Scans</a:t>
            </a:r>
          </a:p>
          <a:p>
            <a:pPr lvl="1"/>
            <a:r>
              <a:rPr lang="en-US" altLang="ko-KR" b="1" dirty="0"/>
              <a:t>Segmentation Coronary Artery Calcification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106B96-913A-4672-D4F3-2DA254A7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12" y="2320801"/>
            <a:ext cx="7851376" cy="43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92500"/>
          </a:bodyPr>
          <a:lstStyle/>
          <a:p>
            <a:r>
              <a:rPr lang="en-US" altLang="ko-KR" sz="2000" dirty="0"/>
              <a:t>Development of a deep learning-based algorithm for the automatic detection and quantification of aortic valve calcium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Patch </a:t>
            </a:r>
            <a:r>
              <a:rPr lang="ko-KR" altLang="en-US" b="1" dirty="0"/>
              <a:t>기반 </a:t>
            </a:r>
            <a:r>
              <a:rPr lang="en-US" altLang="ko-KR" b="1" dirty="0"/>
              <a:t>Input</a:t>
            </a:r>
          </a:p>
          <a:p>
            <a:pPr lvl="1"/>
            <a:r>
              <a:rPr lang="en-US" altLang="ko-KR" b="1" dirty="0"/>
              <a:t>AVC</a:t>
            </a:r>
            <a:r>
              <a:rPr lang="ko-KR" altLang="en-US" b="1" dirty="0"/>
              <a:t>의 정확한 검출과 </a:t>
            </a:r>
            <a:r>
              <a:rPr lang="en-US" altLang="ko-KR" b="1" dirty="0"/>
              <a:t>FP</a:t>
            </a:r>
            <a:r>
              <a:rPr lang="ko-KR" altLang="en-US" b="1" dirty="0"/>
              <a:t>를 줄이기 위해 각 </a:t>
            </a:r>
            <a:r>
              <a:rPr lang="en-US" altLang="ko-KR" b="1" dirty="0"/>
              <a:t>Cardiac CT Scans</a:t>
            </a:r>
            <a:r>
              <a:rPr lang="ko-KR" altLang="en-US" b="1" dirty="0"/>
              <a:t>에서 </a:t>
            </a:r>
            <a:r>
              <a:rPr lang="en-US" altLang="ko-KR" b="1" dirty="0"/>
              <a:t>27</a:t>
            </a:r>
            <a:r>
              <a:rPr lang="ko-KR" altLang="en-US" b="1" dirty="0"/>
              <a:t>개의 </a:t>
            </a:r>
            <a:r>
              <a:rPr lang="en-US" altLang="ko-KR" b="1" dirty="0"/>
              <a:t>Partly-Overlapped Patch</a:t>
            </a:r>
            <a:r>
              <a:rPr lang="ko-KR" altLang="en-US" b="1" dirty="0"/>
              <a:t>를 추출</a:t>
            </a:r>
            <a:endParaRPr lang="en-US" altLang="ko-KR" b="1" dirty="0"/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128 x 128 x 32 Voxels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Patch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이용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AVC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영역을 포함할 뿐만 아니라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주변의 배경도 일부 포함하여 모델이 석회화의 경계를 더 잘 인식할 수 있게끔 함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Patch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들은 훈련 데이터로부터 계산된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AVC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평균 중심 위치를 기준으로 하여 추출됨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최종 예측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Mask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는 모든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Patch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별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Segmentation Mask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합집합으로 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만듬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Modified 3D-UNet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86ECDF6-1969-A3CB-462A-FF16174D1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6" y="4006542"/>
            <a:ext cx="7658387" cy="26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533055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000" dirty="0"/>
              <a:t>Fully Automatic Coronary Calcium Score Software Empowered by Artificial Intelligence Technology: Validation Study Using Three CT Cohorts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674443"/>
          </a:xfrm>
        </p:spPr>
        <p:txBody>
          <a:bodyPr>
            <a:normAutofit/>
          </a:bodyPr>
          <a:lstStyle/>
          <a:p>
            <a:r>
              <a:rPr lang="en-US" altLang="ko-KR" b="1" dirty="0"/>
              <a:t>Coronary Artery</a:t>
            </a:r>
            <a:r>
              <a:rPr lang="ko-KR" altLang="en-US" b="1" dirty="0"/>
              <a:t> 내의 </a:t>
            </a:r>
            <a:r>
              <a:rPr lang="en-US" altLang="ko-KR" b="1" dirty="0"/>
              <a:t>Calcium </a:t>
            </a:r>
            <a:r>
              <a:rPr lang="ko-KR" altLang="en-US" b="1" dirty="0"/>
              <a:t>영역만을 </a:t>
            </a:r>
            <a:r>
              <a:rPr lang="en-US" altLang="ko-KR" b="1" dirty="0"/>
              <a:t>Segmentation</a:t>
            </a:r>
          </a:p>
          <a:p>
            <a:pPr lvl="1"/>
            <a:r>
              <a:rPr lang="en-US" altLang="ko-KR" b="1" dirty="0"/>
              <a:t>CCTA (Coronary Computed Tomography Angiography) Image : </a:t>
            </a:r>
            <a:r>
              <a:rPr lang="ko-KR" altLang="en-US" b="1" dirty="0"/>
              <a:t>관상동맥 </a:t>
            </a:r>
            <a:r>
              <a:rPr lang="en-US" altLang="ko-KR" b="1" dirty="0"/>
              <a:t>CT </a:t>
            </a:r>
            <a:r>
              <a:rPr lang="ko-KR" altLang="en-US" b="1" dirty="0" err="1"/>
              <a:t>혈관조영술</a:t>
            </a:r>
            <a:r>
              <a:rPr lang="ko-KR" altLang="en-US" b="1" dirty="0"/>
              <a:t> 이미지</a:t>
            </a:r>
            <a:endParaRPr lang="en-US" altLang="ko-KR" b="1" dirty="0"/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대조제를 사용하여 촬영된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Cardiac CT Image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관상동맥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비관상동맥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(ex.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대동맥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심근 등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명확히 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시각화할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수 있음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CAC(Coronary Artery Calcium) Image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대조제를 사용하지 않고 촬영된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Cardiac CT Image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Calcium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영역을 고밀도로 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시각화할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수 있음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marL="914400" lvl="2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37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533055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000" dirty="0"/>
              <a:t>Fully Automatic Coronary Calcium Score Software Empowered by Artificial Intelligence Technology: Validation Study Using Three CT Cohorts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674443"/>
          </a:xfrm>
        </p:spPr>
        <p:txBody>
          <a:bodyPr>
            <a:normAutofit/>
          </a:bodyPr>
          <a:lstStyle/>
          <a:p>
            <a:r>
              <a:rPr lang="en-US" altLang="ko-KR" b="1" dirty="0"/>
              <a:t>CCTA</a:t>
            </a:r>
            <a:r>
              <a:rPr lang="ko-KR" altLang="en-US" b="1" dirty="0"/>
              <a:t> </a:t>
            </a:r>
            <a:r>
              <a:rPr lang="en-US" altLang="ko-KR" b="1" dirty="0"/>
              <a:t>Image</a:t>
            </a:r>
            <a:r>
              <a:rPr lang="ko-KR" altLang="en-US" b="1" dirty="0"/>
              <a:t>의 </a:t>
            </a:r>
            <a:r>
              <a:rPr lang="en-US" altLang="ko-KR" b="1" dirty="0"/>
              <a:t>Labeling</a:t>
            </a:r>
          </a:p>
          <a:p>
            <a:pPr lvl="1"/>
            <a:r>
              <a:rPr lang="ko-KR" altLang="en-US" b="1" dirty="0"/>
              <a:t>관상 동맥 </a:t>
            </a:r>
            <a:r>
              <a:rPr lang="en-US" altLang="ko-KR" b="1" dirty="0"/>
              <a:t>CT </a:t>
            </a:r>
            <a:r>
              <a:rPr lang="ko-KR" altLang="en-US" b="1" dirty="0" err="1"/>
              <a:t>혈관조영술</a:t>
            </a:r>
            <a:r>
              <a:rPr lang="en-US" altLang="ko-KR" b="1" dirty="0"/>
              <a:t>(CCTA,</a:t>
            </a:r>
            <a:r>
              <a:rPr lang="ko-KR" altLang="en-US" b="1" dirty="0"/>
              <a:t> </a:t>
            </a:r>
            <a:r>
              <a:rPr lang="ko-KR" altLang="en-US" b="1" dirty="0" err="1"/>
              <a:t>대조제</a:t>
            </a:r>
            <a:r>
              <a:rPr lang="ko-KR" altLang="en-US" b="1" dirty="0"/>
              <a:t> 사용</a:t>
            </a:r>
            <a:r>
              <a:rPr lang="en-US" altLang="ko-KR" b="1" dirty="0"/>
              <a:t>)</a:t>
            </a:r>
            <a:r>
              <a:rPr lang="ko-KR" altLang="en-US" b="1" dirty="0"/>
              <a:t>에서 해당 영역을 구분하여 </a:t>
            </a:r>
            <a:r>
              <a:rPr lang="en-US" altLang="ko-KR" b="1" dirty="0"/>
              <a:t>Labeling </a:t>
            </a:r>
            <a:r>
              <a:rPr lang="ko-KR" altLang="en-US" b="1" dirty="0"/>
              <a:t>함</a:t>
            </a:r>
            <a:r>
              <a:rPr lang="en-US" altLang="ko-KR" b="1" dirty="0"/>
              <a:t>.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Coronary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Non-Coronary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0694D6-A97A-4A29-FC7B-76C01C32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36" y="3537296"/>
            <a:ext cx="8440328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533055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000" dirty="0"/>
              <a:t>Fully Automatic Coronary Calcium Score Software Empowered by Artificial Intelligence Technology: Validation Study Using Three CT Cohorts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674443"/>
          </a:xfrm>
        </p:spPr>
        <p:txBody>
          <a:bodyPr>
            <a:normAutofit/>
          </a:bodyPr>
          <a:lstStyle/>
          <a:p>
            <a:r>
              <a:rPr lang="en-US" altLang="ko-KR" b="1" dirty="0"/>
              <a:t>Spatial Information Transfer to CAC Image</a:t>
            </a:r>
          </a:p>
          <a:p>
            <a:pPr lvl="1"/>
            <a:r>
              <a:rPr lang="en-US" altLang="ko-KR" b="1" dirty="0"/>
              <a:t>CCTA Image</a:t>
            </a:r>
            <a:r>
              <a:rPr lang="ko-KR" altLang="en-US" b="1" dirty="0"/>
              <a:t>에서의 </a:t>
            </a:r>
            <a:r>
              <a:rPr lang="en-US" altLang="ko-KR" b="1" dirty="0"/>
              <a:t>Label </a:t>
            </a:r>
            <a:r>
              <a:rPr lang="ko-KR" altLang="en-US" b="1" dirty="0"/>
              <a:t>정보를 </a:t>
            </a:r>
            <a:r>
              <a:rPr lang="en-US" altLang="ko-KR" b="1" dirty="0"/>
              <a:t>CAC Image(</a:t>
            </a:r>
            <a:r>
              <a:rPr lang="ko-KR" altLang="en-US" b="1" dirty="0" err="1"/>
              <a:t>대조제</a:t>
            </a:r>
            <a:r>
              <a:rPr lang="ko-KR" altLang="en-US" b="1" dirty="0"/>
              <a:t> 미사용</a:t>
            </a:r>
            <a:r>
              <a:rPr lang="en-US" altLang="ko-KR" b="1" dirty="0"/>
              <a:t>)</a:t>
            </a:r>
            <a:r>
              <a:rPr lang="ko-KR" altLang="en-US" b="1" dirty="0" err="1"/>
              <a:t>에</a:t>
            </a:r>
            <a:r>
              <a:rPr lang="ko-KR" altLang="en-US" b="1" dirty="0"/>
              <a:t> 맞게 변환</a:t>
            </a:r>
            <a:endParaRPr lang="en-US" altLang="ko-KR" b="1" dirty="0"/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Affine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변환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B-spline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변환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곡선 형태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en-US" altLang="ko-KR" b="1" dirty="0"/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CCTA Image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와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CAC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이미지가 동일한 공간 좌표계에서 일치하게 됨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CAC Image</a:t>
            </a:r>
            <a:r>
              <a:rPr lang="ko-KR" altLang="en-US" b="1" dirty="0"/>
              <a:t>에서 </a:t>
            </a:r>
            <a:r>
              <a:rPr lang="en-US" altLang="ko-KR" b="1" dirty="0"/>
              <a:t>130 HU </a:t>
            </a:r>
            <a:r>
              <a:rPr lang="ko-KR" altLang="en-US" b="1" dirty="0"/>
              <a:t>이상인 영역을 후보로 하여 전문가가 실제 </a:t>
            </a:r>
            <a:r>
              <a:rPr lang="en-US" altLang="ko-KR" b="1" dirty="0"/>
              <a:t>Calcium </a:t>
            </a:r>
            <a:r>
              <a:rPr lang="ko-KR" altLang="en-US" b="1" dirty="0"/>
              <a:t>영역을 </a:t>
            </a:r>
            <a:r>
              <a:rPr lang="en-US" altLang="ko-KR" b="1" dirty="0"/>
              <a:t>Labeling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376E64-3369-8F92-CAB9-9BA8DE0E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47" y="3776616"/>
            <a:ext cx="6654705" cy="28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4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533055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000" dirty="0"/>
              <a:t>Fully Automatic Coronary Calcium Score Software Empowered by Artificial Intelligence Technology: Validation Study Using Three CT Cohorts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674443"/>
          </a:xfrm>
        </p:spPr>
        <p:txBody>
          <a:bodyPr>
            <a:normAutofit/>
          </a:bodyPr>
          <a:lstStyle/>
          <a:p>
            <a:r>
              <a:rPr lang="en-US" altLang="ko-KR" b="1" dirty="0"/>
              <a:t>Training of Segmentation with Labels on CAC Image</a:t>
            </a:r>
          </a:p>
          <a:p>
            <a:pPr lvl="1"/>
            <a:r>
              <a:rPr lang="en-US" altLang="ko-KR" b="1" dirty="0"/>
              <a:t>CAC Image</a:t>
            </a:r>
            <a:r>
              <a:rPr lang="ko-KR" altLang="en-US" b="1" dirty="0"/>
              <a:t>에서의 </a:t>
            </a:r>
            <a:r>
              <a:rPr lang="en-US" altLang="ko-KR" b="1" dirty="0"/>
              <a:t>Label</a:t>
            </a:r>
            <a:r>
              <a:rPr lang="ko-KR" altLang="en-US" b="1" dirty="0"/>
              <a:t>을 이용하여 </a:t>
            </a:r>
            <a:r>
              <a:rPr lang="en-US" altLang="ko-KR" b="1" dirty="0"/>
              <a:t>3D-Unet Model</a:t>
            </a:r>
            <a:r>
              <a:rPr lang="ko-KR" altLang="en-US" b="1" dirty="0"/>
              <a:t> 학습</a:t>
            </a:r>
            <a:endParaRPr lang="en-US" altLang="ko-KR" b="1" dirty="0"/>
          </a:p>
          <a:p>
            <a:pPr lvl="1"/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4E6C11-F083-64D8-04A4-486B4FFF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571" y="2162175"/>
            <a:ext cx="8142858" cy="43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0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533055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000" dirty="0"/>
              <a:t>Fully Automatic Coronary Calcium Score Software Empowered by Artificial Intelligence Technology: Validation Study Using Three CT Cohorts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674443"/>
          </a:xfrm>
        </p:spPr>
        <p:txBody>
          <a:bodyPr>
            <a:normAutofit/>
          </a:bodyPr>
          <a:lstStyle/>
          <a:p>
            <a:r>
              <a:rPr lang="en-US" altLang="ko-KR" b="1" dirty="0"/>
              <a:t>3D-UNet</a:t>
            </a:r>
            <a:r>
              <a:rPr lang="ko-KR" altLang="en-US" b="1" dirty="0"/>
              <a:t>에 의해 </a:t>
            </a:r>
            <a:r>
              <a:rPr lang="en-US" altLang="ko-KR" b="1" dirty="0"/>
              <a:t>Segmentation</a:t>
            </a:r>
            <a:r>
              <a:rPr lang="ko-KR" altLang="en-US" b="1" dirty="0"/>
              <a:t>된 </a:t>
            </a:r>
            <a:r>
              <a:rPr lang="en-US" altLang="ko-KR" b="1" dirty="0"/>
              <a:t>Cardiac</a:t>
            </a:r>
            <a:r>
              <a:rPr lang="ko-KR" altLang="en-US" b="1" dirty="0"/>
              <a:t>의 각 영역을 바탕으로 고밀도 영역을 탐지</a:t>
            </a:r>
            <a:endParaRPr lang="en-US" altLang="ko-KR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36FB7B-B991-BA14-EC8D-65453A4D9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864" y="1657240"/>
            <a:ext cx="8430271" cy="49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Largest Federated Cardiac CT Imaging Analysis</a:t>
            </a:r>
          </a:p>
          <a:p>
            <a:pPr lvl="1"/>
            <a:r>
              <a:rPr lang="en-US" altLang="ko-KR" b="1" dirty="0"/>
              <a:t>Foundation Model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Landmark(Point) Detection</a:t>
            </a:r>
          </a:p>
          <a:p>
            <a:pPr lvl="3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Hinge Points / Coronary Ostia (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대동맥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관상 동맥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 lvl="3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Membranous Septum (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막성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격막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 lvl="3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Segmentation of Calcification</a:t>
            </a:r>
          </a:p>
          <a:p>
            <a:pPr lvl="3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Aortic Root</a:t>
            </a:r>
          </a:p>
          <a:p>
            <a:pPr marL="1371600" lvl="3" indent="0">
              <a:buNone/>
            </a:pP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Federated Learning</a:t>
            </a:r>
          </a:p>
          <a:p>
            <a:pPr lvl="1"/>
            <a:r>
              <a:rPr lang="en-US" altLang="ko-KR" b="1" dirty="0"/>
              <a:t>Semi-Supervised Learning</a:t>
            </a:r>
          </a:p>
          <a:p>
            <a:pPr lvl="1"/>
            <a:r>
              <a:rPr lang="en-US" altLang="ko-KR" b="1" dirty="0"/>
              <a:t>Knowledge Distillation</a:t>
            </a:r>
          </a:p>
          <a:p>
            <a:pPr marL="457200" lvl="1" indent="0">
              <a:buNone/>
            </a:pPr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AC4F15-90AA-74A8-2747-444A7FC4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312" y="1210491"/>
            <a:ext cx="4745147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Contents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4" y="740829"/>
            <a:ext cx="11623832" cy="6117171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altLang="ko-KR" sz="1600" dirty="0"/>
              <a:t>Calcium Segmentation </a:t>
            </a:r>
            <a:r>
              <a:rPr lang="ko-KR" altLang="en-US" sz="1600" dirty="0"/>
              <a:t>개요</a:t>
            </a:r>
            <a:endParaRPr lang="en-US" altLang="ko-KR" sz="1600" dirty="0"/>
          </a:p>
          <a:p>
            <a:pPr>
              <a:lnSpc>
                <a:spcPct val="250000"/>
              </a:lnSpc>
            </a:pPr>
            <a:r>
              <a:rPr lang="en-US" altLang="ko-KR" sz="1600" dirty="0">
                <a:hlinkClick r:id="rId2"/>
              </a:rPr>
              <a:t>Automatic Calcium Scoring in Low-Dose Chest CT Using Deep Neural Networks With Dilated Convolutions </a:t>
            </a:r>
            <a:br>
              <a:rPr lang="en-US" altLang="ko-KR" sz="1600" dirty="0">
                <a:hlinkClick r:id="rId2"/>
              </a:rPr>
            </a:br>
            <a:r>
              <a:rPr lang="en-US" altLang="ko-KR" sz="1600" dirty="0"/>
              <a:t>[IEEE Transactions on Medical Imaging, 2018]</a:t>
            </a:r>
          </a:p>
          <a:p>
            <a:pPr>
              <a:lnSpc>
                <a:spcPct val="250000"/>
              </a:lnSpc>
            </a:pPr>
            <a:r>
              <a:rPr lang="en-US" altLang="ko-KR" sz="1600" dirty="0">
                <a:hlinkClick r:id="rId3"/>
              </a:rPr>
              <a:t>Performance of artificial intelligence-based coronary artery calcium scoring in non-gated chest CT</a:t>
            </a:r>
          </a:p>
          <a:p>
            <a:pPr>
              <a:lnSpc>
                <a:spcPct val="250000"/>
              </a:lnSpc>
            </a:pPr>
            <a:r>
              <a:rPr lang="en-US" altLang="ko-KR" sz="1600" dirty="0">
                <a:hlinkClick r:id="rId4"/>
              </a:rPr>
              <a:t>Development of a deep learning-based algorithm for the automatic detection and quantification of aortic valve calcium</a:t>
            </a:r>
            <a:br>
              <a:rPr lang="en-US" altLang="ko-KR" sz="1600" dirty="0">
                <a:hlinkClick r:id="rId3"/>
              </a:rPr>
            </a:br>
            <a:r>
              <a:rPr lang="en-US" altLang="ko-KR" sz="1600" dirty="0"/>
              <a:t>[European Journal of Radiology, 2021]</a:t>
            </a:r>
          </a:p>
          <a:p>
            <a:pPr>
              <a:lnSpc>
                <a:spcPct val="250000"/>
              </a:lnSpc>
            </a:pPr>
            <a:r>
              <a:rPr lang="en-US" altLang="ko-KR" sz="1600" dirty="0">
                <a:hlinkClick r:id="rId5"/>
              </a:rPr>
              <a:t>Fully Automatic Coronary Calcium Score Software Empowered by Artificial Intelligence Technology: Validation Study Using Three CT Cohorts </a:t>
            </a:r>
            <a:r>
              <a:rPr lang="en-US" altLang="ko-KR" sz="1600" dirty="0"/>
              <a:t>[Korean Journal of Radiology, 2021]</a:t>
            </a:r>
          </a:p>
          <a:p>
            <a:pPr>
              <a:lnSpc>
                <a:spcPct val="250000"/>
              </a:lnSpc>
            </a:pPr>
            <a:r>
              <a:rPr lang="en-US" altLang="ko-KR" sz="1600" dirty="0">
                <a:hlinkClick r:id="rId6"/>
              </a:rPr>
              <a:t>Federated Foundation Model for Cardiac CT Imaging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Arxiv</a:t>
            </a:r>
            <a:r>
              <a:rPr lang="en-US" altLang="ko-KR" sz="1600" dirty="0"/>
              <a:t>, 2024]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37CECBF-2152-DF59-97B7-33F08284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61" y="1830250"/>
            <a:ext cx="4987038" cy="3878219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 lnSpcReduction="10000"/>
          </a:bodyPr>
          <a:lstStyle/>
          <a:p>
            <a:r>
              <a:rPr lang="en-US" altLang="ko-KR" b="1" dirty="0"/>
              <a:t>Medical Images</a:t>
            </a:r>
          </a:p>
          <a:p>
            <a:pPr lvl="1"/>
            <a:r>
              <a:rPr lang="ko-KR" altLang="en-US" b="1" dirty="0"/>
              <a:t>환자의 진단 정보</a:t>
            </a:r>
            <a:r>
              <a:rPr lang="en-US" altLang="ko-KR" b="1" dirty="0"/>
              <a:t>, </a:t>
            </a:r>
            <a:r>
              <a:rPr lang="ko-KR" altLang="en-US" b="1" dirty="0"/>
              <a:t>병력 등을 포함하고 있어 매우 민감한 개인정보로 간주됨</a:t>
            </a:r>
            <a:r>
              <a:rPr lang="en-US" altLang="ko-KR" b="1" dirty="0"/>
              <a:t>.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외부로의 전송 및 공유가 제한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b="1" dirty="0"/>
              <a:t>병원마다 수집하는 데이터의 유형과 양이 다름</a:t>
            </a:r>
            <a:r>
              <a:rPr lang="en-US" altLang="ko-KR" b="1" dirty="0"/>
              <a:t>.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특정 질병이나 인구 집단에 대해 편향된 데이터가 존재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914400" lvl="2" indent="0">
              <a:buNone/>
            </a:pP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r>
              <a:rPr lang="en-US" altLang="ko-KR" b="1" dirty="0"/>
              <a:t>Federated Learning</a:t>
            </a:r>
          </a:p>
          <a:p>
            <a:pPr lvl="1"/>
            <a:r>
              <a:rPr lang="ko-KR" altLang="en-US" b="1" dirty="0"/>
              <a:t>매</a:t>
            </a:r>
            <a:r>
              <a:rPr lang="en-US" altLang="ko-KR" b="1" dirty="0"/>
              <a:t> Round</a:t>
            </a:r>
            <a:r>
              <a:rPr lang="ko-KR" altLang="en-US" b="1" dirty="0"/>
              <a:t>마다</a:t>
            </a:r>
            <a:r>
              <a:rPr lang="en-US" altLang="ko-KR" b="1" dirty="0"/>
              <a:t>, </a:t>
            </a:r>
            <a:r>
              <a:rPr lang="ko-KR" altLang="en-US" b="1" dirty="0"/>
              <a:t>평균화 된 모델이 수렴할 때까지</a:t>
            </a:r>
            <a:r>
              <a:rPr lang="en-US" altLang="ko-KR" b="1" dirty="0"/>
              <a:t>, </a:t>
            </a:r>
            <a:r>
              <a:rPr lang="ko-KR" altLang="en-US" b="1" dirty="0"/>
              <a:t>다음 과정을 거침</a:t>
            </a:r>
            <a:r>
              <a:rPr lang="en-US" altLang="ko-KR" b="1" dirty="0"/>
              <a:t>. (20 Rounds)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각 병원에서 모델 학습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(10 Epochs)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학습된 가중치만을 중앙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Server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옮김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평균화 작업을 거친 후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다시 각 병원으로 배포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b="1" dirty="0"/>
              <a:t>다양한 환자와 질병 데이터를 포함하는 더 일반화된 모델을 학습 가능</a:t>
            </a:r>
            <a:endParaRPr lang="en-US" altLang="ko-KR" b="1" dirty="0"/>
          </a:p>
          <a:p>
            <a:pPr lvl="1"/>
            <a:endParaRPr lang="en-US" altLang="ko-KR" b="1" dirty="0"/>
          </a:p>
          <a:p>
            <a:pPr marL="457200" lvl="1" indent="0">
              <a:buNone/>
            </a:pP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62590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849E89D-D5BC-8A19-C048-A8FCEB58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18" y="1026160"/>
            <a:ext cx="4383801" cy="5518022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Medical Images</a:t>
            </a:r>
          </a:p>
          <a:p>
            <a:pPr lvl="1"/>
            <a:r>
              <a:rPr lang="en-US" altLang="ko-KR" dirty="0"/>
              <a:t>Annotation Labeling </a:t>
            </a:r>
            <a:r>
              <a:rPr lang="ko-KR" altLang="en-US" dirty="0"/>
              <a:t>작업은 꽤나 힘든 작업임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병원에 존재하는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들은 대부분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Unlabeled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상태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Semi-Supervised Learning</a:t>
            </a:r>
          </a:p>
          <a:p>
            <a:pPr lvl="1"/>
            <a:r>
              <a:rPr lang="ko-KR" altLang="en-US" dirty="0"/>
              <a:t>각 </a:t>
            </a:r>
            <a:r>
              <a:rPr lang="en-US" altLang="ko-KR" dirty="0"/>
              <a:t>Task</a:t>
            </a:r>
            <a:r>
              <a:rPr lang="ko-KR" altLang="en-US" dirty="0"/>
              <a:t>마다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Labeled Data</a:t>
            </a:r>
            <a:r>
              <a:rPr lang="ko-KR" altLang="en-US" dirty="0"/>
              <a:t>를 이용하여 </a:t>
            </a:r>
            <a:r>
              <a:rPr lang="en-US" altLang="ko-KR" dirty="0"/>
              <a:t>3D-ResUNet</a:t>
            </a:r>
            <a:r>
              <a:rPr lang="ko-KR" altLang="en-US" dirty="0"/>
              <a:t>을 학습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3D 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UNet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with Residual Connections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dirty="0"/>
              <a:t>학습된 </a:t>
            </a:r>
            <a:r>
              <a:rPr lang="en-US" altLang="ko-KR" dirty="0"/>
              <a:t>3D-ResUNet</a:t>
            </a:r>
            <a:r>
              <a:rPr lang="ko-KR" altLang="en-US" dirty="0"/>
              <a:t>으로 대량의 </a:t>
            </a:r>
            <a:r>
              <a:rPr lang="en-US" altLang="ko-KR" dirty="0"/>
              <a:t>Unlabeled Data</a:t>
            </a:r>
            <a:r>
              <a:rPr lang="ko-KR" altLang="en-US" dirty="0"/>
              <a:t>들을 예측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Pseudo Labeling</a:t>
            </a:r>
          </a:p>
        </p:txBody>
      </p:sp>
    </p:spTree>
    <p:extLst>
      <p:ext uri="{BB962C8B-B14F-4D97-AF65-F5344CB8AC3E}">
        <p14:creationId xmlns:p14="http://schemas.microsoft.com/office/powerpoint/2010/main" val="313990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Knowledge Distillation</a:t>
            </a:r>
          </a:p>
          <a:p>
            <a:pPr lvl="1"/>
            <a:r>
              <a:rPr lang="en-US" altLang="ko-KR" b="1" dirty="0"/>
              <a:t>Unlabeled Data</a:t>
            </a:r>
            <a:r>
              <a:rPr lang="ko-KR" altLang="en-US" b="1" dirty="0"/>
              <a:t>에 대한 </a:t>
            </a:r>
            <a:r>
              <a:rPr lang="en-US" altLang="ko-KR" b="1" dirty="0"/>
              <a:t>3D-ResUNet</a:t>
            </a:r>
            <a:r>
              <a:rPr lang="ko-KR" altLang="en-US" b="1" dirty="0"/>
              <a:t>의 예측을 모방하게끔 </a:t>
            </a:r>
            <a:r>
              <a:rPr lang="en-US" altLang="ko-KR" b="1" dirty="0" err="1"/>
              <a:t>Swin-UNetR</a:t>
            </a:r>
            <a:r>
              <a:rPr lang="ko-KR" altLang="en-US" b="1" dirty="0"/>
              <a:t>을 학습</a:t>
            </a:r>
            <a:endParaRPr lang="en-US" altLang="ko-KR" b="1" dirty="0"/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3D-ResUNet (Teacher Model)</a:t>
            </a:r>
          </a:p>
          <a:p>
            <a:pPr lvl="2"/>
            <a:r>
              <a:rPr lang="en-US" altLang="ko-KR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Swin-UNetR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(Student Model)</a:t>
            </a:r>
          </a:p>
          <a:p>
            <a:pPr lvl="3"/>
            <a:r>
              <a:rPr lang="en-US" altLang="ko-KR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Swin-UNetR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에는 각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Task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위한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Head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 달려있음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3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Knowledge Distillation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이후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Labeled Data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각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Head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Fine-Tuning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AA0E76-B247-B369-9511-C1277015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05" y="3415937"/>
            <a:ext cx="7146990" cy="32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Semi-Supervised Learning &amp; Knowledge Distillation</a:t>
            </a:r>
          </a:p>
          <a:p>
            <a:pPr lvl="1"/>
            <a:r>
              <a:rPr lang="en-US" altLang="ko-KR" b="1" dirty="0"/>
              <a:t>Teacher Model (3D-ResUNet)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CNN-Based Model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상대적으로 적은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이용하여 효율적으로 학습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Student Model (</a:t>
            </a:r>
            <a:r>
              <a:rPr lang="en-US" altLang="ko-KR" b="1" dirty="0" err="1"/>
              <a:t>Swin-UNetR</a:t>
            </a:r>
            <a:r>
              <a:rPr lang="en-US" altLang="ko-KR" b="1" dirty="0"/>
              <a:t>)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Transformer-Based Model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Semi-Supervised Learning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통해 상대적으로 많은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이용하여 학습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충분한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통해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Cardiac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관련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Context, Meaningful Features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학습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99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DBA4512-7FAE-CE83-1C8E-FD0CB0A01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99" y="1353654"/>
            <a:ext cx="9627402" cy="5465157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Results</a:t>
            </a:r>
          </a:p>
          <a:p>
            <a:pPr lvl="1"/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15675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Results</a:t>
            </a:r>
          </a:p>
          <a:p>
            <a:pPr lvl="1"/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9DCA5-A2ED-E694-6A61-40D9CDC4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5" y="1972492"/>
            <a:ext cx="11921450" cy="3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4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Federated Foundation Model for Cardiac CT Imaging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Conclusion</a:t>
            </a:r>
          </a:p>
          <a:p>
            <a:pPr lvl="1"/>
            <a:r>
              <a:rPr lang="en-US" altLang="ko-KR" b="1" dirty="0"/>
              <a:t>Federated Learning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개인정보 유출 없이 여러 병원에 있는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Dataset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모두 이용하여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Model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학습시킴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marL="914400" lvl="2" indent="0">
              <a:buNone/>
            </a:pP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Semi-Supervised Learning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사용되지 않던 대량의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Unlabeled Dataset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Model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학습에 이용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914400" lvl="2" indent="0">
              <a:buNone/>
            </a:pP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Knowledge Distillation</a:t>
            </a:r>
          </a:p>
          <a:p>
            <a:pPr lvl="2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대량의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이용하여 전역적 문맥 학습에 강점을 가진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Transformer-Based Model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학습시킴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4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Cardiovascular Disease(CVD) : </a:t>
            </a:r>
            <a:r>
              <a:rPr lang="ko-KR" altLang="en-US" dirty="0"/>
              <a:t>심혈관 질환 </a:t>
            </a:r>
            <a:r>
              <a:rPr lang="en-US" altLang="ko-KR" dirty="0"/>
              <a:t>&amp; AS(Aortic Stenosis) : </a:t>
            </a:r>
            <a:r>
              <a:rPr lang="ko-KR" altLang="en-US" dirty="0"/>
              <a:t>대동맥 협착증</a:t>
            </a:r>
            <a:endParaRPr lang="en-US" altLang="ko-KR" dirty="0"/>
          </a:p>
          <a:p>
            <a:pPr lvl="1"/>
            <a:r>
              <a:rPr lang="en-US" altLang="ko-KR" dirty="0"/>
              <a:t>Chest / Cardiac CT Scan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심혈관 질환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심장 질환의 존재 여부 및 중증도를 검사하기 위해 흔하게 사용되는 방법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914400" lvl="2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dirty="0"/>
              <a:t>Chest / Cardiac</a:t>
            </a:r>
            <a:r>
              <a:rPr lang="ko-KR" altLang="en-US" dirty="0"/>
              <a:t> </a:t>
            </a:r>
            <a:r>
              <a:rPr lang="en-US" altLang="ko-KR" dirty="0"/>
              <a:t>CT Scan</a:t>
            </a:r>
            <a:r>
              <a:rPr lang="ko-KR" altLang="en-US" dirty="0"/>
              <a:t>로 석회화 영역을 </a:t>
            </a:r>
            <a:r>
              <a:rPr lang="en-US" altLang="ko-KR" dirty="0"/>
              <a:t>Calcium Score</a:t>
            </a:r>
            <a:r>
              <a:rPr lang="ko-KR" altLang="en-US" dirty="0"/>
              <a:t>로 </a:t>
            </a:r>
            <a:r>
              <a:rPr lang="ko-KR" altLang="en-US" dirty="0" err="1"/>
              <a:t>정량화함으로써</a:t>
            </a:r>
            <a:r>
              <a:rPr lang="ko-KR" altLang="en-US" dirty="0"/>
              <a:t> 질환 여부 및 중증도를 예측</a:t>
            </a:r>
            <a:endParaRPr lang="en-US" altLang="ko-KR" dirty="0"/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석회화 영역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Segmentation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Calcium Score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정량화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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Agatston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방법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Coronary Artery Calcification (CAC) :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관상동맥 석회화 영역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Aortic Valve Calcification (AVC) :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대동맥 판막 석회화 영역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등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43DE8292-53DC-074C-C5A4-7C3044F79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Calcium Segmentation </a:t>
            </a:r>
            <a:r>
              <a:rPr lang="ko-KR" altLang="en-US" sz="2000" dirty="0"/>
              <a:t>개요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7610AD-F6F8-0992-3668-679E7BD5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54" y="3211528"/>
            <a:ext cx="4603991" cy="32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Automatic Calcification Detection in Chest CT</a:t>
            </a:r>
          </a:p>
          <a:p>
            <a:pPr lvl="1"/>
            <a:r>
              <a:rPr lang="en-US" altLang="ko-KR" b="1" dirty="0"/>
              <a:t>Coronary Artery Calcification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LCA (Left Coronary Artery) : </a:t>
            </a:r>
            <a:r>
              <a:rPr lang="ko-KR" altLang="en-US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좌관상동맥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LAD (Left Anterior Descending Artery) :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좌전하행동맥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LCX (Left Circumflex Artery) :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좌회선동맥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RCA (Right Coronary Artery) :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우관상동맥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Thoracic Aorta Calcification :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흉부 대동맥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Aortic Valve Calcification :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대동맥 판막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Mitral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Valve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Calcification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승모판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oronary Artery Disease | The Patient Guide to Heart, Lung, and Esophageal  Surgery">
            <a:extLst>
              <a:ext uri="{FF2B5EF4-FFF2-40B4-BE49-F238E27FC236}">
                <a16:creationId xmlns:a16="http://schemas.microsoft.com/office/drawing/2014/main" id="{F91D678D-D270-FFEA-702C-78D005119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75" y="1827761"/>
            <a:ext cx="4269970" cy="32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96D7A92-2919-E102-8D66-12D9633B774E}"/>
              </a:ext>
            </a:extLst>
          </p:cNvPr>
          <p:cNvSpPr/>
          <p:nvPr/>
        </p:nvSpPr>
        <p:spPr>
          <a:xfrm>
            <a:off x="9184870" y="2660435"/>
            <a:ext cx="1659375" cy="2239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F1FDC-1D7F-E447-F9FF-2134C763290B}"/>
              </a:ext>
            </a:extLst>
          </p:cNvPr>
          <p:cNvSpPr txBox="1"/>
          <p:nvPr/>
        </p:nvSpPr>
        <p:spPr>
          <a:xfrm>
            <a:off x="9444446" y="5006268"/>
            <a:ext cx="231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Left Coronary Artery</a:t>
            </a:r>
            <a:endParaRPr kumimoji="1" lang="ko-KR" altLang="en-US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57C2CF5-4EB4-B71C-0027-35F02E5215F5}"/>
              </a:ext>
            </a:extLst>
          </p:cNvPr>
          <p:cNvSpPr/>
          <p:nvPr/>
        </p:nvSpPr>
        <p:spPr>
          <a:xfrm>
            <a:off x="6692925" y="2766531"/>
            <a:ext cx="4059879" cy="2027546"/>
          </a:xfrm>
          <a:prstGeom prst="rect">
            <a:avLst/>
          </a:prstGeom>
          <a:noFill/>
          <a:ln w="28575">
            <a:solidFill>
              <a:srgbClr val="391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445BE4-D26E-C5ED-1412-CCA89276C6E1}"/>
              </a:ext>
            </a:extLst>
          </p:cNvPr>
          <p:cNvSpPr txBox="1"/>
          <p:nvPr/>
        </p:nvSpPr>
        <p:spPr>
          <a:xfrm>
            <a:off x="5496340" y="4962454"/>
            <a:ext cx="32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391D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Core Coronary Artery</a:t>
            </a:r>
            <a:br>
              <a:rPr kumimoji="1" lang="en-US" altLang="ko-KR" dirty="0">
                <a:solidFill>
                  <a:srgbClr val="391D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kumimoji="1" lang="en-US" altLang="ko-KR" dirty="0">
                <a:solidFill>
                  <a:srgbClr val="391DF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to calculate Agatston score</a:t>
            </a:r>
            <a:endParaRPr kumimoji="1" lang="ko-KR" altLang="en-US" dirty="0">
              <a:solidFill>
                <a:srgbClr val="391DF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11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Voxel-by-Voxel 7 Class Classification</a:t>
            </a:r>
          </a:p>
          <a:p>
            <a:pPr lvl="1"/>
            <a:r>
              <a:rPr lang="en-US" altLang="ko-KR" b="1" dirty="0"/>
              <a:t>LAD (Left Anterior Descending Artery) : </a:t>
            </a:r>
            <a:r>
              <a:rPr lang="ko-KR" altLang="en-US" b="1" dirty="0" err="1"/>
              <a:t>좌전하행동맥</a:t>
            </a:r>
            <a:endParaRPr lang="en-US" altLang="ko-KR" b="1" dirty="0"/>
          </a:p>
          <a:p>
            <a:pPr lvl="1"/>
            <a:r>
              <a:rPr lang="en-US" altLang="ko-KR" b="1" dirty="0"/>
              <a:t>LCX (Left Circumflex Artery) : </a:t>
            </a:r>
            <a:r>
              <a:rPr lang="ko-KR" altLang="en-US" b="1" dirty="0"/>
              <a:t>좌회선동맥</a:t>
            </a:r>
            <a:endParaRPr lang="en-US" altLang="ko-KR" b="1" dirty="0"/>
          </a:p>
          <a:p>
            <a:pPr lvl="1"/>
            <a:r>
              <a:rPr lang="en-US" altLang="ko-KR" b="1" dirty="0"/>
              <a:t>RCA (Right Coronary Artery) : </a:t>
            </a:r>
            <a:r>
              <a:rPr lang="ko-KR" altLang="en-US" b="1" dirty="0" err="1"/>
              <a:t>우관상동맥</a:t>
            </a:r>
            <a:endParaRPr lang="en-US" altLang="ko-KR" b="1" dirty="0"/>
          </a:p>
          <a:p>
            <a:pPr lvl="1"/>
            <a:r>
              <a:rPr lang="en-US" altLang="ko-KR" b="1" dirty="0"/>
              <a:t>Thoracic Aorta Calcification : </a:t>
            </a:r>
            <a:r>
              <a:rPr lang="ko-KR" altLang="en-US" b="1" dirty="0"/>
              <a:t>흉부 대동맥</a:t>
            </a:r>
            <a:endParaRPr lang="en-US" altLang="ko-KR" b="1" dirty="0"/>
          </a:p>
          <a:p>
            <a:pPr lvl="1"/>
            <a:r>
              <a:rPr lang="en-US" altLang="ko-KR" b="1" dirty="0"/>
              <a:t>Aortic Valve Calcification : </a:t>
            </a:r>
            <a:r>
              <a:rPr lang="ko-KR" altLang="en-US" b="1" dirty="0"/>
              <a:t>대동맥 판막</a:t>
            </a:r>
            <a:endParaRPr lang="en-US" altLang="ko-KR" b="1" dirty="0"/>
          </a:p>
          <a:p>
            <a:pPr lvl="1"/>
            <a:r>
              <a:rPr lang="en-US" altLang="ko-KR" b="1" dirty="0"/>
              <a:t>Mitral</a:t>
            </a:r>
            <a:r>
              <a:rPr lang="ko-KR" altLang="en-US" b="1" dirty="0"/>
              <a:t> </a:t>
            </a:r>
            <a:r>
              <a:rPr lang="en-US" altLang="ko-KR" b="1" dirty="0"/>
              <a:t>Valve</a:t>
            </a:r>
            <a:r>
              <a:rPr lang="ko-KR" altLang="en-US" b="1" dirty="0"/>
              <a:t> </a:t>
            </a:r>
            <a:r>
              <a:rPr lang="en-US" altLang="ko-KR" b="1" dirty="0"/>
              <a:t>Calcification</a:t>
            </a:r>
            <a:r>
              <a:rPr lang="ko-KR" altLang="en-US" b="1" dirty="0"/>
              <a:t> </a:t>
            </a:r>
            <a:r>
              <a:rPr lang="en-US" altLang="ko-KR" b="1" dirty="0"/>
              <a:t>:</a:t>
            </a:r>
            <a:r>
              <a:rPr lang="ko-KR" altLang="en-US" b="1" dirty="0"/>
              <a:t> 승모판</a:t>
            </a:r>
            <a:endParaRPr lang="en-US" altLang="ko-KR" b="1" dirty="0"/>
          </a:p>
          <a:p>
            <a:pPr lvl="1"/>
            <a:r>
              <a:rPr lang="en-US" altLang="ko-KR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578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Two-Stage CNN Architecture</a:t>
            </a:r>
          </a:p>
          <a:p>
            <a:pPr lvl="1"/>
            <a:r>
              <a:rPr lang="en-US" altLang="ko-KR" b="1" dirty="0"/>
              <a:t>First Stage Network (CNN_1)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Large Receptive Field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130 HU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이상의 영역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Hounsfield Units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(HU) : CT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사용되는 단위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물질의 밀도와 구성 성분에 따라 값이 달라짐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b="1" dirty="0"/>
              <a:t>Second Stage Network (CNN_2)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Small Receptive Field</a:t>
            </a: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CNN_1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의해 나온 석회화 후보 영역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6A6868-92C1-8866-85DC-7469ED7E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6" y="4037874"/>
            <a:ext cx="10747948" cy="27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019B212D-7BCE-BA6A-AE69-D60946628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249" y="1026160"/>
                <a:ext cx="1133917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First Stage Network (CNN_1)</a:t>
                </a:r>
              </a:p>
              <a:p>
                <a:pPr lvl="1"/>
                <a:r>
                  <a:rPr lang="en-US" altLang="ko-KR" dirty="0"/>
                  <a:t>130 HU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Threshold</a:t>
                </a:r>
                <a:r>
                  <a:rPr lang="ko-KR" altLang="en-US" dirty="0"/>
                  <a:t>로 하여 해당 </a:t>
                </a:r>
                <a:r>
                  <a:rPr lang="ko-KR" altLang="en-US" dirty="0" err="1"/>
                  <a:t>기준값</a:t>
                </a:r>
                <a:r>
                  <a:rPr lang="ko-KR" altLang="en-US" dirty="0"/>
                  <a:t> 이상의 모든 </a:t>
                </a:r>
                <a:r>
                  <a:rPr lang="en-US" altLang="ko-KR" dirty="0"/>
                  <a:t>Voxel</a:t>
                </a:r>
                <a:r>
                  <a:rPr lang="ko-KR" altLang="en-US" dirty="0"/>
                  <a:t>을 </a:t>
                </a:r>
                <a:r>
                  <a:rPr lang="en-US" altLang="ko-KR" dirty="0"/>
                  <a:t>Classification </a:t>
                </a:r>
                <a:r>
                  <a:rPr lang="ko-KR" altLang="en-US" dirty="0"/>
                  <a:t>후보로 지정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후보 </a:t>
                </a:r>
                <a:r>
                  <a:rPr lang="en-US" altLang="ko-KR" dirty="0"/>
                  <a:t>Voxel</a:t>
                </a:r>
                <a:r>
                  <a:rPr lang="ko-KR" altLang="en-US" dirty="0"/>
                  <a:t>마다 각 </a:t>
                </a:r>
                <a:r>
                  <a:rPr lang="en-US" altLang="ko-KR" dirty="0"/>
                  <a:t>Axial</a:t>
                </a:r>
                <a:r>
                  <a:rPr lang="ko-KR" altLang="en-US" dirty="0"/>
                  <a:t>에서 </a:t>
                </a:r>
                <a:r>
                  <a:rPr lang="en-US" altLang="ko-KR" dirty="0"/>
                  <a:t>131 x 131 Pixel(Receptive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Field) </a:t>
                </a:r>
                <a:r>
                  <a:rPr lang="ko-KR" altLang="en-US" dirty="0"/>
                  <a:t>크기의 </a:t>
                </a:r>
                <a:r>
                  <a:rPr lang="en-US" altLang="ko-KR" dirty="0"/>
                  <a:t>Patch</a:t>
                </a:r>
                <a:r>
                  <a:rPr lang="ko-KR" altLang="en-US" dirty="0"/>
                  <a:t>를 추출</a:t>
                </a:r>
                <a:endParaRPr lang="en-US" altLang="ko-KR" dirty="0"/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Orthogonal 2.5D inputs</a:t>
                </a:r>
              </a:p>
              <a:p>
                <a:pPr lvl="1"/>
                <a:r>
                  <a:rPr lang="en-US" altLang="ko-KR" dirty="0"/>
                  <a:t>Dilated Convolution</a:t>
                </a:r>
                <a:r>
                  <a:rPr lang="ko-KR" altLang="en-US" dirty="0"/>
                  <a:t>을 통과</a:t>
                </a:r>
                <a:endParaRPr lang="en-US" altLang="ko-KR" dirty="0"/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Pooling Layer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존재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x</a:t>
                </a: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파라미터 수를 늘리지 않으면서 넓은 영역을 볼 수 있음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.</a:t>
                </a:r>
              </a:p>
              <a:p>
                <a:pPr lvl="1"/>
                <a:r>
                  <a:rPr lang="ko-KR" altLang="en-US" dirty="0"/>
                  <a:t>각 </a:t>
                </a:r>
                <a:r>
                  <a:rPr lang="en-US" altLang="ko-KR" dirty="0"/>
                  <a:t>Axial</a:t>
                </a:r>
                <a:r>
                  <a:rPr lang="ko-KR" altLang="en-US" dirty="0"/>
                  <a:t>마다의 </a:t>
                </a:r>
                <a:r>
                  <a:rPr lang="en-US" altLang="ko-KR" dirty="0"/>
                  <a:t>Subnetwork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Channel-wise </a:t>
                </a:r>
                <a:r>
                  <a:rPr lang="en-US" altLang="ko-KR" dirty="0" err="1">
                    <a:sym typeface="Wingdings" panose="05000000000000000000" pitchFamily="2" charset="2"/>
                  </a:rPr>
                  <a:t>Concat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Deep Supervision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Auxiliary Output Layer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</a:t>
                </a: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1"/>
                <a:r>
                  <a:rPr lang="ko-KR" altLang="en-US" dirty="0"/>
                  <a:t>최종적으로 </a:t>
                </a:r>
                <a:r>
                  <a:rPr lang="en-US" altLang="ko-KR" dirty="0"/>
                  <a:t>7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Class</a:t>
                </a:r>
                <a:r>
                  <a:rPr lang="ko-KR" altLang="en-US" dirty="0"/>
                  <a:t>로 분류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019B212D-7BCE-BA6A-AE69-D60946628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249" y="1026160"/>
                <a:ext cx="11339177" cy="5278845"/>
              </a:xfrm>
              <a:blipFill>
                <a:blip r:embed="rId3"/>
                <a:stretch>
                  <a:fillRect l="-430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8BA20D4-317C-339F-FA66-820B531A8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96" y="2620090"/>
            <a:ext cx="5246818" cy="32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9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Second Stage Network (CNN_2)</a:t>
            </a:r>
          </a:p>
          <a:p>
            <a:pPr lvl="1"/>
            <a:r>
              <a:rPr lang="en-US" altLang="ko-KR" b="1" dirty="0"/>
              <a:t>CNN_1</a:t>
            </a:r>
            <a:r>
              <a:rPr lang="ko-KR" altLang="en-US" b="1" dirty="0"/>
              <a:t>을 통해</a:t>
            </a:r>
            <a:r>
              <a:rPr lang="en-US" altLang="ko-KR" b="1" dirty="0"/>
              <a:t>, Background</a:t>
            </a:r>
            <a:r>
              <a:rPr lang="ko-KR" altLang="en-US" b="1" dirty="0"/>
              <a:t>를 제외한 </a:t>
            </a:r>
            <a:r>
              <a:rPr lang="en-US" altLang="ko-KR" b="1" dirty="0"/>
              <a:t>6</a:t>
            </a:r>
            <a:r>
              <a:rPr lang="ko-KR" altLang="en-US" b="1" dirty="0"/>
              <a:t> 종류의 석회화 </a:t>
            </a:r>
            <a:r>
              <a:rPr lang="en-US" altLang="ko-KR" b="1" dirty="0"/>
              <a:t>Voxel</a:t>
            </a:r>
            <a:r>
              <a:rPr lang="ko-KR" altLang="en-US" b="1" dirty="0"/>
              <a:t>로 분류된 </a:t>
            </a:r>
            <a:r>
              <a:rPr lang="en-US" altLang="ko-KR" b="1" dirty="0"/>
              <a:t>Voxel</a:t>
            </a:r>
            <a:r>
              <a:rPr lang="ko-KR" altLang="en-US" b="1" dirty="0"/>
              <a:t>을 </a:t>
            </a:r>
            <a:r>
              <a:rPr lang="en-US" altLang="ko-KR" b="1" dirty="0"/>
              <a:t>Classification </a:t>
            </a:r>
            <a:r>
              <a:rPr lang="ko-KR" altLang="en-US" b="1" dirty="0"/>
              <a:t>후보로 지정</a:t>
            </a:r>
            <a:endParaRPr lang="en-US" altLang="ko-KR" b="1" dirty="0"/>
          </a:p>
          <a:p>
            <a:pPr lvl="1"/>
            <a:r>
              <a:rPr lang="ko-KR" altLang="en-US" b="1" dirty="0"/>
              <a:t>후보 </a:t>
            </a:r>
            <a:r>
              <a:rPr lang="en-US" altLang="ko-KR" b="1" dirty="0"/>
              <a:t>Voxel</a:t>
            </a:r>
            <a:r>
              <a:rPr lang="ko-KR" altLang="en-US" b="1" dirty="0"/>
              <a:t>마다 각 </a:t>
            </a:r>
            <a:r>
              <a:rPr lang="en-US" altLang="ko-KR" b="1" dirty="0"/>
              <a:t>Axial</a:t>
            </a:r>
            <a:r>
              <a:rPr lang="ko-KR" altLang="en-US" b="1" dirty="0"/>
              <a:t>에서 </a:t>
            </a:r>
            <a:r>
              <a:rPr lang="en-US" altLang="ko-KR" b="1" dirty="0"/>
              <a:t>65 x 65 Pixel(Receptive</a:t>
            </a:r>
            <a:r>
              <a:rPr lang="ko-KR" altLang="en-US" b="1" dirty="0"/>
              <a:t> </a:t>
            </a:r>
            <a:r>
              <a:rPr lang="en-US" altLang="ko-KR" b="1" dirty="0"/>
              <a:t>Field) </a:t>
            </a:r>
            <a:r>
              <a:rPr lang="ko-KR" altLang="en-US" b="1" dirty="0"/>
              <a:t>크기의 </a:t>
            </a:r>
            <a:r>
              <a:rPr lang="en-US" altLang="ko-KR" b="1" dirty="0"/>
              <a:t>Patch</a:t>
            </a:r>
            <a:r>
              <a:rPr lang="ko-KR" altLang="en-US" b="1" dirty="0"/>
              <a:t>를 추출</a:t>
            </a:r>
            <a:endParaRPr lang="en-US" altLang="ko-KR" b="1" dirty="0"/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Orthogonal 2.5D inputs</a:t>
            </a:r>
          </a:p>
          <a:p>
            <a:pPr lvl="1"/>
            <a:r>
              <a:rPr lang="en-US" altLang="ko-KR" b="1" dirty="0"/>
              <a:t>Convolution</a:t>
            </a:r>
            <a:r>
              <a:rPr lang="ko-KR" altLang="en-US" b="1" dirty="0"/>
              <a:t>을 통과</a:t>
            </a:r>
            <a:endParaRPr lang="en-US" altLang="ko-KR" b="1" dirty="0"/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Dilated Convolution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대신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Pooling Layer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사용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b="1" dirty="0"/>
              <a:t>각 </a:t>
            </a:r>
            <a:r>
              <a:rPr lang="en-US" altLang="ko-KR" b="1" dirty="0"/>
              <a:t>Axial</a:t>
            </a:r>
            <a:r>
              <a:rPr lang="ko-KR" altLang="en-US" b="1" dirty="0"/>
              <a:t>마다의 </a:t>
            </a:r>
            <a:r>
              <a:rPr lang="en-US" altLang="ko-KR" b="1" dirty="0"/>
              <a:t>Subnetwork </a:t>
            </a:r>
            <a:r>
              <a:rPr lang="en-US" altLang="ko-KR" b="1" dirty="0">
                <a:sym typeface="Wingdings" panose="05000000000000000000" pitchFamily="2" charset="2"/>
              </a:rPr>
              <a:t> Channel-wise </a:t>
            </a:r>
            <a:r>
              <a:rPr lang="en-US" altLang="ko-KR" b="1" dirty="0" err="1">
                <a:sym typeface="Wingdings" panose="05000000000000000000" pitchFamily="2" charset="2"/>
              </a:rPr>
              <a:t>Concat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sym typeface="Wingdings" panose="05000000000000000000" pitchFamily="2" charset="2"/>
            </a:endParaRPr>
          </a:p>
          <a:p>
            <a:pPr lvl="1"/>
            <a:r>
              <a:rPr lang="ko-KR" altLang="en-US" b="1" dirty="0">
                <a:sym typeface="Wingdings" panose="05000000000000000000" pitchFamily="2" charset="2"/>
              </a:rPr>
              <a:t>최종적으로 </a:t>
            </a:r>
            <a:r>
              <a:rPr lang="en-US" altLang="ko-KR" b="1" dirty="0">
                <a:sym typeface="Wingdings" panose="05000000000000000000" pitchFamily="2" charset="2"/>
              </a:rPr>
              <a:t>2</a:t>
            </a:r>
            <a:r>
              <a:rPr lang="ko-KR" altLang="en-US" b="1" dirty="0">
                <a:sym typeface="Wingdings" panose="05000000000000000000" pitchFamily="2" charset="2"/>
              </a:rPr>
              <a:t>개의 </a:t>
            </a:r>
            <a:r>
              <a:rPr lang="en-US" altLang="ko-KR" b="1" dirty="0">
                <a:sym typeface="Wingdings" panose="05000000000000000000" pitchFamily="2" charset="2"/>
              </a:rPr>
              <a:t>Class</a:t>
            </a:r>
            <a:r>
              <a:rPr lang="ko-KR" altLang="en-US" b="1" dirty="0">
                <a:sym typeface="Wingdings" panose="05000000000000000000" pitchFamily="2" charset="2"/>
              </a:rPr>
              <a:t>로 분류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CNN_1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을 통해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Aortic Valve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영역의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Calcium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영역으로 </a:t>
            </a:r>
            <a:b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</a:b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분류가 되었다면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2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CNN_2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를 통해 실제로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Aortic Valve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영역의</a:t>
            </a:r>
            <a:b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</a:b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Calcium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영역인지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, Background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인지를 분류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False-Positive(FP)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감소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b="1" dirty="0"/>
          </a:p>
          <a:p>
            <a:pPr lvl="1"/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8454A0-178A-94A7-FE8D-8DE405FE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17" y="2609388"/>
            <a:ext cx="5358635" cy="32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Automatic Calcium Scoring in Low-Dose Chest CT Using Deep Neural Networks With Dilated Convolutions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9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Two-Stage CNN Architecture</a:t>
            </a:r>
          </a:p>
          <a:p>
            <a:pPr lvl="1"/>
            <a:r>
              <a:rPr lang="ko-KR" altLang="en-US" b="1" dirty="0"/>
              <a:t>학습 및 </a:t>
            </a:r>
            <a:r>
              <a:rPr lang="en-US" altLang="ko-KR" b="1" dirty="0"/>
              <a:t>Inference</a:t>
            </a:r>
            <a:r>
              <a:rPr lang="ko-KR" altLang="en-US" b="1" dirty="0"/>
              <a:t>의 경우 </a:t>
            </a:r>
            <a:r>
              <a:rPr lang="en-US" altLang="ko-KR" b="1" dirty="0"/>
              <a:t>CNN_1</a:t>
            </a:r>
            <a:r>
              <a:rPr lang="ko-KR" altLang="en-US" b="1" dirty="0"/>
              <a:t>과 </a:t>
            </a:r>
            <a:r>
              <a:rPr lang="en-US" altLang="ko-KR" b="1" dirty="0"/>
              <a:t>CNN_2</a:t>
            </a:r>
            <a:r>
              <a:rPr lang="ko-KR" altLang="en-US" b="1" dirty="0"/>
              <a:t>가 </a:t>
            </a:r>
            <a:r>
              <a:rPr lang="en-US" altLang="ko-KR" b="1" dirty="0"/>
              <a:t>Sequential</a:t>
            </a:r>
            <a:r>
              <a:rPr lang="ko-KR" altLang="en-US" b="1" dirty="0"/>
              <a:t>하게 작동</a:t>
            </a:r>
            <a:endParaRPr lang="en-US" altLang="ko-KR" b="1" dirty="0"/>
          </a:p>
          <a:p>
            <a:pPr lvl="2"/>
            <a:r>
              <a:rPr lang="en-US" altLang="ko-KR" b="1" dirty="0"/>
              <a:t>CNN_1</a:t>
            </a:r>
          </a:p>
          <a:p>
            <a:pPr lvl="3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상대적으로 큰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Receptive Field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통해 석회화 영역의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Spatial Context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집중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b="1" dirty="0"/>
              <a:t>CNN_2</a:t>
            </a:r>
          </a:p>
          <a:p>
            <a:pPr lvl="3"/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상대적으로 작은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Receptive Field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통해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Local 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정보와 </a:t>
            </a:r>
            <a:r>
              <a:rPr lang="en-US" altLang="ko-KR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Finer Detail</a:t>
            </a:r>
            <a:r>
              <a:rPr lang="ko-KR" altLang="en-US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집중</a:t>
            </a:r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73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26118</TotalTime>
  <Words>1645</Words>
  <Application>Microsoft Office PowerPoint</Application>
  <PresentationFormat>와이드스크린</PresentationFormat>
  <Paragraphs>276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KoPubWorld돋움체 Bold</vt:lpstr>
      <vt:lpstr>KoPubWorld돋움체 Medium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Sunwoo Pi</cp:lastModifiedBy>
  <cp:revision>2242</cp:revision>
  <cp:lastPrinted>2024-08-19T03:24:57Z</cp:lastPrinted>
  <dcterms:created xsi:type="dcterms:W3CDTF">2020-01-31T06:40:47Z</dcterms:created>
  <dcterms:modified xsi:type="dcterms:W3CDTF">2024-08-19T03:42:57Z</dcterms:modified>
</cp:coreProperties>
</file>