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342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7" r:id="rId17"/>
    <p:sldId id="366" r:id="rId18"/>
    <p:sldId id="368" r:id="rId19"/>
    <p:sldId id="3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0F41"/>
    <a:srgbClr val="2E2E2E"/>
    <a:srgbClr val="3E3E3E"/>
    <a:srgbClr val="D5B186"/>
    <a:srgbClr val="DCDACC"/>
    <a:srgbClr val="00286F"/>
    <a:srgbClr val="D9DADC"/>
    <a:srgbClr val="115445"/>
    <a:srgbClr val="006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2917" autoAdjust="0"/>
  </p:normalViewPr>
  <p:slideViewPr>
    <p:cSldViewPr snapToGrid="0" showGuides="1">
      <p:cViewPr varScale="1">
        <p:scale>
          <a:sx n="104" d="100"/>
          <a:sy n="104" d="100"/>
        </p:scale>
        <p:origin x="1182" y="96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2024-07-21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2024-07-21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800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515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208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9170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284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6803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884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9560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1424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5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501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256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43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642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628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922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14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530183" y="1554485"/>
            <a:ext cx="11129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Bilateral Reference for High-Resolution Dichotomous Image Segmentation</a:t>
            </a:r>
            <a:br>
              <a:rPr lang="en-US" altLang="ko-KR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en-US" altLang="ko-KR" sz="2600" spc="-15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Arxiv</a:t>
            </a:r>
            <a:r>
              <a:rPr lang="en-US" altLang="ko-KR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2024)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10831" y="360112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2024.07.22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Ki-</a:t>
            </a:r>
            <a:r>
              <a:rPr lang="en-US" altLang="ko-KR" dirty="0" err="1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Ryum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Moon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Bilateral Reference Block (</a:t>
            </a:r>
            <a:r>
              <a:rPr lang="en-US" altLang="ko-KR" dirty="0" err="1"/>
              <a:t>BiRef</a:t>
            </a:r>
            <a:r>
              <a:rPr lang="en-US" altLang="ko-KR" dirty="0"/>
              <a:t> Block)</a:t>
            </a:r>
          </a:p>
          <a:p>
            <a:pPr lvl="1"/>
            <a:r>
              <a:rPr lang="en-US" altLang="ko-KR" sz="1400" dirty="0" err="1"/>
              <a:t>BiRef</a:t>
            </a:r>
            <a:r>
              <a:rPr lang="en-US" altLang="ko-KR" sz="1400" dirty="0"/>
              <a:t> Block</a:t>
            </a:r>
            <a:r>
              <a:rPr lang="ko-KR" altLang="en-US" sz="1400" dirty="0"/>
              <a:t>은 아래와 같이 이루어져 있음</a:t>
            </a:r>
            <a:r>
              <a:rPr lang="en-US" altLang="ko-KR" sz="1400" dirty="0"/>
              <a:t>.</a:t>
            </a:r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88D898-A020-36C7-25CE-592FB979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57" y="780803"/>
            <a:ext cx="4067543" cy="197163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C7594E2-8E21-03E0-E5E6-A3D56CD1E544}"/>
              </a:ext>
            </a:extLst>
          </p:cNvPr>
          <p:cNvSpPr/>
          <p:nvPr/>
        </p:nvSpPr>
        <p:spPr>
          <a:xfrm>
            <a:off x="9836563" y="780803"/>
            <a:ext cx="2281546" cy="19716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03EBCCD-AF84-E1D4-91B7-CD2673BA6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83" y="2997793"/>
            <a:ext cx="10534484" cy="20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Bilateral Reference Block (</a:t>
            </a:r>
            <a:r>
              <a:rPr lang="en-US" altLang="ko-KR" dirty="0" err="1"/>
              <a:t>BiRef</a:t>
            </a:r>
            <a:r>
              <a:rPr lang="en-US" altLang="ko-KR" dirty="0"/>
              <a:t> Block)</a:t>
            </a: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88D898-A020-36C7-25CE-592FB979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57" y="780803"/>
            <a:ext cx="4067543" cy="197163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C7594E2-8E21-03E0-E5E6-A3D56CD1E544}"/>
              </a:ext>
            </a:extLst>
          </p:cNvPr>
          <p:cNvSpPr/>
          <p:nvPr/>
        </p:nvSpPr>
        <p:spPr>
          <a:xfrm>
            <a:off x="9836563" y="780803"/>
            <a:ext cx="2281546" cy="19716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4D0AF7-8AF1-8BA7-3376-E9D9A7AC9C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283"/>
          <a:stretch/>
        </p:blipFill>
        <p:spPr>
          <a:xfrm>
            <a:off x="429622" y="1379263"/>
            <a:ext cx="2996228" cy="22863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20C741-845A-0E71-8DD2-165B3DDCBFC8}"/>
                  </a:ext>
                </a:extLst>
              </p:cNvPr>
              <p:cNvSpPr txBox="1"/>
              <p:nvPr/>
            </p:nvSpPr>
            <p:spPr>
              <a:xfrm>
                <a:off x="3425850" y="2933854"/>
                <a:ext cx="8794246" cy="857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ℱ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𝑖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𝑑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는 맨 처음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Block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에서는 에서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ℱ</m:t>
                    </m:r>
                    <m:r>
                      <a:rPr lang="en-US" altLang="ko-KR" sz="16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𝑑</m:t>
                    </m:r>
                  </m:oMath>
                </a14:m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이며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이후엔 </a:t>
                </a:r>
                <a:r>
                  <a:rPr lang="en-US" altLang="ko-KR" sz="1600" dirty="0" err="1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BiRef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Block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의 결과인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ℱ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𝑖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와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Encoder block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의 결과에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1x1 conv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를 수행한 값인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ℱ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𝑖</m:t>
                        </m:r>
                      </m:sub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을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Concatenation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한 값임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20C741-845A-0E71-8DD2-165B3DDCB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50" y="2933854"/>
                <a:ext cx="8794246" cy="857029"/>
              </a:xfrm>
              <a:prstGeom prst="rect">
                <a:avLst/>
              </a:prstGeom>
              <a:blipFill>
                <a:blip r:embed="rId5"/>
                <a:stretch>
                  <a:fillRect l="-277" b="-92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 descr="스크린샷, 디자인이(가) 표시된 사진&#10;&#10;자동 생성된 설명">
            <a:extLst>
              <a:ext uri="{FF2B5EF4-FFF2-40B4-BE49-F238E27FC236}">
                <a16:creationId xmlns:a16="http://schemas.microsoft.com/office/drawing/2014/main" id="{6B02D993-17D9-A87D-0456-B10850412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9" y="4097888"/>
            <a:ext cx="5381625" cy="2545468"/>
          </a:xfrm>
          <a:prstGeom prst="rect">
            <a:avLst/>
          </a:prstGeom>
        </p:spPr>
      </p:pic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97AF5052-5D57-9241-49BC-2323BA9C9864}"/>
              </a:ext>
            </a:extLst>
          </p:cNvPr>
          <p:cNvCxnSpPr>
            <a:stCxn id="8" idx="2"/>
            <a:endCxn id="11" idx="1"/>
          </p:cNvCxnSpPr>
          <p:nvPr/>
        </p:nvCxnSpPr>
        <p:spPr>
          <a:xfrm rot="16200000" flipH="1">
            <a:off x="1721072" y="3872245"/>
            <a:ext cx="1705040" cy="12917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0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Bilateral Reference Block (</a:t>
            </a:r>
            <a:r>
              <a:rPr lang="en-US" altLang="ko-KR" dirty="0" err="1"/>
              <a:t>BiRef</a:t>
            </a:r>
            <a:r>
              <a:rPr lang="en-US" altLang="ko-KR" dirty="0"/>
              <a:t> Block)</a:t>
            </a: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88D898-A020-36C7-25CE-592FB979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57" y="780803"/>
            <a:ext cx="4067543" cy="197163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C7594E2-8E21-03E0-E5E6-A3D56CD1E544}"/>
              </a:ext>
            </a:extLst>
          </p:cNvPr>
          <p:cNvSpPr/>
          <p:nvPr/>
        </p:nvSpPr>
        <p:spPr>
          <a:xfrm>
            <a:off x="9836563" y="780803"/>
            <a:ext cx="2281546" cy="19716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0C741-845A-0E71-8DD2-165B3DDCBFC8}"/>
              </a:ext>
            </a:extLst>
          </p:cNvPr>
          <p:cNvSpPr txBox="1"/>
          <p:nvPr/>
        </p:nvSpPr>
        <p:spPr>
          <a:xfrm>
            <a:off x="4810511" y="2817145"/>
            <a:ext cx="791456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이전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Block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에서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Concatenation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된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Feature map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서로 다른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Kernel size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지닌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Deformable Convolution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Layer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및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Average Pooling Layer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병렬로 연결한 부분을 통과한 뒤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다시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Concatenation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이후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Conv 1x1 + BN + </a:t>
            </a:r>
            <a:r>
              <a:rPr lang="en-US" altLang="ko-KR"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ReLU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통과하여 다시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Channel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줄여주게 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97AF5052-5D57-9241-49BC-2323BA9C9864}"/>
              </a:ext>
            </a:extLst>
          </p:cNvPr>
          <p:cNvCxnSpPr>
            <a:cxnSpLocks/>
            <a:endCxn id="1026" idx="1"/>
          </p:cNvCxnSpPr>
          <p:nvPr/>
        </p:nvCxnSpPr>
        <p:spPr>
          <a:xfrm rot="16200000" flipH="1">
            <a:off x="1484539" y="3856124"/>
            <a:ext cx="1682010" cy="13998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9966BD02-B713-FABD-06F3-7B7B5FAC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12" r="43076"/>
          <a:stretch/>
        </p:blipFill>
        <p:spPr>
          <a:xfrm>
            <a:off x="675812" y="1616780"/>
            <a:ext cx="3888509" cy="20672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074AC0-5CDF-5C34-2320-AE5B63BD6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86"/>
          <a:stretch/>
        </p:blipFill>
        <p:spPr bwMode="auto">
          <a:xfrm>
            <a:off x="6614861" y="4549214"/>
            <a:ext cx="2889513" cy="1695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E38A60-3DEF-2E55-ABE4-572508F9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89" y="4549214"/>
            <a:ext cx="2680487" cy="1695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24C6AE7F-9277-170F-5C17-DA691416C12A}"/>
              </a:ext>
            </a:extLst>
          </p:cNvPr>
          <p:cNvCxnSpPr>
            <a:stCxn id="1026" idx="3"/>
            <a:endCxn id="1028" idx="1"/>
          </p:cNvCxnSpPr>
          <p:nvPr/>
        </p:nvCxnSpPr>
        <p:spPr>
          <a:xfrm>
            <a:off x="5705976" y="5397074"/>
            <a:ext cx="908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753715-B90B-1DD2-E2A1-05C23A9BE44D}"/>
              </a:ext>
            </a:extLst>
          </p:cNvPr>
          <p:cNvSpPr txBox="1"/>
          <p:nvPr/>
        </p:nvSpPr>
        <p:spPr>
          <a:xfrm>
            <a:off x="5633622" y="6244934"/>
            <a:ext cx="4851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Object Scale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 따라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Receptive Field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 달라짐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41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Bilateral Reference Block (</a:t>
            </a:r>
            <a:r>
              <a:rPr lang="en-US" altLang="ko-KR" dirty="0" err="1"/>
              <a:t>BiRef</a:t>
            </a:r>
            <a:r>
              <a:rPr lang="en-US" altLang="ko-KR" dirty="0"/>
              <a:t> Block)</a:t>
            </a: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88D898-A020-36C7-25CE-592FB979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57" y="780803"/>
            <a:ext cx="4067543" cy="197163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C7594E2-8E21-03E0-E5E6-A3D56CD1E544}"/>
              </a:ext>
            </a:extLst>
          </p:cNvPr>
          <p:cNvSpPr/>
          <p:nvPr/>
        </p:nvSpPr>
        <p:spPr>
          <a:xfrm>
            <a:off x="9836563" y="780803"/>
            <a:ext cx="2281546" cy="19716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97AF5052-5D57-9241-49BC-2323BA9C98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84539" y="3856124"/>
            <a:ext cx="1682010" cy="13998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9966BD02-B713-FABD-06F3-7B7B5FAC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12" r="43076"/>
          <a:stretch/>
        </p:blipFill>
        <p:spPr>
          <a:xfrm>
            <a:off x="675812" y="1616780"/>
            <a:ext cx="3888509" cy="20672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074AC0-5CDF-5C34-2320-AE5B63BD6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86"/>
          <a:stretch/>
        </p:blipFill>
        <p:spPr bwMode="auto">
          <a:xfrm>
            <a:off x="3025489" y="4549214"/>
            <a:ext cx="2889513" cy="1695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753715-B90B-1DD2-E2A1-05C23A9BE44D}"/>
              </a:ext>
            </a:extLst>
          </p:cNvPr>
          <p:cNvSpPr txBox="1"/>
          <p:nvPr/>
        </p:nvSpPr>
        <p:spPr>
          <a:xfrm>
            <a:off x="6727100" y="5616396"/>
            <a:ext cx="51311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Object Scale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 따라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Receptive Field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 달라짐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b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 HR,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Patch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 간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Receptive Field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 차이를 보완하고자 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.</a:t>
            </a: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DDD3C6-B5D5-E9A5-5F47-187639ABC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32"/>
          <a:stretch/>
        </p:blipFill>
        <p:spPr bwMode="auto">
          <a:xfrm>
            <a:off x="6907526" y="3269672"/>
            <a:ext cx="4365591" cy="22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0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Bilateral Reference Block (</a:t>
            </a:r>
            <a:r>
              <a:rPr lang="en-US" altLang="ko-KR" dirty="0" err="1"/>
              <a:t>BiRef</a:t>
            </a:r>
            <a:r>
              <a:rPr lang="en-US" altLang="ko-KR" dirty="0"/>
              <a:t> Block)</a:t>
            </a: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88D898-A020-36C7-25CE-592FB979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57" y="780803"/>
            <a:ext cx="4067543" cy="197163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C7594E2-8E21-03E0-E5E6-A3D56CD1E544}"/>
              </a:ext>
            </a:extLst>
          </p:cNvPr>
          <p:cNvSpPr/>
          <p:nvPr/>
        </p:nvSpPr>
        <p:spPr>
          <a:xfrm>
            <a:off x="9836563" y="780803"/>
            <a:ext cx="2281546" cy="19716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97AF5052-5D57-9241-49BC-2323BA9C9864}"/>
              </a:ext>
            </a:extLst>
          </p:cNvPr>
          <p:cNvCxnSpPr>
            <a:cxnSpLocks/>
            <a:endCxn id="1028" idx="1"/>
          </p:cNvCxnSpPr>
          <p:nvPr/>
        </p:nvCxnSpPr>
        <p:spPr>
          <a:xfrm rot="16200000" flipH="1">
            <a:off x="897258" y="4443404"/>
            <a:ext cx="1742082" cy="2854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9966BD02-B713-FABD-06F3-7B7B5FAC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12" r="43076"/>
          <a:stretch/>
        </p:blipFill>
        <p:spPr>
          <a:xfrm>
            <a:off x="675812" y="1616780"/>
            <a:ext cx="3888509" cy="20672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074AC0-5CDF-5C34-2320-AE5B63BD6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86"/>
          <a:stretch/>
        </p:blipFill>
        <p:spPr bwMode="auto">
          <a:xfrm>
            <a:off x="1910999" y="4609285"/>
            <a:ext cx="2889513" cy="1695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753715-B90B-1DD2-E2A1-05C23A9BE44D}"/>
              </a:ext>
            </a:extLst>
          </p:cNvPr>
          <p:cNvSpPr txBox="1"/>
          <p:nvPr/>
        </p:nvSpPr>
        <p:spPr>
          <a:xfrm>
            <a:off x="5027491" y="4804811"/>
            <a:ext cx="65079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Object Scale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 따라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Receptive Field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 달라지는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Deformable Convolution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 장점 뿐만 아니라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다양한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Receptive Field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통해 추출된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Feature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사용하기 위해 이러한 병렬 연결이 채택됨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908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Bilateral Reference Block (</a:t>
            </a:r>
            <a:r>
              <a:rPr lang="en-US" altLang="ko-KR" dirty="0" err="1"/>
              <a:t>BiRef</a:t>
            </a:r>
            <a:r>
              <a:rPr lang="en-US" altLang="ko-KR" dirty="0"/>
              <a:t> Block)</a:t>
            </a: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88D898-A020-36C7-25CE-592FB979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57" y="780803"/>
            <a:ext cx="4067543" cy="197163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C7594E2-8E21-03E0-E5E6-A3D56CD1E544}"/>
              </a:ext>
            </a:extLst>
          </p:cNvPr>
          <p:cNvSpPr/>
          <p:nvPr/>
        </p:nvSpPr>
        <p:spPr>
          <a:xfrm>
            <a:off x="9836563" y="780803"/>
            <a:ext cx="2281546" cy="19716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97AF5052-5D57-9241-49BC-2323BA9C98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7258" y="4443404"/>
            <a:ext cx="1742082" cy="2854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9966BD02-B713-FABD-06F3-7B7B5FAC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61" r="130"/>
          <a:stretch/>
        </p:blipFill>
        <p:spPr>
          <a:xfrm>
            <a:off x="988291" y="1581222"/>
            <a:ext cx="6363854" cy="20672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753715-B90B-1DD2-E2A1-05C23A9BE44D}"/>
                  </a:ext>
                </a:extLst>
              </p:cNvPr>
              <p:cNvSpPr txBox="1"/>
              <p:nvPr/>
            </p:nvSpPr>
            <p:spPr>
              <a:xfrm>
                <a:off x="2261510" y="3967258"/>
                <a:ext cx="9856599" cy="2331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ℳ</m:t>
                    </m:r>
                    <m:r>
                      <a:rPr lang="en-US" altLang="ko-KR" sz="1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𝑖</m:t>
                    </m:r>
                  </m:oMath>
                </a14:m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은 </a:t>
                </a:r>
                <a:r>
                  <a:rPr lang="en-US" altLang="ko-KR" sz="1600" dirty="0" err="1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BiRefBlock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의 최종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Feature map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이며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해당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feature map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은 </a:t>
                </a:r>
                <a:b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</a:b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Multi Scale Supervision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에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사용됨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또한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GT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영상에 </a:t>
                </a:r>
                <a:r>
                  <a:rPr lang="en-US" altLang="ko-KR" sz="1600" dirty="0" err="1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Laplasian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연산을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적용하여 추출한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Gradient map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에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ℳ</m:t>
                    </m:r>
                    <m:r>
                      <a:rPr lang="en-US" altLang="ko-KR" sz="1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𝑖</m:t>
                    </m:r>
                  </m:oMath>
                </a14:m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을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Dilate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를 적용한 영상과 곱함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이후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1x1 Conv + BR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연산한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Feature map(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ℱ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𝑖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𝐺</m:t>
                        </m:r>
                      </m:sup>
                    </m:sSubSup>
                  </m:oMath>
                </a14:m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)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으로부터 추출된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Gradient map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과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BCE loss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를 계산함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endPara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마지막으로 다시 한번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ℱ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𝑖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𝐺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 </m:t>
                    </m:r>
                  </m:oMath>
                </a14:m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에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1x1 Conv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후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Sigmoid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연산한 값과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b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ℱ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𝑖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𝑑</m:t>
                        </m:r>
                        <m:r>
                          <a:rPr lang="en-US" altLang="ko-KR" sz="16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을 곱하여 다음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Block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으로 전달함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이러한 과정들은 배경에 존재하는 </a:t>
                </a:r>
                <a:r>
                  <a:rPr lang="ko-KR" altLang="en-US" sz="1600" dirty="0">
                    <a:solidFill>
                      <a:schemeClr val="accent5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불필요한 노이즈들을 배제하기 위해 사용함</a:t>
                </a:r>
                <a:r>
                  <a:rPr lang="en-US" altLang="ko-KR" sz="1600" dirty="0">
                    <a:solidFill>
                      <a:schemeClr val="accent5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753715-B90B-1DD2-E2A1-05C23A9BE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10" y="3967258"/>
                <a:ext cx="9856599" cy="2331920"/>
              </a:xfrm>
              <a:prstGeom prst="rect">
                <a:avLst/>
              </a:prstGeom>
              <a:blipFill>
                <a:blip r:embed="rId5"/>
                <a:stretch>
                  <a:fillRect l="-247" b="-26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61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2" y="1026160"/>
                <a:ext cx="11332755" cy="527884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ko-KR" dirty="0"/>
                  <a:t>Loss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sz="18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ko-KR" altLang="en-US" sz="1800" i="1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sz="1800" dirty="0"/>
                  <a:t> </a:t>
                </a:r>
                <a:r>
                  <a:rPr lang="ko-KR" altLang="en-US" sz="1800" dirty="0"/>
                  <a:t>각각 </a:t>
                </a:r>
                <a:r>
                  <a:rPr lang="en-US" altLang="ko-KR" sz="1800" dirty="0"/>
                  <a:t>30, 0.5, 10, 5</a:t>
                </a:r>
                <a:r>
                  <a:rPr lang="ko-KR" altLang="en-US" sz="1800" dirty="0"/>
                  <a:t>으로 사용되었음</a:t>
                </a:r>
                <a:r>
                  <a:rPr lang="en-US" altLang="ko-KR" sz="1800" dirty="0"/>
                  <a:t>.</a:t>
                </a:r>
                <a:endParaRPr lang="en-US" altLang="ko-KR" b="1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en-US" altLang="ko-KR" dirty="0"/>
                  <a:t>Datasets</a:t>
                </a:r>
              </a:p>
              <a:p>
                <a:pPr lvl="1"/>
                <a:r>
                  <a:rPr lang="en-US" altLang="ko-KR" b="1" dirty="0"/>
                  <a:t>DIS5K</a:t>
                </a:r>
                <a:r>
                  <a:rPr lang="ko-KR" altLang="en-US" b="1" dirty="0"/>
                  <a:t>를 사용함</a:t>
                </a:r>
                <a:r>
                  <a:rPr lang="en-US" altLang="ko-KR" b="1" dirty="0"/>
                  <a:t>. </a:t>
                </a:r>
              </a:p>
              <a:p>
                <a:pPr lvl="2"/>
                <a:r>
                  <a:rPr lang="en-US" altLang="ko-KR" sz="1500" dirty="0"/>
                  <a:t>Train set (DIS-TR): 3,000</a:t>
                </a:r>
              </a:p>
              <a:p>
                <a:pPr lvl="2"/>
                <a:r>
                  <a:rPr lang="en-US" altLang="ko-KR" sz="1500" dirty="0"/>
                  <a:t>Validation set (DIS-VD): 470</a:t>
                </a:r>
              </a:p>
              <a:p>
                <a:pPr lvl="2"/>
                <a:r>
                  <a:rPr lang="en-US" altLang="ko-KR" sz="1500" dirty="0"/>
                  <a:t>Test set (DIS-TE): 2,000</a:t>
                </a:r>
              </a:p>
              <a:p>
                <a:pPr lvl="2"/>
                <a:r>
                  <a:rPr lang="en-US" altLang="ko-KR" sz="1500" dirty="0"/>
                  <a:t>Test set</a:t>
                </a:r>
                <a:r>
                  <a:rPr lang="ko-KR" altLang="en-US" sz="1500" dirty="0"/>
                  <a:t>은 객체의 모양과 구조 복잡도가 다양하기 때문에 </a:t>
                </a:r>
                <a:r>
                  <a:rPr lang="en-US" altLang="ko-KR" sz="1500" dirty="0"/>
                  <a:t>DIS-TE</a:t>
                </a:r>
                <a:r>
                  <a:rPr lang="ko-KR" altLang="en-US" sz="1500" dirty="0"/>
                  <a:t>를 복잡도가 오름차순인 </a:t>
                </a:r>
                <a:r>
                  <a:rPr lang="en-US" altLang="ko-KR" sz="1500" dirty="0"/>
                  <a:t>4</a:t>
                </a:r>
                <a:r>
                  <a:rPr lang="ko-KR" altLang="en-US" sz="1500" dirty="0"/>
                  <a:t>개의 하위 집합으로 더 나누었음</a:t>
                </a:r>
                <a:r>
                  <a:rPr lang="en-US" altLang="ko-KR" sz="1500" dirty="0"/>
                  <a:t>.</a:t>
                </a:r>
              </a:p>
              <a:p>
                <a:pPr lvl="2"/>
                <a:r>
                  <a:rPr lang="ko-KR" altLang="en-US" sz="1500" dirty="0"/>
                  <a:t>구체적으로</a:t>
                </a:r>
                <a:r>
                  <a:rPr lang="en-US" altLang="ko-KR" sz="1500" dirty="0"/>
                  <a:t>, </a:t>
                </a:r>
                <a:r>
                  <a:rPr lang="ko-KR" altLang="en-US" sz="1500" dirty="0"/>
                  <a:t>먼저 </a:t>
                </a:r>
                <a:r>
                  <a:rPr lang="en-US" altLang="ko-KR" sz="1500" dirty="0"/>
                  <a:t>2,000</a:t>
                </a:r>
                <a:r>
                  <a:rPr lang="ko-KR" altLang="en-US" sz="1500" dirty="0"/>
                  <a:t>개 이미지의 </a:t>
                </a:r>
                <a:r>
                  <a:rPr lang="en-US" altLang="ko-KR" sz="1500" dirty="0"/>
                  <a:t>IPQ</a:t>
                </a:r>
                <a:r>
                  <a:rPr lang="ko-KR" altLang="en-US" sz="1500" dirty="0"/>
                  <a:t>와 </a:t>
                </a:r>
                <a:r>
                  <a:rPr lang="en-US" altLang="ko-KR" sz="1500" dirty="0" err="1"/>
                  <a:t>Pnum</a:t>
                </a:r>
                <a:r>
                  <a:rPr lang="ko-KR" altLang="en-US" sz="1500" dirty="0"/>
                  <a:t>의 곱을 구하여 오름차순으로 순위를 매김</a:t>
                </a:r>
                <a:r>
                  <a:rPr lang="en-US" altLang="ko-KR" sz="1500" dirty="0"/>
                  <a:t>. </a:t>
                </a:r>
              </a:p>
              <a:p>
                <a:pPr lvl="2"/>
                <a:r>
                  <a:rPr lang="ko-KR" altLang="en-US" sz="1500" dirty="0"/>
                  <a:t>그런 다음 </a:t>
                </a:r>
                <a:r>
                  <a:rPr lang="en-US" altLang="ko-KR" sz="1500" dirty="0"/>
                  <a:t>DIS-TE</a:t>
                </a:r>
                <a:r>
                  <a:rPr lang="ko-KR" altLang="en-US" sz="1500" dirty="0"/>
                  <a:t>는 </a:t>
                </a:r>
                <a:r>
                  <a:rPr lang="en-US" altLang="ko-KR" sz="1500" dirty="0"/>
                  <a:t>4</a:t>
                </a:r>
                <a:r>
                  <a:rPr lang="ko-KR" altLang="en-US" sz="1500" dirty="0"/>
                  <a:t>개의 테스트 난이도를 나타내기 위해 각각 </a:t>
                </a:r>
                <a:r>
                  <a:rPr lang="en-US" altLang="ko-KR" sz="1500" dirty="0"/>
                  <a:t>500</a:t>
                </a:r>
                <a:r>
                  <a:rPr lang="ko-KR" altLang="en-US" sz="1500" dirty="0"/>
                  <a:t>개의 이미지가 있는 </a:t>
                </a:r>
                <a:r>
                  <a:rPr lang="en-US" altLang="ko-KR" sz="1500" dirty="0"/>
                  <a:t>4</a:t>
                </a:r>
                <a:r>
                  <a:rPr lang="ko-KR" altLang="en-US" sz="1500" dirty="0"/>
                  <a:t>개의 하위 집합</a:t>
                </a:r>
                <a:r>
                  <a:rPr lang="en-US" altLang="ko-KR" sz="1500" dirty="0"/>
                  <a:t>(DIS-TE1∼DIS-TE4)</a:t>
                </a:r>
                <a:r>
                  <a:rPr lang="ko-KR" altLang="en-US" sz="1500" dirty="0"/>
                  <a:t>으로 나누어 사용함</a:t>
                </a:r>
                <a:r>
                  <a:rPr lang="en-US" altLang="ko-KR" sz="1500" dirty="0"/>
                  <a:t>.</a:t>
                </a:r>
              </a:p>
              <a:p>
                <a:pPr lvl="2"/>
                <a:endParaRPr lang="en-US" altLang="ko-KR" b="1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marL="914400" lvl="2" indent="0">
                  <a:buNone/>
                </a:pPr>
                <a:endParaRPr lang="en-US" altLang="ko-KR" sz="1200" dirty="0"/>
              </a:p>
              <a:p>
                <a:pPr marL="914400" lvl="2" indent="0">
                  <a:buNone/>
                </a:pPr>
                <a:endParaRPr lang="en-US" altLang="ko-KR" sz="1200" dirty="0"/>
              </a:p>
              <a:p>
                <a:pPr marL="914400" lvl="2" indent="0">
                  <a:buNone/>
                </a:pPr>
                <a:endParaRPr lang="en-US" altLang="ko-KR" sz="1200" dirty="0"/>
              </a:p>
              <a:p>
                <a:pPr marL="914400" lvl="2" indent="0">
                  <a:buNone/>
                </a:pPr>
                <a:endParaRPr lang="en-US" altLang="ko-KR" sz="1200" dirty="0"/>
              </a:p>
              <a:p>
                <a:pPr marL="914400" lvl="2" indent="0">
                  <a:buNone/>
                </a:pPr>
                <a:endParaRPr lang="en-US" altLang="ko-KR" sz="1200" dirty="0"/>
              </a:p>
              <a:p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914400" lvl="2" indent="0">
                  <a:buNone/>
                </a:pPr>
                <a:endParaRPr lang="en-US" altLang="ko-KR" sz="1400" dirty="0"/>
              </a:p>
              <a:p>
                <a:pPr lvl="1"/>
                <a:endParaRPr lang="en-US" altLang="ko-KR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altLang="ko-KR" sz="1600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2" y="1026160"/>
                <a:ext cx="11332755" cy="5278845"/>
              </a:xfrm>
              <a:blipFill>
                <a:blip r:embed="rId3"/>
                <a:stretch>
                  <a:fillRect l="-323" t="-10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E7EBA9DF-6E2C-E992-9CCD-D5D3850D9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809" y="2047682"/>
            <a:ext cx="7916380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7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  <a:p>
            <a:pPr lvl="1"/>
            <a:r>
              <a:rPr lang="en-US" altLang="ko-KR" sz="1400" dirty="0"/>
              <a:t>Multi Scale Supervision</a:t>
            </a:r>
            <a:r>
              <a:rPr lang="ko-KR" altLang="en-US" sz="1400" dirty="0"/>
              <a:t>을 사용하고</a:t>
            </a:r>
            <a:r>
              <a:rPr lang="en-US" altLang="ko-KR" sz="1400" dirty="0"/>
              <a:t>, 200 Epoch</a:t>
            </a:r>
            <a:r>
              <a:rPr lang="ko-KR" altLang="en-US" sz="1400" dirty="0"/>
              <a:t>일 때 제일 좋은 성능을 보임</a:t>
            </a:r>
            <a:r>
              <a:rPr lang="en-US" altLang="ko-KR" sz="1400" dirty="0"/>
              <a:t>.</a:t>
            </a:r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A9968EB-630D-2ACB-7618-648EB50F1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763" y="937463"/>
            <a:ext cx="4770451" cy="120320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E53FAB4-CC92-43AE-4123-7A3C0C6DF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548" y="2357888"/>
            <a:ext cx="6570154" cy="41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Qualitative Results</a:t>
            </a:r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E04EEC-1C84-AB9C-0D18-9147D924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490" y="1481196"/>
            <a:ext cx="8248074" cy="48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4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Ablation Studies – RM, </a:t>
            </a:r>
            <a:r>
              <a:rPr lang="en-US" altLang="ko-KR" dirty="0" err="1"/>
              <a:t>InRef</a:t>
            </a:r>
            <a:r>
              <a:rPr lang="en-US" altLang="ko-KR" dirty="0"/>
              <a:t>, </a:t>
            </a:r>
            <a:r>
              <a:rPr lang="en-US" altLang="ko-KR" dirty="0" err="1"/>
              <a:t>OutRef</a:t>
            </a:r>
            <a:r>
              <a:rPr lang="ko-KR" altLang="en-US" dirty="0"/>
              <a:t>의 여부에 따른 성능 차이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E3587FD-7C2C-BB21-878C-20C98AD6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40" y="1505527"/>
            <a:ext cx="7046566" cy="47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4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High-resolution </a:t>
            </a:r>
            <a:r>
              <a:rPr lang="ko-KR" altLang="en-US" dirty="0"/>
              <a:t>이미지 수집 방법이 다채롭고 </a:t>
            </a:r>
            <a:r>
              <a:rPr lang="ko-KR" altLang="en-US" dirty="0" err="1"/>
              <a:t>쉬워짐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sz="1400" dirty="0"/>
              <a:t>Image Segmentation</a:t>
            </a:r>
            <a:r>
              <a:rPr lang="ko-KR" altLang="en-US" sz="1400" dirty="0"/>
              <a:t>은 기존의 </a:t>
            </a:r>
            <a:r>
              <a:rPr lang="en-US" altLang="ko-KR" sz="1400" dirty="0"/>
              <a:t>Coarse</a:t>
            </a:r>
            <a:r>
              <a:rPr lang="ko-KR" altLang="en-US" sz="1400" dirty="0"/>
              <a:t>하게 </a:t>
            </a:r>
            <a:r>
              <a:rPr lang="en-US" altLang="ko-KR" sz="1400" dirty="0"/>
              <a:t>localization</a:t>
            </a:r>
            <a:r>
              <a:rPr lang="ko-KR" altLang="en-US" sz="1400" dirty="0"/>
              <a:t>된 부분에서 분할하는 것에서 전체적인 영상을 훨씬 자세하게 분할하는 것으로 발전해 옴</a:t>
            </a:r>
            <a:r>
              <a:rPr lang="en-US" altLang="ko-KR" sz="1400" dirty="0"/>
              <a:t>.</a:t>
            </a:r>
          </a:p>
          <a:p>
            <a:pPr lvl="2"/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두드러진 물체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(Salient Object)</a:t>
            </a:r>
            <a:r>
              <a:rPr lang="en-US" altLang="ko-KR" sz="1200" dirty="0"/>
              <a:t>, </a:t>
            </a:r>
            <a:r>
              <a:rPr lang="ko-KR" altLang="en-US" sz="1200" dirty="0"/>
              <a:t>배경과 거의 유사하여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숨겨져 있는 물체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(Conceal Object)</a:t>
            </a:r>
            <a:r>
              <a:rPr lang="en-US" altLang="ko-KR" sz="1200" dirty="0"/>
              <a:t> </a:t>
            </a:r>
            <a:r>
              <a:rPr lang="ko-KR" altLang="en-US" sz="1200" dirty="0"/>
              <a:t>등을 포함하는 </a:t>
            </a:r>
            <a:r>
              <a:rPr lang="en-US" altLang="ko-KR" sz="1200" dirty="0"/>
              <a:t>High-resolution </a:t>
            </a:r>
            <a:r>
              <a:rPr lang="ko-KR" altLang="en-US" sz="1200" dirty="0"/>
              <a:t>영상 분할을 수행하는 연구가 진행됨</a:t>
            </a:r>
            <a:r>
              <a:rPr lang="en-US" altLang="ko-KR" sz="1200" dirty="0"/>
              <a:t>.</a:t>
            </a:r>
          </a:p>
          <a:p>
            <a:pPr marL="914400" lvl="2" indent="0">
              <a:buNone/>
            </a:pPr>
            <a:r>
              <a:rPr lang="en-US" altLang="ko-KR" sz="1200" dirty="0"/>
              <a:t>     </a:t>
            </a:r>
            <a:r>
              <a:rPr lang="en-US" altLang="ko-KR" sz="1200" dirty="0">
                <a:sym typeface="Wingdings" panose="05000000000000000000" pitchFamily="2" charset="2"/>
              </a:rPr>
              <a:t> Dichotomous Image Segmentation</a:t>
            </a:r>
            <a:r>
              <a:rPr lang="ko-KR" altLang="en-US" sz="1200" dirty="0"/>
              <a:t>이라 함</a:t>
            </a:r>
            <a:r>
              <a:rPr lang="en-US" altLang="ko-KR" sz="1200" dirty="0"/>
              <a:t>.</a:t>
            </a:r>
            <a:br>
              <a:rPr lang="en-US" altLang="ko-KR" sz="1200" dirty="0"/>
            </a:br>
            <a:r>
              <a:rPr lang="ko-KR" altLang="en-US" sz="1200" dirty="0"/>
              <a:t> </a:t>
            </a:r>
            <a:br>
              <a:rPr lang="en-US" altLang="ko-KR" sz="1200" dirty="0"/>
            </a:br>
            <a:endParaRPr lang="en-US" altLang="ko-KR" sz="1200" dirty="0"/>
          </a:p>
          <a:p>
            <a:pPr lvl="2"/>
            <a:endParaRPr lang="en-US" altLang="ko-KR" sz="1200" dirty="0"/>
          </a:p>
          <a:p>
            <a:pPr lvl="2"/>
            <a:endParaRPr lang="en-US" altLang="ko-KR" sz="1200" dirty="0"/>
          </a:p>
          <a:p>
            <a:pPr lvl="2"/>
            <a:endParaRPr lang="en-US" altLang="ko-KR" sz="1200" dirty="0"/>
          </a:p>
          <a:p>
            <a:pPr marL="914400" lvl="2" indent="0">
              <a:buNone/>
            </a:pPr>
            <a:r>
              <a:rPr lang="en-US" altLang="ko-KR" sz="1200" dirty="0"/>
              <a:t> </a:t>
            </a:r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D15ABE9-BB3A-9819-086E-894833C9E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055" y="2462487"/>
            <a:ext cx="1897265" cy="31972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ABF6FA-CBAA-CFFD-A9A1-E0C8F410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88" y="2537897"/>
            <a:ext cx="6793782" cy="311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D46623-736B-6C12-9D5D-537241535803}"/>
              </a:ext>
            </a:extLst>
          </p:cNvPr>
          <p:cNvSpPr txBox="1"/>
          <p:nvPr/>
        </p:nvSpPr>
        <p:spPr>
          <a:xfrm>
            <a:off x="519037" y="5922845"/>
            <a:ext cx="4267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Conceal Object Detection (COD)</a:t>
            </a:r>
            <a:endParaRPr lang="ko-KR" alt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23CEDF-914F-773E-47A3-C039AC7C49DF}"/>
              </a:ext>
            </a:extLst>
          </p:cNvPr>
          <p:cNvSpPr txBox="1"/>
          <p:nvPr/>
        </p:nvSpPr>
        <p:spPr>
          <a:xfrm>
            <a:off x="5438378" y="5922845"/>
            <a:ext cx="4267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Salient Object Detection (SOD)</a:t>
            </a:r>
            <a:endParaRPr lang="ko-KR" alt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37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기존의 </a:t>
            </a:r>
            <a:r>
              <a:rPr lang="en-US" altLang="ko-KR" sz="2000" dirty="0">
                <a:sym typeface="Wingdings" panose="05000000000000000000" pitchFamily="2" charset="2"/>
              </a:rPr>
              <a:t>Dichotomous Image Segmentation</a:t>
            </a:r>
            <a:r>
              <a:rPr lang="ko-KR" altLang="en-US" sz="2000" dirty="0">
                <a:sym typeface="Wingdings" panose="05000000000000000000" pitchFamily="2" charset="2"/>
              </a:rPr>
              <a:t>은 아래와 같은 방향성을 가지고 연구가 진행되</a:t>
            </a:r>
            <a:r>
              <a:rPr lang="ko-KR" altLang="en-US" dirty="0">
                <a:sym typeface="Wingdings" panose="05000000000000000000" pitchFamily="2" charset="2"/>
              </a:rPr>
              <a:t>어 옴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en-US" altLang="ko-KR" dirty="0"/>
          </a:p>
          <a:p>
            <a:pPr lvl="1"/>
            <a:r>
              <a:rPr lang="en-US" altLang="ko-KR" sz="1200" dirty="0"/>
              <a:t>Intermediate Supervision</a:t>
            </a:r>
          </a:p>
          <a:p>
            <a:pPr lvl="1"/>
            <a:r>
              <a:rPr lang="en-US" altLang="ko-KR" sz="1200" dirty="0"/>
              <a:t>Frequency prior</a:t>
            </a:r>
          </a:p>
          <a:p>
            <a:pPr lvl="1"/>
            <a:r>
              <a:rPr lang="en-US" altLang="ko-KR" sz="1200" dirty="0"/>
              <a:t>Unite-divide-unite</a:t>
            </a:r>
          </a:p>
          <a:p>
            <a:pPr lvl="2"/>
            <a:endParaRPr lang="en-US" altLang="ko-KR" sz="1200" dirty="0"/>
          </a:p>
          <a:p>
            <a:pPr lvl="2"/>
            <a:endParaRPr lang="en-US" altLang="ko-KR" sz="1200" dirty="0"/>
          </a:p>
          <a:p>
            <a:pPr marL="914400" lvl="2" indent="0">
              <a:buNone/>
            </a:pPr>
            <a:r>
              <a:rPr lang="en-US" altLang="ko-KR" sz="1200" dirty="0"/>
              <a:t> </a:t>
            </a:r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CB1E3E3-8FA9-8C22-7D4B-1C89C067C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236" y="1609152"/>
            <a:ext cx="3501844" cy="20564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136C104-8549-EEA2-85ED-8EEB65684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653" y="3850880"/>
            <a:ext cx="6304597" cy="25158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EAFFA21-51D8-6BEB-CAB5-6CDABC805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15" y="2831830"/>
            <a:ext cx="4362038" cy="3157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2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/>
              <a:t>영상 내 매우 미세한 부분을 정확히 분할하기에는 부족함</a:t>
            </a:r>
            <a:r>
              <a:rPr lang="en-US" altLang="ko-KR" dirty="0"/>
              <a:t>.</a:t>
            </a:r>
          </a:p>
          <a:p>
            <a:pPr lvl="2"/>
            <a:endParaRPr lang="en-US" altLang="ko-KR" sz="1200" dirty="0"/>
          </a:p>
          <a:p>
            <a:pPr lvl="2"/>
            <a:endParaRPr lang="en-US" altLang="ko-KR" sz="1200" dirty="0"/>
          </a:p>
          <a:p>
            <a:pPr marL="914400" lvl="2" indent="0">
              <a:buNone/>
            </a:pPr>
            <a:r>
              <a:rPr lang="en-US" altLang="ko-KR" sz="1200" dirty="0"/>
              <a:t> </a:t>
            </a:r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14" name="그림 13" descr="텍스트, 스크린샷, 콜라주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BF71D5D3-B253-3166-66FE-4F37D056F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502559"/>
            <a:ext cx="10067636" cy="49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7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이를 보완하고자</a:t>
            </a:r>
            <a:r>
              <a:rPr lang="en-US" altLang="ko-KR" dirty="0"/>
              <a:t>, </a:t>
            </a:r>
            <a:r>
              <a:rPr lang="ko-KR" altLang="en-US" dirty="0"/>
              <a:t>다음과 같은 방법을 제안함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sz="1400" dirty="0"/>
              <a:t>원본 이미지에 대한 미분 연산을 통해 </a:t>
            </a:r>
            <a:r>
              <a:rPr lang="en-US" altLang="ko-KR" sz="1400" dirty="0"/>
              <a:t>Gradient</a:t>
            </a:r>
            <a:r>
              <a:rPr lang="ko-KR" altLang="en-US" sz="1400" dirty="0"/>
              <a:t> 특징을 얻으면 분할하고자 하는 객체의 미세한 특징이 포함되어 나타난다는 사실을 발견함</a:t>
            </a:r>
            <a:r>
              <a:rPr lang="en-US" altLang="ko-KR" sz="1400" dirty="0"/>
              <a:t>. </a:t>
            </a:r>
          </a:p>
          <a:p>
            <a:pPr lvl="1"/>
            <a:r>
              <a:rPr lang="ko-KR" altLang="en-US" sz="1400" dirty="0"/>
              <a:t>하지만</a:t>
            </a:r>
            <a:r>
              <a:rPr lang="en-US" altLang="ko-KR" sz="1400" dirty="0"/>
              <a:t>, </a:t>
            </a:r>
            <a:r>
              <a:rPr lang="ko-KR" altLang="en-US" sz="1400" dirty="0"/>
              <a:t>특정 위치가 배경과 색상과 질감의 유사성이 높은 경우 추출한 </a:t>
            </a:r>
            <a:r>
              <a:rPr lang="en-US" altLang="ko-KR" sz="1400" dirty="0"/>
              <a:t>Gradient</a:t>
            </a:r>
            <a:r>
              <a:rPr lang="ko-KR" altLang="en-US" sz="1400" dirty="0"/>
              <a:t>를 확인하면 객체의 특징이 약하게 포착됨</a:t>
            </a:r>
            <a:r>
              <a:rPr lang="en-US" altLang="ko-KR" sz="1400" dirty="0"/>
              <a:t>. </a:t>
            </a:r>
          </a:p>
          <a:p>
            <a:pPr lvl="1"/>
            <a:r>
              <a:rPr lang="ko-KR" altLang="en-US" sz="1400" dirty="0"/>
              <a:t>이러한 경우</a:t>
            </a:r>
            <a:r>
              <a:rPr lang="en-US" altLang="ko-KR" sz="1400" dirty="0"/>
              <a:t>, </a:t>
            </a:r>
            <a:r>
              <a:rPr lang="ko-KR" altLang="en-US" sz="1400" dirty="0"/>
              <a:t>모델이 이러한 위치적</a:t>
            </a:r>
            <a:r>
              <a:rPr lang="en-US" altLang="ko-KR" sz="1400" dirty="0"/>
              <a:t>, </a:t>
            </a:r>
            <a:r>
              <a:rPr lang="ko-KR" altLang="en-US" sz="1400" dirty="0"/>
              <a:t>색감 및 질감에 대한 특징을 학습할 수 있도록 </a:t>
            </a:r>
            <a:r>
              <a:rPr lang="en-US" altLang="ko-KR" sz="1400" dirty="0"/>
              <a:t>Decoder</a:t>
            </a:r>
            <a:r>
              <a:rPr lang="ko-KR" altLang="en-US" sz="1400" dirty="0"/>
              <a:t> </a:t>
            </a:r>
            <a:r>
              <a:rPr lang="en-US" altLang="ko-KR" sz="1400" dirty="0"/>
              <a:t>block</a:t>
            </a:r>
            <a:r>
              <a:rPr lang="ko-KR" altLang="en-US" sz="1400" dirty="0"/>
              <a:t>마다 </a:t>
            </a:r>
            <a:r>
              <a:rPr lang="en-US" altLang="ko-KR" sz="1400" dirty="0"/>
              <a:t>Supervision </a:t>
            </a:r>
            <a:r>
              <a:rPr lang="ko-KR" altLang="en-US" sz="1400" dirty="0"/>
              <a:t>작업을 수행함</a:t>
            </a:r>
            <a:r>
              <a:rPr lang="en-US" altLang="ko-KR" sz="1400" dirty="0"/>
              <a:t>.</a:t>
            </a:r>
          </a:p>
          <a:p>
            <a:pPr marL="457200" lvl="1" indent="0">
              <a:buNone/>
            </a:pPr>
            <a:r>
              <a:rPr lang="en-US" altLang="ko-KR" sz="1400" dirty="0"/>
              <a:t>	</a:t>
            </a:r>
            <a:r>
              <a:rPr lang="en-US" altLang="ko-KR" sz="1400" dirty="0">
                <a:sym typeface="Wingdings" panose="05000000000000000000" pitchFamily="2" charset="2"/>
              </a:rPr>
              <a:t> 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</a:rPr>
              <a:t>원본 이미지와 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</a:rPr>
              <a:t>Gradient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</a:rPr>
              <a:t>map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</a:rPr>
              <a:t>을 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</a:rPr>
              <a:t>Decoder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</a:rPr>
              <a:t>block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</a:rPr>
              <a:t>마다 제공하는 것을 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</a:rPr>
              <a:t>Bilateral Reference</a:t>
            </a:r>
            <a:r>
              <a:rPr lang="ko-KR" altLang="en-US" sz="1400" dirty="0">
                <a:solidFill>
                  <a:schemeClr val="accent5">
                    <a:lumMod val="75000"/>
                  </a:schemeClr>
                </a:solidFill>
              </a:rPr>
              <a:t>라고 함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2"/>
            <a:endParaRPr lang="en-US" altLang="ko-KR" sz="1200" dirty="0"/>
          </a:p>
          <a:p>
            <a:pPr marL="914400" lvl="2" indent="0">
              <a:buNone/>
            </a:pPr>
            <a:r>
              <a:rPr lang="en-US" altLang="ko-KR" sz="1200" dirty="0"/>
              <a:t> </a:t>
            </a:r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A9E7C3A-7BB9-03A6-EB4C-8798B86E0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500"/>
          <a:stretch/>
        </p:blipFill>
        <p:spPr>
          <a:xfrm>
            <a:off x="872835" y="2975004"/>
            <a:ext cx="10446327" cy="21234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935497D-4E74-F756-92B4-905C12EC5AF0}"/>
              </a:ext>
            </a:extLst>
          </p:cNvPr>
          <p:cNvSpPr/>
          <p:nvPr/>
        </p:nvSpPr>
        <p:spPr>
          <a:xfrm>
            <a:off x="9182100" y="4498109"/>
            <a:ext cx="1587500" cy="42487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E27391F-1E80-F99F-1BD0-9FA69845EE67}"/>
              </a:ext>
            </a:extLst>
          </p:cNvPr>
          <p:cNvSpPr/>
          <p:nvPr/>
        </p:nvSpPr>
        <p:spPr>
          <a:xfrm>
            <a:off x="9401753" y="4004169"/>
            <a:ext cx="1126837" cy="42487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BB266-F7D4-E477-C74F-7BCE5DEC21E0}"/>
              </a:ext>
            </a:extLst>
          </p:cNvPr>
          <p:cNvSpPr txBox="1"/>
          <p:nvPr/>
        </p:nvSpPr>
        <p:spPr>
          <a:xfrm>
            <a:off x="8496704" y="5150430"/>
            <a:ext cx="181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Inward reference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7FF35-AB2E-D552-475D-19AD7B66CF46}"/>
              </a:ext>
            </a:extLst>
          </p:cNvPr>
          <p:cNvSpPr txBox="1"/>
          <p:nvPr/>
        </p:nvSpPr>
        <p:spPr>
          <a:xfrm>
            <a:off x="10233026" y="5147738"/>
            <a:ext cx="181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Outward reference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1304C34-C77C-CE9D-300E-FF59500036EF}"/>
              </a:ext>
            </a:extLst>
          </p:cNvPr>
          <p:cNvSpPr/>
          <p:nvPr/>
        </p:nvSpPr>
        <p:spPr>
          <a:xfrm>
            <a:off x="10621321" y="4532333"/>
            <a:ext cx="425540" cy="424874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5D39888-5962-F278-A044-851A29186A21}"/>
              </a:ext>
            </a:extLst>
          </p:cNvPr>
          <p:cNvSpPr/>
          <p:nvPr/>
        </p:nvSpPr>
        <p:spPr>
          <a:xfrm>
            <a:off x="10498405" y="4004169"/>
            <a:ext cx="425540" cy="424874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7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Summary </a:t>
            </a:r>
          </a:p>
          <a:p>
            <a:pPr lvl="1">
              <a:lnSpc>
                <a:spcPct val="150000"/>
              </a:lnSpc>
            </a:pPr>
            <a:r>
              <a:rPr lang="ko-KR" altLang="en-US" sz="1400" dirty="0"/>
              <a:t>본 논문은 고해상도 </a:t>
            </a:r>
            <a:r>
              <a:rPr lang="en-US" altLang="ko-KR" sz="1400" dirty="0"/>
              <a:t>DIS </a:t>
            </a:r>
            <a:r>
              <a:rPr lang="ko-KR" altLang="en-US" sz="1400" dirty="0"/>
              <a:t>작업을 수행하는 새로운 점진적 양방향 참조 네트워크 </a:t>
            </a:r>
            <a:r>
              <a:rPr lang="en-US" altLang="ko-KR" sz="1400" dirty="0" err="1"/>
              <a:t>BiRefNet</a:t>
            </a:r>
            <a:r>
              <a:rPr lang="ko-KR" altLang="en-US" sz="1400" dirty="0"/>
              <a:t>을 제안함</a:t>
            </a:r>
            <a:r>
              <a:rPr lang="en-US" altLang="ko-KR" sz="1400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Localization</a:t>
            </a:r>
            <a:r>
              <a:rPr lang="ko-KR" altLang="en-US" sz="1400" dirty="0"/>
              <a:t> </a:t>
            </a:r>
            <a:r>
              <a:rPr lang="en-US" altLang="ko-KR" sz="1400" dirty="0"/>
              <a:t>module</a:t>
            </a:r>
            <a:r>
              <a:rPr lang="ko-KR" altLang="en-US" sz="1400" dirty="0"/>
              <a:t>은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Swin</a:t>
            </a:r>
            <a:r>
              <a:rPr lang="en-US" altLang="ko-KR" sz="1400" dirty="0"/>
              <a:t> v1-large backbone</a:t>
            </a:r>
            <a:r>
              <a:rPr lang="ko-KR" altLang="en-US" sz="1400" dirty="0"/>
              <a:t>을 통해 영상의 </a:t>
            </a:r>
            <a:r>
              <a:rPr lang="en-US" altLang="ko-KR" sz="1400" dirty="0"/>
              <a:t>Low ~ High level</a:t>
            </a:r>
            <a:r>
              <a:rPr lang="ko-KR" altLang="en-US" sz="1400" dirty="0"/>
              <a:t> </a:t>
            </a:r>
            <a:r>
              <a:rPr lang="en-US" altLang="ko-KR" sz="1400" dirty="0"/>
              <a:t>feature</a:t>
            </a:r>
            <a:r>
              <a:rPr lang="ko-KR" altLang="en-US" sz="1400" dirty="0"/>
              <a:t>를 추출하고</a:t>
            </a:r>
            <a:r>
              <a:rPr lang="en-US" altLang="ko-KR" sz="1400" dirty="0"/>
              <a:t>, </a:t>
            </a:r>
            <a:r>
              <a:rPr lang="ko-KR" altLang="en-US" sz="1400" dirty="0"/>
              <a:t>이를 결합 및 압축하여 저해상도의 </a:t>
            </a:r>
            <a:r>
              <a:rPr lang="en-US" altLang="ko-KR" sz="1400" dirty="0"/>
              <a:t>Coarse</a:t>
            </a:r>
            <a:r>
              <a:rPr lang="ko-KR" altLang="en-US" sz="1400" dirty="0"/>
              <a:t>한 </a:t>
            </a:r>
            <a:r>
              <a:rPr lang="en-US" altLang="ko-KR" sz="1400" dirty="0"/>
              <a:t>Prediction</a:t>
            </a:r>
            <a:r>
              <a:rPr lang="ko-KR" altLang="en-US" sz="1400" dirty="0"/>
              <a:t>을 얻는 작업을 수행함</a:t>
            </a:r>
            <a:r>
              <a:rPr lang="en-US" altLang="ko-KR" sz="1400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Reconstruction</a:t>
            </a:r>
            <a:r>
              <a:rPr lang="ko-KR" altLang="en-US" sz="1400" dirty="0"/>
              <a:t> </a:t>
            </a:r>
            <a:r>
              <a:rPr lang="en-US" altLang="ko-KR" sz="1400" dirty="0"/>
              <a:t>module</a:t>
            </a:r>
            <a:r>
              <a:rPr lang="ko-KR" altLang="en-US" sz="1400" dirty="0"/>
              <a:t>은</a:t>
            </a:r>
            <a:r>
              <a:rPr lang="en-US" altLang="ko-KR" sz="1400" dirty="0"/>
              <a:t>, </a:t>
            </a:r>
            <a:r>
              <a:rPr lang="ko-KR" altLang="en-US" sz="1400" dirty="0"/>
              <a:t>영상과 </a:t>
            </a:r>
            <a:r>
              <a:rPr lang="en-US" altLang="ko-KR" sz="1400" dirty="0"/>
              <a:t>Gradient map</a:t>
            </a:r>
            <a:r>
              <a:rPr lang="ko-KR" altLang="en-US" sz="1400" dirty="0"/>
              <a:t>이 각 단계마다 </a:t>
            </a:r>
            <a:r>
              <a:rPr lang="en-US" altLang="ko-KR" sz="1400" dirty="0"/>
              <a:t>Decoder</a:t>
            </a:r>
            <a:r>
              <a:rPr lang="ko-KR" altLang="en-US" sz="1400" dirty="0"/>
              <a:t>에 공급되어 가면서 분할을 수행함</a:t>
            </a:r>
            <a:r>
              <a:rPr lang="en-US" altLang="ko-KR" sz="1400" dirty="0"/>
              <a:t>.</a:t>
            </a:r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99544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Overview 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Localization, Reconstruction, Predictor</a:t>
            </a:r>
            <a:r>
              <a:rPr lang="ko-KR" altLang="en-US" sz="1400" dirty="0"/>
              <a:t>로 구성된 </a:t>
            </a:r>
            <a:r>
              <a:rPr lang="en-US" altLang="ko-KR" sz="1400" dirty="0" err="1"/>
              <a:t>BiRefNet</a:t>
            </a:r>
            <a:r>
              <a:rPr lang="en-US" altLang="ko-KR" sz="1400" dirty="0"/>
              <a:t>.</a:t>
            </a:r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992C1F5-F660-FDC0-1A03-324732CB5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28" y="2023556"/>
            <a:ext cx="9167341" cy="43920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63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Localization Module</a:t>
            </a: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88D898-A020-36C7-25CE-592FB979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57" y="780803"/>
            <a:ext cx="4067543" cy="197163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C7594E2-8E21-03E0-E5E6-A3D56CD1E544}"/>
              </a:ext>
            </a:extLst>
          </p:cNvPr>
          <p:cNvSpPr/>
          <p:nvPr/>
        </p:nvSpPr>
        <p:spPr>
          <a:xfrm>
            <a:off x="8124457" y="780803"/>
            <a:ext cx="1730743" cy="19716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76C36EB-C43B-91F1-888E-A3E5BA381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091"/>
          <a:stretch/>
        </p:blipFill>
        <p:spPr>
          <a:xfrm>
            <a:off x="519037" y="1748146"/>
            <a:ext cx="3771148" cy="41631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0E0A00-2103-0739-1944-7B5FA826DEB2}"/>
                  </a:ext>
                </a:extLst>
              </p:cNvPr>
              <p:cNvSpPr txBox="1"/>
              <p:nvPr/>
            </p:nvSpPr>
            <p:spPr>
              <a:xfrm>
                <a:off x="4276449" y="1644603"/>
                <a:ext cx="3861744" cy="146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Input size: 1024x1024</a:t>
                </a:r>
                <a:br>
                  <a:rPr lang="en-US" altLang="ko-KR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KoPubWorld돋움체 Medium" panose="00000600000000000000" pitchFamily="2" charset="-127"/>
                  </a:rPr>
                </a:b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  <a:cs typeface="KoPubWorld돋움체 Medium" panose="00000600000000000000" pitchFamily="2" charset="-127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bSup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ℱ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𝑒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,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ℱ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𝑒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,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ℱ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3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altLang="ko-K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</a:t>
                </a:r>
                <a:r>
                  <a:rPr lang="en-US" altLang="ko-KR" dirty="0">
                    <a:ea typeface="Cambria Math" panose="02040503050406030204" pitchFamily="18" charset="0"/>
                    <a:cs typeface="KoPubWorld돋움체 Medium" panose="00000600000000000000" pitchFamily="2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ℱ</m:t>
                    </m:r>
                    <m:r>
                      <a:rPr lang="en-US" altLang="ko-KR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𝑒</m:t>
                    </m:r>
                  </m:oMath>
                </a14:m>
                <a:br>
                  <a:rPr lang="en-US" altLang="ko-K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</a:br>
                <a:r>
                  <a:rPr lang="en-US" altLang="ko-K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[B,3,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fPr>
                      <m:num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𝐻</m:t>
                        </m:r>
                      </m:num>
                      <m:den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altLang="ko-K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fPr>
                      <m:num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𝑊</m:t>
                        </m:r>
                      </m:num>
                      <m:den>
                        <m:r>
                          <a:rPr lang="en-US" altLang="ko-KR" i="1" dirty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altLang="ko-K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] </a:t>
                </a:r>
                <a:r>
                  <a:rPr lang="en-US" altLang="ko-K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  <a:sym typeface="Wingdings" panose="05000000000000000000" pitchFamily="2" charset="2"/>
                  </a:rPr>
                  <a:t> (K = 4, 8, 16, 32)</a:t>
                </a:r>
                <a:endParaRPr lang="ko-KR" altLang="en-US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0E0A00-2103-0739-1944-7B5FA826D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449" y="1644603"/>
                <a:ext cx="3861744" cy="1462132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직사각형 16">
            <a:extLst>
              <a:ext uri="{FF2B5EF4-FFF2-40B4-BE49-F238E27FC236}">
                <a16:creationId xmlns:a16="http://schemas.microsoft.com/office/drawing/2014/main" id="{F843C1E2-A75C-86FD-D38C-5436C279E093}"/>
              </a:ext>
            </a:extLst>
          </p:cNvPr>
          <p:cNvSpPr/>
          <p:nvPr/>
        </p:nvSpPr>
        <p:spPr>
          <a:xfrm>
            <a:off x="1902691" y="4904509"/>
            <a:ext cx="1597891" cy="8589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18A4DFA6-B91E-85DD-CDC0-6100972D4BE4}"/>
              </a:ext>
            </a:extLst>
          </p:cNvPr>
          <p:cNvCxnSpPr>
            <a:cxnSpLocks/>
            <a:stCxn id="17" idx="2"/>
            <a:endCxn id="20" idx="2"/>
          </p:cNvCxnSpPr>
          <p:nvPr/>
        </p:nvCxnSpPr>
        <p:spPr>
          <a:xfrm rot="5400000" flipH="1" flipV="1">
            <a:off x="4736267" y="2471044"/>
            <a:ext cx="1257817" cy="5327078"/>
          </a:xfrm>
          <a:prstGeom prst="curvedConnector3">
            <a:avLst>
              <a:gd name="adj1" fmla="val -18174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6E588D-D386-D575-8C42-8528E35669CF}"/>
                  </a:ext>
                </a:extLst>
              </p:cNvPr>
              <p:cNvSpPr txBox="1"/>
              <p:nvPr/>
            </p:nvSpPr>
            <p:spPr>
              <a:xfrm>
                <a:off x="4604339" y="3920899"/>
                <a:ext cx="68487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마지막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Encoder block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에서는 상위 모든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Block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의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Feature map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을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Resize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한 후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Concatenation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한 것이 바로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ℱ</m:t>
                    </m:r>
                    <m:r>
                      <a:rPr lang="en-US" altLang="ko-KR" sz="16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𝑒</m:t>
                    </m:r>
                  </m:oMath>
                </a14:m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임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</a:t>
                </a:r>
                <a:endParaRPr lang="ko-KR" altLang="en-US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6E588D-D386-D575-8C42-8528E3566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339" y="3920899"/>
                <a:ext cx="6848752" cy="584775"/>
              </a:xfrm>
              <a:prstGeom prst="rect">
                <a:avLst/>
              </a:prstGeom>
              <a:blipFill>
                <a:blip r:embed="rId5"/>
                <a:stretch>
                  <a:fillRect l="-445" t="-3125" b="-145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64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Auxiliary Classification &amp; ASPP</a:t>
            </a: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pPr marL="914400" lvl="2" indent="0">
              <a:buNone/>
            </a:pPr>
            <a:endParaRPr lang="en-US" altLang="ko-KR" sz="1200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marL="914400" lvl="2" indent="0">
              <a:buNone/>
            </a:pPr>
            <a:endParaRPr lang="en-US" altLang="ko-KR" sz="1400" dirty="0"/>
          </a:p>
          <a:p>
            <a:pPr lvl="1"/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88D898-A020-36C7-25CE-592FB979E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57" y="780803"/>
            <a:ext cx="4067543" cy="197163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C7594E2-8E21-03E0-E5E6-A3D56CD1E544}"/>
              </a:ext>
            </a:extLst>
          </p:cNvPr>
          <p:cNvSpPr/>
          <p:nvPr/>
        </p:nvSpPr>
        <p:spPr>
          <a:xfrm>
            <a:off x="8124457" y="780803"/>
            <a:ext cx="1730743" cy="197163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76C36EB-C43B-91F1-888E-A3E5BA381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091"/>
          <a:stretch/>
        </p:blipFill>
        <p:spPr>
          <a:xfrm>
            <a:off x="519037" y="1748146"/>
            <a:ext cx="3771148" cy="41631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F843C1E2-A75C-86FD-D38C-5436C279E093}"/>
              </a:ext>
            </a:extLst>
          </p:cNvPr>
          <p:cNvSpPr/>
          <p:nvPr/>
        </p:nvSpPr>
        <p:spPr>
          <a:xfrm>
            <a:off x="3149601" y="5155833"/>
            <a:ext cx="1230000" cy="8589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18A4DFA6-B91E-85DD-CDC0-6100972D4BE4}"/>
              </a:ext>
            </a:extLst>
          </p:cNvPr>
          <p:cNvCxnSpPr>
            <a:cxnSpLocks/>
            <a:stCxn id="17" idx="2"/>
            <a:endCxn id="20" idx="2"/>
          </p:cNvCxnSpPr>
          <p:nvPr/>
        </p:nvCxnSpPr>
        <p:spPr>
          <a:xfrm rot="5400000" flipH="1" flipV="1">
            <a:off x="5558210" y="3448569"/>
            <a:ext cx="772637" cy="4359856"/>
          </a:xfrm>
          <a:prstGeom prst="curvedConnector3">
            <a:avLst>
              <a:gd name="adj1" fmla="val -29587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6E588D-D386-D575-8C42-8528E35669CF}"/>
                  </a:ext>
                </a:extLst>
              </p:cNvPr>
              <p:cNvSpPr txBox="1"/>
              <p:nvPr/>
            </p:nvSpPr>
            <p:spPr>
              <a:xfrm>
                <a:off x="4700081" y="2933854"/>
                <a:ext cx="68487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DIS5K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의 경우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Class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가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219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개 존재함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그에 대한 분류 작업을 수행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나머지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Salient Object Detection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등과 같은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Benchmark Dataset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을 포함하여 학습하는 경우 사용하지 않음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 </a:t>
                </a:r>
                <a:b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</a:br>
                <a:b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</a:b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ℱ</m:t>
                    </m:r>
                    <m:r>
                      <a:rPr lang="en-US" altLang="ko-KR" sz="16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𝑒</m:t>
                    </m:r>
                  </m:oMath>
                </a14:m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를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GAP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를 수행한 후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Linear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연산하여 분류 작업을 수행함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</a:t>
                </a:r>
              </a:p>
              <a:p>
                <a:endPara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또한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ASPP 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연산을 통해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Receptive Field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를 확장하고 이어서 큰 물체의 특징을 포착하고 고해상도 작업에서 중요한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Multi-Context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Fusion</a:t>
                </a:r>
                <a:r>
                  <a:rPr lang="ko-KR" altLang="en-US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을 수행함</a:t>
                </a:r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</a:t>
                </a:r>
                <a:endParaRPr lang="ko-KR" altLang="en-US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endPara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6E588D-D386-D575-8C42-8528E3566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081" y="2933854"/>
                <a:ext cx="6848752" cy="2308324"/>
              </a:xfrm>
              <a:prstGeom prst="rect">
                <a:avLst/>
              </a:prstGeom>
              <a:blipFill>
                <a:blip r:embed="rId4"/>
                <a:stretch>
                  <a:fillRect l="-445" t="-792" r="-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92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KoPubWorld돋움체 Medium" panose="00000600000000000000" pitchFamily="2" charset="-127"/>
            <a:ea typeface="KoPubWorld돋움체 Medium" panose="00000600000000000000" pitchFamily="2" charset="-127"/>
            <a:cs typeface="KoPubWorld돋움체 Medium" panose="000006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17604</TotalTime>
  <Words>927</Words>
  <Application>Microsoft Office PowerPoint</Application>
  <PresentationFormat>와이드스크린</PresentationFormat>
  <Paragraphs>305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0" baseType="lpstr">
      <vt:lpstr>KoPubWorld돋움체 Bold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기렴 문</cp:lastModifiedBy>
  <cp:revision>2253</cp:revision>
  <dcterms:created xsi:type="dcterms:W3CDTF">2022-02-02T04:32:22Z</dcterms:created>
  <dcterms:modified xsi:type="dcterms:W3CDTF">2024-07-21T15:16:39Z</dcterms:modified>
</cp:coreProperties>
</file>