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342" r:id="rId2"/>
    <p:sldId id="346" r:id="rId3"/>
    <p:sldId id="347" r:id="rId4"/>
    <p:sldId id="391" r:id="rId5"/>
    <p:sldId id="401" r:id="rId6"/>
    <p:sldId id="406" r:id="rId7"/>
    <p:sldId id="402" r:id="rId8"/>
    <p:sldId id="395" r:id="rId9"/>
    <p:sldId id="390" r:id="rId10"/>
    <p:sldId id="393" r:id="rId11"/>
    <p:sldId id="394" r:id="rId12"/>
    <p:sldId id="392" r:id="rId13"/>
    <p:sldId id="397" r:id="rId14"/>
    <p:sldId id="398" r:id="rId15"/>
    <p:sldId id="399" r:id="rId16"/>
    <p:sldId id="369" r:id="rId17"/>
    <p:sldId id="400" r:id="rId18"/>
    <p:sldId id="403" r:id="rId19"/>
    <p:sldId id="404" r:id="rId20"/>
    <p:sldId id="405" r:id="rId21"/>
    <p:sldId id="3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79412" autoAdjust="0"/>
  </p:normalViewPr>
  <p:slideViewPr>
    <p:cSldViewPr snapToGrid="0" showGuides="1">
      <p:cViewPr varScale="1">
        <p:scale>
          <a:sx n="88" d="100"/>
          <a:sy n="88" d="100"/>
        </p:scale>
        <p:origin x="1116" y="9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32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90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02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82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18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06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14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2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296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08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09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229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21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8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12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67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07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39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24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07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MoCo</a:t>
            </a:r>
            <a:r>
              <a:rPr lang="en-US" altLang="ko-KR" sz="2800" b="1" dirty="0">
                <a:solidFill>
                  <a:srgbClr val="000000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: Momentum Contrast for Unsupervised Visual Representation Learning (CVPR 2020)</a:t>
            </a:r>
            <a:endParaRPr lang="en-US" altLang="ko-KR" sz="2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514350" indent="-514350" algn="ctr">
              <a:buAutoNum type="arabicPeriod"/>
            </a:pPr>
            <a:endParaRPr lang="ko-KR" altLang="en-US" sz="2800" spc="-150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2024.07.08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Won-Jun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7326251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Contrastive Learning Mechanism – end-to-end</a:t>
            </a:r>
          </a:p>
          <a:p>
            <a:pPr lvl="1"/>
            <a:r>
              <a:rPr lang="en-US" altLang="ko-KR" dirty="0"/>
              <a:t>Batch</a:t>
            </a:r>
            <a:r>
              <a:rPr lang="ko-KR" altLang="en-US" dirty="0"/>
              <a:t> 내의 인스턴스 활용 </a:t>
            </a:r>
            <a:r>
              <a:rPr lang="en-US" altLang="ko-KR" dirty="0"/>
              <a:t>: </a:t>
            </a:r>
            <a:r>
              <a:rPr lang="ko-KR" altLang="en-US" dirty="0"/>
              <a:t>현재 </a:t>
            </a:r>
            <a:r>
              <a:rPr lang="en-US" altLang="ko-KR" dirty="0"/>
              <a:t>batch</a:t>
            </a:r>
            <a:r>
              <a:rPr lang="ko-KR" altLang="en-US" dirty="0"/>
              <a:t>에 있는 데이터들 간의</a:t>
            </a:r>
            <a:r>
              <a:rPr lang="en-US" altLang="ko-KR" dirty="0"/>
              <a:t> contrastive</a:t>
            </a:r>
            <a:r>
              <a:rPr lang="ko-KR" altLang="en-US" dirty="0"/>
              <a:t>를 통해 학습함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Positive</a:t>
            </a:r>
            <a:r>
              <a:rPr lang="ko-KR" altLang="en-US" dirty="0"/>
              <a:t> 및 </a:t>
            </a:r>
            <a:r>
              <a:rPr lang="en-US" altLang="ko-KR" dirty="0"/>
              <a:t>negative </a:t>
            </a:r>
            <a:r>
              <a:rPr lang="ko-KR" altLang="en-US" dirty="0"/>
              <a:t>쌍을 형성하여 학습을 수행하고</a:t>
            </a:r>
            <a:r>
              <a:rPr lang="en-US" altLang="ko-KR" dirty="0"/>
              <a:t>, </a:t>
            </a:r>
            <a:r>
              <a:rPr lang="ko-KR" altLang="en-US" dirty="0"/>
              <a:t>각 </a:t>
            </a:r>
            <a:r>
              <a:rPr lang="en-US" altLang="ko-KR" dirty="0"/>
              <a:t>batch</a:t>
            </a:r>
            <a:r>
              <a:rPr lang="ko-KR" altLang="en-US" dirty="0"/>
              <a:t>마다 </a:t>
            </a:r>
            <a:r>
              <a:rPr lang="en-US" altLang="ko-KR" dirty="0"/>
              <a:t>gradient update</a:t>
            </a:r>
            <a:r>
              <a:rPr lang="ko-KR" altLang="en-US" dirty="0"/>
              <a:t>를 통해 </a:t>
            </a:r>
            <a:r>
              <a:rPr lang="en-US" altLang="ko-KR" dirty="0"/>
              <a:t>encoder</a:t>
            </a:r>
            <a:r>
              <a:rPr lang="ko-KR" altLang="en-US" dirty="0"/>
              <a:t>를 업데이트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Batch </a:t>
            </a:r>
            <a:r>
              <a:rPr lang="ko-KR" altLang="en-US" dirty="0"/>
              <a:t>내에서만 학습이 이루어지므로 대규모의 메모리 공간을 필요로 하지 않으며</a:t>
            </a:r>
            <a:r>
              <a:rPr lang="en-US" altLang="ko-KR" dirty="0"/>
              <a:t>, </a:t>
            </a:r>
            <a:r>
              <a:rPr lang="ko-KR" altLang="en-US" dirty="0"/>
              <a:t>메모리 </a:t>
            </a:r>
            <a:r>
              <a:rPr lang="en-US" altLang="ko-KR" dirty="0"/>
              <a:t>bank </a:t>
            </a:r>
            <a:r>
              <a:rPr lang="ko-KR" altLang="en-US" dirty="0"/>
              <a:t>방식에 비해 계산 비용이 적음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Batch </a:t>
            </a:r>
            <a:r>
              <a:rPr lang="ko-KR" altLang="en-US" dirty="0"/>
              <a:t>내에서만 비교를 수행하기 때문에 많은 데이터와의 비교를 수행하려면 </a:t>
            </a:r>
            <a:r>
              <a:rPr lang="en-US" altLang="ko-KR" dirty="0"/>
              <a:t>batch </a:t>
            </a:r>
            <a:r>
              <a:rPr lang="ko-KR" altLang="en-US" dirty="0"/>
              <a:t>크기를 늘려야 함</a:t>
            </a:r>
            <a:endParaRPr lang="en-US" altLang="ko-KR" dirty="0"/>
          </a:p>
          <a:p>
            <a:pPr lvl="2"/>
            <a:r>
              <a:rPr lang="ko-KR" altLang="en-US" dirty="0"/>
              <a:t>메모리 부족으로 이어짐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5B07B2-A61C-A7A5-F438-50446647F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63227" b="31460"/>
          <a:stretch/>
        </p:blipFill>
        <p:spPr bwMode="auto">
          <a:xfrm>
            <a:off x="8142139" y="1899885"/>
            <a:ext cx="3050997" cy="35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5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7326251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Contrastive Learning Mechanism – memory</a:t>
            </a:r>
            <a:r>
              <a:rPr lang="ko-KR" altLang="en-US" dirty="0"/>
              <a:t> </a:t>
            </a:r>
            <a:r>
              <a:rPr lang="en-US" altLang="ko-KR" dirty="0"/>
              <a:t>bank</a:t>
            </a:r>
          </a:p>
          <a:p>
            <a:pPr lvl="1"/>
            <a:r>
              <a:rPr lang="ko-KR" altLang="en-US" dirty="0" err="1"/>
              <a:t>임베딩</a:t>
            </a:r>
            <a:r>
              <a:rPr lang="ko-KR" altLang="en-US" dirty="0"/>
              <a:t> 저장소 활용 </a:t>
            </a:r>
            <a:r>
              <a:rPr lang="en-US" altLang="ko-KR" dirty="0"/>
              <a:t>: </a:t>
            </a:r>
            <a:r>
              <a:rPr lang="ko-KR" altLang="en-US" dirty="0"/>
              <a:t>데이터셋에 존재하는 모든 </a:t>
            </a:r>
            <a:r>
              <a:rPr lang="en-US" altLang="ko-KR" dirty="0"/>
              <a:t>sample</a:t>
            </a:r>
            <a:r>
              <a:rPr lang="ko-KR" altLang="en-US" dirty="0"/>
              <a:t>들의 </a:t>
            </a:r>
            <a:r>
              <a:rPr lang="en-US" altLang="ko-KR" dirty="0"/>
              <a:t>representation</a:t>
            </a:r>
            <a:r>
              <a:rPr lang="ko-KR" altLang="en-US" dirty="0"/>
              <a:t>을 </a:t>
            </a:r>
            <a:r>
              <a:rPr lang="en-US" altLang="ko-KR" dirty="0"/>
              <a:t>memory bank</a:t>
            </a:r>
            <a:r>
              <a:rPr lang="ko-KR" altLang="en-US" dirty="0"/>
              <a:t>에 저장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임의의 </a:t>
            </a:r>
            <a:r>
              <a:rPr lang="en-US" altLang="ko-KR" dirty="0"/>
              <a:t>sample</a:t>
            </a:r>
            <a:r>
              <a:rPr lang="ko-KR" altLang="en-US" dirty="0"/>
              <a:t>을 선택하여 </a:t>
            </a:r>
            <a:r>
              <a:rPr lang="en-US" altLang="ko-KR" dirty="0"/>
              <a:t>dictionary</a:t>
            </a:r>
            <a:r>
              <a:rPr lang="ko-KR" altLang="en-US" dirty="0"/>
              <a:t>를 구성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큰 크기의 </a:t>
            </a:r>
            <a:r>
              <a:rPr lang="en-US" altLang="ko-KR" dirty="0"/>
              <a:t>batch</a:t>
            </a:r>
            <a:r>
              <a:rPr lang="ko-KR" altLang="en-US" dirty="0"/>
              <a:t>를 쓰지 않고서도 다양한 </a:t>
            </a:r>
            <a:r>
              <a:rPr lang="en-US" altLang="ko-KR" dirty="0"/>
              <a:t>sample</a:t>
            </a:r>
            <a:r>
              <a:rPr lang="ko-KR" altLang="en-US" dirty="0"/>
              <a:t>과 비교 가능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Query</a:t>
            </a:r>
            <a:r>
              <a:rPr lang="ko-KR" altLang="en-US" dirty="0"/>
              <a:t>에 해당하는 </a:t>
            </a:r>
            <a:r>
              <a:rPr lang="en-US" altLang="ko-KR" dirty="0"/>
              <a:t>sample</a:t>
            </a:r>
            <a:r>
              <a:rPr lang="ko-KR" altLang="en-US" dirty="0"/>
              <a:t>들로 </a:t>
            </a:r>
            <a:r>
              <a:rPr lang="en-US" altLang="ko-KR" dirty="0"/>
              <a:t>memory bank</a:t>
            </a:r>
            <a:r>
              <a:rPr lang="ko-KR" altLang="en-US" dirty="0"/>
              <a:t>를 </a:t>
            </a:r>
            <a:r>
              <a:rPr lang="en-US" altLang="ko-KR" dirty="0"/>
              <a:t>update </a:t>
            </a:r>
            <a:r>
              <a:rPr lang="ko-KR" altLang="en-US" dirty="0"/>
              <a:t>하면서 학습을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Memory bank </a:t>
            </a:r>
            <a:r>
              <a:rPr lang="ko-KR" altLang="en-US" dirty="0"/>
              <a:t>안의 </a:t>
            </a:r>
            <a:r>
              <a:rPr lang="en-US" altLang="ko-KR" dirty="0"/>
              <a:t>key</a:t>
            </a:r>
            <a:r>
              <a:rPr lang="ko-KR" altLang="en-US" dirty="0"/>
              <a:t> 값이 빠르게 변하는 </a:t>
            </a:r>
            <a:r>
              <a:rPr lang="en-US" altLang="ko-KR" dirty="0"/>
              <a:t>query encoder</a:t>
            </a:r>
            <a:r>
              <a:rPr lang="ko-KR" altLang="en-US" dirty="0"/>
              <a:t>의 결과값으로 </a:t>
            </a:r>
            <a:r>
              <a:rPr lang="en-US" altLang="ko-KR" dirty="0"/>
              <a:t>update</a:t>
            </a:r>
            <a:r>
              <a:rPr lang="ko-KR" altLang="en-US" dirty="0"/>
              <a:t>가 되어 </a:t>
            </a:r>
            <a:r>
              <a:rPr lang="en-US" altLang="ko-KR" dirty="0"/>
              <a:t>dictionary</a:t>
            </a:r>
            <a:r>
              <a:rPr lang="ko-KR" altLang="en-US" dirty="0"/>
              <a:t>의 일관성이 낮아져 학습이 제대로 수행되지 않음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5B07B2-A61C-A7A5-F438-50446647F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2" t="-219" r="39526" b="31679"/>
          <a:stretch/>
        </p:blipFill>
        <p:spPr bwMode="auto">
          <a:xfrm>
            <a:off x="8142139" y="1899885"/>
            <a:ext cx="3050997" cy="35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7028796" cy="5278845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MoCo</a:t>
            </a:r>
            <a:r>
              <a:rPr lang="en-US" altLang="ko-KR" dirty="0"/>
              <a:t> Architecture</a:t>
            </a:r>
          </a:p>
          <a:p>
            <a:pPr lvl="1"/>
            <a:r>
              <a:rPr lang="en-US" altLang="ko-KR" dirty="0"/>
              <a:t>Query</a:t>
            </a:r>
            <a:r>
              <a:rPr lang="ko-KR" altLang="en-US" dirty="0"/>
              <a:t>와 </a:t>
            </a:r>
            <a:r>
              <a:rPr lang="en-US" altLang="ko-KR" dirty="0"/>
              <a:t>dictionary(queue)</a:t>
            </a:r>
            <a:r>
              <a:rPr lang="ko-KR" altLang="en-US" dirty="0"/>
              <a:t>의 </a:t>
            </a:r>
            <a:r>
              <a:rPr lang="en-US" altLang="ko-KR" dirty="0"/>
              <a:t>key</a:t>
            </a:r>
            <a:r>
              <a:rPr lang="ko-KR" altLang="en-US" dirty="0"/>
              <a:t>를 활용하여 </a:t>
            </a:r>
            <a:r>
              <a:rPr lang="en-US" altLang="ko-KR" dirty="0"/>
              <a:t>contrastive loss </a:t>
            </a:r>
            <a:r>
              <a:rPr lang="ko-KR" altLang="en-US" dirty="0"/>
              <a:t>학습 수행</a:t>
            </a:r>
            <a:endParaRPr lang="en-US" altLang="ko-KR" dirty="0"/>
          </a:p>
          <a:p>
            <a:pPr lvl="2"/>
            <a:r>
              <a:rPr lang="en-US" altLang="ko-KR" dirty="0"/>
              <a:t>Query</a:t>
            </a:r>
            <a:r>
              <a:rPr lang="ko-KR" altLang="en-US" dirty="0"/>
              <a:t>와 같은 쌍을 이루는 </a:t>
            </a:r>
            <a:r>
              <a:rPr lang="en-US" altLang="ko-KR" dirty="0"/>
              <a:t>key</a:t>
            </a:r>
            <a:r>
              <a:rPr lang="ko-KR" altLang="en-US" dirty="0"/>
              <a:t>와는 가까이</a:t>
            </a:r>
            <a:r>
              <a:rPr lang="en-US" altLang="ko-KR" dirty="0"/>
              <a:t>, </a:t>
            </a:r>
            <a:r>
              <a:rPr lang="ko-KR" altLang="en-US" dirty="0"/>
              <a:t>나머지 </a:t>
            </a:r>
            <a:r>
              <a:rPr lang="en-US" altLang="ko-KR" dirty="0"/>
              <a:t>key</a:t>
            </a:r>
            <a:r>
              <a:rPr lang="ko-KR" altLang="en-US" dirty="0"/>
              <a:t>에 대해서는 멀어지도록 학습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각각의 인코더</a:t>
            </a:r>
            <a:r>
              <a:rPr lang="en-US" altLang="ko-KR" dirty="0"/>
              <a:t>(Query Encoder,</a:t>
            </a:r>
            <a:r>
              <a:rPr lang="ko-KR" altLang="en-US" dirty="0"/>
              <a:t> </a:t>
            </a:r>
            <a:r>
              <a:rPr lang="en-US" altLang="ko-KR" dirty="0"/>
              <a:t>Momentum</a:t>
            </a:r>
            <a:r>
              <a:rPr lang="ko-KR" altLang="en-US" dirty="0"/>
              <a:t> </a:t>
            </a:r>
            <a:r>
              <a:rPr lang="en-US" altLang="ko-KR" dirty="0"/>
              <a:t>Encoder)</a:t>
            </a:r>
            <a:r>
              <a:rPr lang="ko-KR" altLang="en-US" dirty="0"/>
              <a:t>를 사용하여 </a:t>
            </a:r>
            <a:r>
              <a:rPr lang="en-US" altLang="ko-KR" dirty="0"/>
              <a:t>Query </a:t>
            </a:r>
            <a:r>
              <a:rPr lang="ko-KR" altLang="en-US" dirty="0"/>
              <a:t>및 </a:t>
            </a:r>
            <a:r>
              <a:rPr lang="en-US" altLang="ko-KR" dirty="0"/>
              <a:t>Key </a:t>
            </a:r>
            <a:r>
              <a:rPr lang="ko-KR" altLang="en-US" dirty="0"/>
              <a:t>생성 및 </a:t>
            </a:r>
            <a:r>
              <a:rPr lang="en-US" altLang="ko-KR" dirty="0"/>
              <a:t>loss </a:t>
            </a:r>
            <a:r>
              <a:rPr lang="ko-KR" altLang="en-US" dirty="0"/>
              <a:t>계산</a:t>
            </a:r>
            <a:endParaRPr lang="en-US" altLang="ko-KR" dirty="0"/>
          </a:p>
          <a:p>
            <a:pPr lvl="2"/>
            <a:r>
              <a:rPr lang="en-US" altLang="ko-KR" dirty="0"/>
              <a:t>Query &lt;-&gt; Key</a:t>
            </a:r>
          </a:p>
          <a:p>
            <a:pPr lvl="2"/>
            <a:r>
              <a:rPr lang="en-US" altLang="ko-KR" dirty="0"/>
              <a:t>Query &lt;-&gt; Queue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Queue</a:t>
            </a:r>
            <a:r>
              <a:rPr lang="ko-KR" altLang="en-US" dirty="0"/>
              <a:t>에 </a:t>
            </a:r>
            <a:r>
              <a:rPr lang="en-US" altLang="ko-KR" dirty="0"/>
              <a:t>momentum encoder</a:t>
            </a:r>
            <a:r>
              <a:rPr lang="ko-KR" altLang="en-US" dirty="0"/>
              <a:t>를 통해 생성된 </a:t>
            </a:r>
            <a:r>
              <a:rPr lang="en-US" altLang="ko-KR" dirty="0"/>
              <a:t>Key</a:t>
            </a:r>
            <a:r>
              <a:rPr lang="ko-KR" altLang="en-US" dirty="0"/>
              <a:t> 벡터를 삽입</a:t>
            </a:r>
            <a:endParaRPr lang="en-US" altLang="ko-KR" dirty="0"/>
          </a:p>
          <a:p>
            <a:pPr lvl="2"/>
            <a:r>
              <a:rPr lang="en-US" altLang="ko-KR" dirty="0"/>
              <a:t>FIFO(First-In, First-Out) </a:t>
            </a:r>
            <a:r>
              <a:rPr lang="ko-KR" altLang="en-US" dirty="0"/>
              <a:t>방식으로 관리되며</a:t>
            </a:r>
            <a:r>
              <a:rPr lang="en-US" altLang="ko-KR" dirty="0"/>
              <a:t>, </a:t>
            </a:r>
            <a:r>
              <a:rPr lang="ko-KR" altLang="en-US" dirty="0"/>
              <a:t>오래된 </a:t>
            </a:r>
            <a:r>
              <a:rPr lang="en-US" altLang="ko-KR" dirty="0"/>
              <a:t>Key</a:t>
            </a:r>
            <a:r>
              <a:rPr lang="ko-KR" altLang="en-US" dirty="0"/>
              <a:t> 벡터는 제거되고 </a:t>
            </a:r>
            <a:r>
              <a:rPr lang="en-US" altLang="ko-KR" dirty="0"/>
              <a:t>(dequeue), </a:t>
            </a:r>
            <a:r>
              <a:rPr lang="ko-KR" altLang="en-US" dirty="0"/>
              <a:t>새로운 </a:t>
            </a:r>
            <a:r>
              <a:rPr lang="en-US" altLang="ko-KR" dirty="0"/>
              <a:t>Key</a:t>
            </a:r>
            <a:r>
              <a:rPr lang="ko-KR" altLang="en-US" dirty="0"/>
              <a:t> 벡터가 추가됨 </a:t>
            </a:r>
            <a:r>
              <a:rPr lang="en-US" altLang="ko-KR" dirty="0"/>
              <a:t>(enqueue)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Query encoder</a:t>
            </a:r>
            <a:r>
              <a:rPr lang="ko-KR" altLang="en-US" dirty="0"/>
              <a:t>의 가중치와 </a:t>
            </a:r>
            <a:r>
              <a:rPr lang="en-US" altLang="ko-KR" dirty="0"/>
              <a:t>Key encoder</a:t>
            </a:r>
            <a:r>
              <a:rPr lang="ko-KR" altLang="en-US" dirty="0"/>
              <a:t>의 가중치를 </a:t>
            </a:r>
            <a:r>
              <a:rPr lang="en-US" altLang="ko-KR" dirty="0"/>
              <a:t>m </a:t>
            </a:r>
            <a:r>
              <a:rPr lang="en-US" altLang="ko-KR" dirty="0">
                <a:sym typeface="Wingdings" panose="05000000000000000000" pitchFamily="2" charset="2"/>
              </a:rPr>
              <a:t>: (1-m)  </a:t>
            </a:r>
            <a:r>
              <a:rPr lang="ko-KR" altLang="en-US" dirty="0">
                <a:sym typeface="Wingdings" panose="05000000000000000000" pitchFamily="2" charset="2"/>
              </a:rPr>
              <a:t>비율로 섞어 </a:t>
            </a:r>
            <a:r>
              <a:rPr lang="en-US" altLang="ko-KR" dirty="0">
                <a:sym typeface="Wingdings" panose="05000000000000000000" pitchFamily="2" charset="2"/>
              </a:rPr>
              <a:t>key encoder</a:t>
            </a:r>
            <a:r>
              <a:rPr lang="ko-KR" altLang="en-US" dirty="0">
                <a:sym typeface="Wingdings" panose="05000000000000000000" pitchFamily="2" charset="2"/>
              </a:rPr>
              <a:t>의 가중치 업데이트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m : 0.9 ~ 0.999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/>
          </a:p>
        </p:txBody>
      </p:sp>
      <p:pic>
        <p:nvPicPr>
          <p:cNvPr id="1026" name="Picture 2" descr="MoCo의 구조">
            <a:extLst>
              <a:ext uri="{FF2B5EF4-FFF2-40B4-BE49-F238E27FC236}">
                <a16:creationId xmlns:a16="http://schemas.microsoft.com/office/drawing/2014/main" id="{6DF28D79-6C2D-1AE3-4E12-6B0CC3F9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16" y="2322967"/>
            <a:ext cx="3959445" cy="30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18B0D3-99E7-7FEB-DF6D-D1742F1B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68" y="5831840"/>
            <a:ext cx="2716675" cy="4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9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03893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Pretext Task</a:t>
            </a:r>
          </a:p>
          <a:p>
            <a:pPr lvl="1"/>
            <a:r>
              <a:rPr lang="en-US" altLang="ko-KR" dirty="0" err="1"/>
              <a:t>SimCLR</a:t>
            </a:r>
            <a:r>
              <a:rPr lang="en-US" altLang="ko-KR" dirty="0"/>
              <a:t> </a:t>
            </a:r>
            <a:r>
              <a:rPr lang="ko-KR" altLang="en-US" dirty="0"/>
              <a:t>의 </a:t>
            </a:r>
            <a:r>
              <a:rPr lang="en-US" altLang="ko-KR" dirty="0"/>
              <a:t>Pretext Task</a:t>
            </a:r>
            <a:r>
              <a:rPr lang="ko-KR" altLang="en-US" dirty="0"/>
              <a:t>를 따름</a:t>
            </a:r>
            <a:endParaRPr lang="en-US" altLang="ko-KR" dirty="0"/>
          </a:p>
          <a:p>
            <a:pPr lvl="1"/>
            <a:r>
              <a:rPr lang="ko-KR" altLang="en-US" dirty="0"/>
              <a:t>먼저 한 이미지에 대해 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augmentation</a:t>
            </a:r>
            <a:r>
              <a:rPr lang="ko-KR" altLang="en-US" dirty="0"/>
              <a:t>을 수행</a:t>
            </a:r>
            <a:endParaRPr lang="en-US" altLang="ko-KR" dirty="0"/>
          </a:p>
          <a:p>
            <a:pPr lvl="2"/>
            <a:r>
              <a:rPr lang="en-US" altLang="ko-KR" dirty="0" err="1"/>
              <a:t>x_q</a:t>
            </a:r>
            <a:r>
              <a:rPr lang="en-US" altLang="ko-KR" dirty="0"/>
              <a:t>, </a:t>
            </a:r>
            <a:r>
              <a:rPr lang="en-US" altLang="ko-KR" dirty="0" err="1"/>
              <a:t>x_k</a:t>
            </a:r>
            <a:endParaRPr lang="en-US" altLang="ko-KR" dirty="0"/>
          </a:p>
          <a:p>
            <a:pPr lvl="1"/>
            <a:r>
              <a:rPr lang="en-US" altLang="ko-KR" dirty="0"/>
              <a:t>Query encoder </a:t>
            </a:r>
            <a:r>
              <a:rPr lang="ko-KR" altLang="en-US" dirty="0"/>
              <a:t>및 </a:t>
            </a:r>
            <a:r>
              <a:rPr lang="en-US" altLang="ko-KR" dirty="0"/>
              <a:t>key encoder</a:t>
            </a:r>
            <a:r>
              <a:rPr lang="ko-KR" altLang="en-US" dirty="0"/>
              <a:t>를 거쳐 </a:t>
            </a:r>
            <a:r>
              <a:rPr lang="en-US" altLang="ko-KR" dirty="0"/>
              <a:t>query, key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1"/>
            <a:r>
              <a:rPr lang="en-US" altLang="ko-KR" dirty="0" err="1"/>
              <a:t>L_pos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r>
              <a:rPr lang="ko-KR" altLang="en-US" dirty="0"/>
              <a:t>와 </a:t>
            </a:r>
            <a:r>
              <a:rPr lang="en-US" altLang="ko-KR" dirty="0"/>
              <a:t>key </a:t>
            </a:r>
            <a:r>
              <a:rPr lang="ko-KR" altLang="en-US" dirty="0"/>
              <a:t>간의 </a:t>
            </a:r>
            <a:r>
              <a:rPr lang="en-US" altLang="ko-KR" dirty="0"/>
              <a:t>positive logits </a:t>
            </a:r>
            <a:r>
              <a:rPr lang="ko-KR" altLang="en-US" dirty="0"/>
              <a:t>계산</a:t>
            </a:r>
            <a:endParaRPr lang="en-US" altLang="ko-KR" dirty="0"/>
          </a:p>
          <a:p>
            <a:pPr lvl="1"/>
            <a:r>
              <a:rPr lang="en-US" altLang="ko-KR" dirty="0" err="1"/>
              <a:t>L_neg</a:t>
            </a:r>
            <a:r>
              <a:rPr lang="en-US" altLang="ko-KR" dirty="0"/>
              <a:t> : query</a:t>
            </a:r>
            <a:r>
              <a:rPr lang="ko-KR" altLang="en-US" dirty="0"/>
              <a:t>와 </a:t>
            </a:r>
            <a:r>
              <a:rPr lang="en-US" altLang="ko-KR" dirty="0"/>
              <a:t>queue </a:t>
            </a:r>
            <a:r>
              <a:rPr lang="ko-KR" altLang="en-US" dirty="0"/>
              <a:t>간의 </a:t>
            </a:r>
            <a:r>
              <a:rPr lang="en-US" altLang="ko-KR" dirty="0"/>
              <a:t>negative logits </a:t>
            </a:r>
            <a:r>
              <a:rPr lang="ko-KR" altLang="en-US" dirty="0"/>
              <a:t>계산</a:t>
            </a:r>
            <a:endParaRPr lang="en-US" altLang="ko-KR" dirty="0"/>
          </a:p>
          <a:p>
            <a:pPr lvl="1"/>
            <a:r>
              <a:rPr lang="en-US" altLang="ko-KR" dirty="0"/>
              <a:t>Logits : pos </a:t>
            </a:r>
            <a:r>
              <a:rPr lang="ko-KR" altLang="en-US" dirty="0"/>
              <a:t>및 </a:t>
            </a:r>
            <a:r>
              <a:rPr lang="en-US" altLang="ko-KR" dirty="0"/>
              <a:t>neg</a:t>
            </a:r>
            <a:r>
              <a:rPr lang="ko-KR" altLang="en-US" dirty="0"/>
              <a:t>를 연결</a:t>
            </a:r>
            <a:endParaRPr lang="en-US" altLang="ko-KR" dirty="0"/>
          </a:p>
          <a:p>
            <a:pPr lvl="1"/>
            <a:r>
              <a:rPr lang="en-US" altLang="ko-KR" dirty="0"/>
              <a:t>Logits</a:t>
            </a:r>
            <a:r>
              <a:rPr lang="ko-KR" altLang="en-US" dirty="0"/>
              <a:t>를 사용하여 </a:t>
            </a:r>
            <a:r>
              <a:rPr lang="en-US" altLang="ko-KR" dirty="0" err="1"/>
              <a:t>InfoNCE</a:t>
            </a:r>
            <a:r>
              <a:rPr lang="en-US" altLang="ko-KR" dirty="0"/>
              <a:t> Loss</a:t>
            </a:r>
            <a:r>
              <a:rPr lang="ko-KR" altLang="en-US" dirty="0"/>
              <a:t>를 측정 후</a:t>
            </a:r>
            <a:r>
              <a:rPr lang="en-US" altLang="ko-KR" dirty="0"/>
              <a:t>, momentum update</a:t>
            </a:r>
            <a:r>
              <a:rPr lang="ko-KR" altLang="en-US" dirty="0"/>
              <a:t>를 통해 </a:t>
            </a:r>
            <a:br>
              <a:rPr lang="en-US" altLang="ko-KR" dirty="0"/>
            </a:br>
            <a:r>
              <a:rPr lang="en-US" altLang="ko-KR" dirty="0"/>
              <a:t>key encoder</a:t>
            </a:r>
            <a:r>
              <a:rPr lang="ko-KR" altLang="en-US" dirty="0"/>
              <a:t> 업데이트</a:t>
            </a:r>
            <a:endParaRPr lang="en-US" altLang="ko-KR" dirty="0"/>
          </a:p>
          <a:p>
            <a:pPr lvl="1"/>
            <a:r>
              <a:rPr lang="ko-KR" altLang="en-US" dirty="0"/>
              <a:t>현재 </a:t>
            </a:r>
            <a:r>
              <a:rPr lang="en-US" altLang="ko-KR" dirty="0"/>
              <a:t>key </a:t>
            </a:r>
            <a:r>
              <a:rPr lang="ko-KR" altLang="en-US" dirty="0"/>
              <a:t>값을 큐에 넣고</a:t>
            </a:r>
            <a:r>
              <a:rPr lang="en-US" altLang="ko-KR" dirty="0"/>
              <a:t>, </a:t>
            </a:r>
            <a:r>
              <a:rPr lang="ko-KR" altLang="en-US" dirty="0"/>
              <a:t>오래된 </a:t>
            </a:r>
            <a:r>
              <a:rPr lang="en-US" altLang="ko-KR" dirty="0"/>
              <a:t>key </a:t>
            </a:r>
            <a:r>
              <a:rPr lang="ko-KR" altLang="en-US" dirty="0"/>
              <a:t>값은 제거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ACBEBF-1FA9-BF37-CE52-E77F729BD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88" y="936332"/>
            <a:ext cx="4137473" cy="52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03893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Shuffling Batch Normalization</a:t>
            </a:r>
          </a:p>
          <a:p>
            <a:pPr lvl="1"/>
            <a:r>
              <a:rPr lang="ko-KR" altLang="en-US" dirty="0"/>
              <a:t>기존의 </a:t>
            </a:r>
            <a:r>
              <a:rPr lang="en-US" altLang="ko-KR" dirty="0"/>
              <a:t>Batch Normalization</a:t>
            </a:r>
            <a:r>
              <a:rPr lang="ko-KR" altLang="en-US" dirty="0"/>
              <a:t>은 각 미니 배치의 평균과 분산을 사용하여 네트워크 정규화를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하지만 </a:t>
            </a:r>
            <a:r>
              <a:rPr lang="en-US" altLang="ko-KR" dirty="0"/>
              <a:t>self-supervised learning, </a:t>
            </a:r>
            <a:r>
              <a:rPr lang="ko-KR" altLang="en-US" dirty="0"/>
              <a:t>특히 </a:t>
            </a:r>
            <a:r>
              <a:rPr lang="en-US" altLang="ko-KR" dirty="0"/>
              <a:t>contrastive learning</a:t>
            </a:r>
            <a:r>
              <a:rPr lang="ko-KR" altLang="en-US" dirty="0"/>
              <a:t>에서는 두 네트워크</a:t>
            </a:r>
            <a:r>
              <a:rPr lang="en-US" altLang="ko-KR" dirty="0"/>
              <a:t>(</a:t>
            </a:r>
            <a:r>
              <a:rPr lang="ko-KR" altLang="en-US" dirty="0"/>
              <a:t>쿼리 및 키 인코더</a:t>
            </a:r>
            <a:r>
              <a:rPr lang="en-US" altLang="ko-KR" dirty="0"/>
              <a:t>)</a:t>
            </a:r>
            <a:r>
              <a:rPr lang="ko-KR" altLang="en-US" dirty="0"/>
              <a:t>가 동시에 사용되기 때문에 두 네트워크가 동일한 배치 통계를 사용할 시</a:t>
            </a:r>
            <a:r>
              <a:rPr lang="en-US" altLang="ko-KR" dirty="0"/>
              <a:t>, </a:t>
            </a:r>
            <a:r>
              <a:rPr lang="ko-KR" altLang="en-US" dirty="0"/>
              <a:t>정보 누설이 될 수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이를 방지하기 위해 동일한 배치 정규화 통계를 사용하지 않도록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먼저 쿼리 인코더 및 키 인코더를 사용하여 각각의 특징을 추출한 다음</a:t>
            </a:r>
            <a:r>
              <a:rPr lang="en-US" altLang="ko-KR" dirty="0"/>
              <a:t>, </a:t>
            </a:r>
            <a:r>
              <a:rPr lang="ko-KR" altLang="en-US" dirty="0"/>
              <a:t>키 인코더에 들어가는 배치를 무작위로 </a:t>
            </a:r>
            <a:r>
              <a:rPr lang="en-US" altLang="ko-KR" dirty="0"/>
              <a:t>shuffle</a:t>
            </a:r>
            <a:r>
              <a:rPr lang="ko-KR" altLang="en-US" dirty="0"/>
              <a:t>하여 각 샘플이 다른 통계를 갖도록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추후 </a:t>
            </a:r>
            <a:r>
              <a:rPr lang="en-US" altLang="ko-KR" dirty="0"/>
              <a:t>shuffle</a:t>
            </a:r>
            <a:r>
              <a:rPr lang="ko-KR" altLang="en-US" dirty="0"/>
              <a:t>된 배치를 사용하여 배치 정규화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0792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03893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Shuffling Batch Normalization</a:t>
            </a:r>
          </a:p>
          <a:p>
            <a:pPr lvl="1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EEEC87-342E-E6ED-60A5-F20E3463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95" y="1592627"/>
            <a:ext cx="5646450" cy="45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End-to-end, Memory bank, </a:t>
            </a:r>
            <a:r>
              <a:rPr lang="en-US" altLang="ko-KR" dirty="0" err="1"/>
              <a:t>MoCo</a:t>
            </a:r>
            <a:r>
              <a:rPr lang="en-US" altLang="ko-KR" dirty="0"/>
              <a:t> </a:t>
            </a:r>
            <a:r>
              <a:rPr lang="ko-KR" altLang="en-US" dirty="0"/>
              <a:t>의 성능 차이 비교 </a:t>
            </a:r>
            <a:r>
              <a:rPr lang="en-US" altLang="ko-KR" dirty="0"/>
              <a:t>– ResNet-50</a:t>
            </a:r>
          </a:p>
          <a:p>
            <a:pPr lvl="1"/>
            <a:r>
              <a:rPr lang="en-US" altLang="ko-KR" dirty="0"/>
              <a:t>End-to-end</a:t>
            </a:r>
            <a:r>
              <a:rPr lang="ko-KR" altLang="en-US" dirty="0"/>
              <a:t>에서의 </a:t>
            </a:r>
            <a:r>
              <a:rPr lang="en-US" altLang="ko-KR" dirty="0"/>
              <a:t>K</a:t>
            </a:r>
            <a:r>
              <a:rPr lang="ko-KR" altLang="en-US" dirty="0"/>
              <a:t>는 </a:t>
            </a:r>
            <a:r>
              <a:rPr lang="en-US" altLang="ko-KR" dirty="0"/>
              <a:t>batch size</a:t>
            </a:r>
          </a:p>
          <a:p>
            <a:pPr lvl="1"/>
            <a:r>
              <a:rPr lang="en-US" altLang="ko-KR" dirty="0"/>
              <a:t>Memory bank </a:t>
            </a:r>
            <a:r>
              <a:rPr lang="ko-KR" altLang="en-US" dirty="0"/>
              <a:t>및 </a:t>
            </a:r>
            <a:r>
              <a:rPr lang="en-US" altLang="ko-KR" dirty="0" err="1"/>
              <a:t>MoCo</a:t>
            </a:r>
            <a:r>
              <a:rPr lang="ko-KR" altLang="en-US" dirty="0"/>
              <a:t>에서는 </a:t>
            </a:r>
            <a:r>
              <a:rPr lang="en-US" altLang="ko-KR" dirty="0"/>
              <a:t>queue size</a:t>
            </a:r>
            <a:endParaRPr lang="ko-KR" altLang="en-US" dirty="0"/>
          </a:p>
        </p:txBody>
      </p:sp>
      <p:pic>
        <p:nvPicPr>
          <p:cNvPr id="7170" name="Picture 2" descr="Refer to caption">
            <a:extLst>
              <a:ext uri="{FF2B5EF4-FFF2-40B4-BE49-F238E27FC236}">
                <a16:creationId xmlns:a16="http://schemas.microsoft.com/office/drawing/2014/main" id="{79605D55-AB43-3F78-A289-2949B69B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3" y="2068947"/>
            <a:ext cx="8758556" cy="43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2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MoCo</a:t>
            </a:r>
            <a:r>
              <a:rPr lang="ko-KR" altLang="en-US" dirty="0"/>
              <a:t>의 </a:t>
            </a:r>
            <a:r>
              <a:rPr lang="en-US" altLang="ko-KR" dirty="0"/>
              <a:t>Momentum </a:t>
            </a:r>
            <a:r>
              <a:rPr lang="ko-KR" altLang="en-US" dirty="0"/>
              <a:t>값에 따른 비교</a:t>
            </a:r>
            <a:endParaRPr lang="en-US" altLang="ko-KR" dirty="0"/>
          </a:p>
          <a:p>
            <a:pPr lvl="1"/>
            <a:r>
              <a:rPr lang="en-US" altLang="ko-KR" dirty="0"/>
              <a:t>Queue size = 4096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0.999, 0.9999</a:t>
            </a:r>
            <a:r>
              <a:rPr lang="ko-KR" altLang="en-US" dirty="0"/>
              <a:t>일 때 합리적으로 잘 수행되며 느리게 업데이트되는 키 인코더가 유리하다는 것을 증명함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너무 작은 경우 </a:t>
            </a:r>
            <a:r>
              <a:rPr lang="en-US" altLang="ko-KR" dirty="0"/>
              <a:t>(0.9) </a:t>
            </a:r>
            <a:r>
              <a:rPr lang="ko-KR" altLang="en-US" dirty="0"/>
              <a:t>혹은 </a:t>
            </a:r>
            <a:r>
              <a:rPr lang="en-US" altLang="ko-KR" dirty="0"/>
              <a:t>momentum </a:t>
            </a:r>
            <a:r>
              <a:rPr lang="ko-KR" altLang="en-US" dirty="0"/>
              <a:t>값이 아예 없는 경우 </a:t>
            </a:r>
            <a:r>
              <a:rPr lang="en-US" altLang="ko-KR" dirty="0"/>
              <a:t>(0) training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는 진동하며 수렴 불가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C20034-E40E-8252-6922-FCC89817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84" y="3616287"/>
            <a:ext cx="5362231" cy="12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ResNet-50</a:t>
            </a:r>
            <a:r>
              <a:rPr lang="ko-KR" altLang="en-US" dirty="0"/>
              <a:t>을 사용한 </a:t>
            </a:r>
            <a:r>
              <a:rPr lang="en-US" altLang="ko-KR" dirty="0" err="1"/>
              <a:t>MoCo</a:t>
            </a:r>
            <a:r>
              <a:rPr lang="ko-KR" altLang="en-US" dirty="0"/>
              <a:t>와 </a:t>
            </a:r>
            <a:r>
              <a:rPr lang="en-US" altLang="ko-KR" dirty="0"/>
              <a:t>previous task</a:t>
            </a:r>
            <a:r>
              <a:rPr lang="ko-KR" altLang="en-US" dirty="0"/>
              <a:t>와의 비교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1266" name="Picture 2" descr="[Uncaptioned image]">
            <a:extLst>
              <a:ext uri="{FF2B5EF4-FFF2-40B4-BE49-F238E27FC236}">
                <a16:creationId xmlns:a16="http://schemas.microsoft.com/office/drawing/2014/main" id="{FED06CF5-B9F3-BEB9-46DC-98502245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9" y="2167856"/>
            <a:ext cx="5186421" cy="31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F717669-B67F-881A-94D8-3E7C9E489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0" b="25623"/>
          <a:stretch/>
        </p:blipFill>
        <p:spPr bwMode="auto">
          <a:xfrm>
            <a:off x="6223416" y="1661079"/>
            <a:ext cx="4706465" cy="40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8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ImageNet</a:t>
            </a:r>
            <a:r>
              <a:rPr lang="ko-KR" altLang="en-US" dirty="0"/>
              <a:t> </a:t>
            </a:r>
            <a:r>
              <a:rPr lang="en-US" altLang="ko-KR" dirty="0"/>
              <a:t>Supervised</a:t>
            </a:r>
            <a:r>
              <a:rPr lang="ko-KR" altLang="en-US" dirty="0"/>
              <a:t> </a:t>
            </a:r>
            <a:r>
              <a:rPr lang="en-US" altLang="ko-KR" dirty="0"/>
              <a:t>pre-training</a:t>
            </a:r>
            <a:r>
              <a:rPr lang="ko-KR" altLang="en-US" dirty="0"/>
              <a:t>과의 </a:t>
            </a:r>
            <a:r>
              <a:rPr lang="en-US" altLang="ko-KR" dirty="0"/>
              <a:t>PASCAL VOC, COCO </a:t>
            </a:r>
            <a:r>
              <a:rPr lang="ko-KR" altLang="en-US" dirty="0"/>
              <a:t>데이터셋에서 비교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3FA15E6-804E-6B23-5EF4-4F953BDA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0" y="2168499"/>
            <a:ext cx="10505100" cy="29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Related Work</a:t>
            </a:r>
          </a:p>
          <a:p>
            <a:endParaRPr lang="en-US" altLang="ko-KR" dirty="0"/>
          </a:p>
          <a:p>
            <a:r>
              <a:rPr lang="en-US" altLang="ko-KR" dirty="0"/>
              <a:t>Method</a:t>
            </a:r>
          </a:p>
          <a:p>
            <a:endParaRPr lang="en-US" altLang="ko-KR" dirty="0"/>
          </a:p>
          <a:p>
            <a:r>
              <a:rPr lang="en-US" altLang="ko-KR" dirty="0"/>
              <a:t>Experiments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ImageNet</a:t>
            </a:r>
            <a:r>
              <a:rPr lang="ko-KR" altLang="en-US" dirty="0"/>
              <a:t> </a:t>
            </a:r>
            <a:r>
              <a:rPr lang="en-US" altLang="ko-KR" dirty="0"/>
              <a:t>Supervised</a:t>
            </a:r>
            <a:r>
              <a:rPr lang="ko-KR" altLang="en-US" dirty="0"/>
              <a:t> </a:t>
            </a:r>
            <a:r>
              <a:rPr lang="en-US" altLang="ko-KR" dirty="0"/>
              <a:t>pre-training</a:t>
            </a:r>
            <a:r>
              <a:rPr lang="ko-KR" altLang="en-US" dirty="0"/>
              <a:t>과의 </a:t>
            </a:r>
            <a:r>
              <a:rPr lang="en-US" altLang="ko-KR" dirty="0"/>
              <a:t>PASCAL VOC, COCO </a:t>
            </a:r>
            <a:r>
              <a:rPr lang="ko-KR" altLang="en-US" dirty="0"/>
              <a:t>데이터셋에서 비교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90EE34C-4B92-CEFE-DFC4-D050C780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2" y="1830694"/>
            <a:ext cx="11119003" cy="35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9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기존의 </a:t>
            </a:r>
            <a:r>
              <a:rPr lang="en-US" altLang="ko-KR" dirty="0"/>
              <a:t>Contrastive Learning</a:t>
            </a:r>
            <a:r>
              <a:rPr lang="ko-KR" altLang="en-US" dirty="0"/>
              <a:t>은 데이터 간의 유사도를 측정할 때 </a:t>
            </a:r>
            <a:r>
              <a:rPr lang="en-US" altLang="ko-KR" dirty="0"/>
              <a:t>batch</a:t>
            </a:r>
            <a:r>
              <a:rPr lang="ko-KR" altLang="en-US" dirty="0"/>
              <a:t>의 개수 내의 데이터를 사용함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더 큰 사이즈의 배치를 사용할 수록 </a:t>
            </a:r>
            <a:r>
              <a:rPr lang="en-US" altLang="ko-KR" dirty="0"/>
              <a:t>sample</a:t>
            </a:r>
            <a:r>
              <a:rPr lang="ko-KR" altLang="en-US" dirty="0"/>
              <a:t>의 수가 증가함에 따라 성능이 높아지지만</a:t>
            </a:r>
            <a:r>
              <a:rPr lang="en-US" altLang="ko-KR" dirty="0"/>
              <a:t>, computational cost</a:t>
            </a:r>
            <a:r>
              <a:rPr lang="ko-KR" altLang="en-US" dirty="0"/>
              <a:t>가 증가하여 학습 수행이 어려움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이를 해결하기 위해 </a:t>
            </a:r>
            <a:r>
              <a:rPr lang="ko-KR" altLang="en-US" dirty="0" err="1"/>
              <a:t>임베딩</a:t>
            </a:r>
            <a:r>
              <a:rPr lang="ko-KR" altLang="en-US" dirty="0"/>
              <a:t> 벡터를 저장하는 </a:t>
            </a:r>
            <a:r>
              <a:rPr lang="en-US" altLang="ko-KR" dirty="0"/>
              <a:t>queue </a:t>
            </a:r>
            <a:r>
              <a:rPr lang="ko-KR" altLang="en-US" dirty="0"/>
              <a:t>형태의 </a:t>
            </a:r>
            <a:r>
              <a:rPr lang="en-US" altLang="ko-KR" dirty="0"/>
              <a:t>memory bank</a:t>
            </a:r>
            <a:r>
              <a:rPr lang="ko-KR" altLang="en-US" dirty="0"/>
              <a:t>를 생성하여 </a:t>
            </a:r>
            <a:r>
              <a:rPr lang="en-US" altLang="ko-KR" dirty="0"/>
              <a:t>batch</a:t>
            </a:r>
            <a:r>
              <a:rPr lang="ko-KR" altLang="en-US" dirty="0"/>
              <a:t>의 크기를 훨씬 능가하는 수의 데이터와 비교  </a:t>
            </a:r>
            <a:r>
              <a:rPr lang="en-US" altLang="ko-KR" dirty="0"/>
              <a:t>-&gt; </a:t>
            </a:r>
            <a:r>
              <a:rPr lang="ko-KR" altLang="en-US" dirty="0"/>
              <a:t>적은 자원으로 높은 성능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추가로 </a:t>
            </a:r>
            <a:r>
              <a:rPr lang="en-US" altLang="ko-KR" dirty="0"/>
              <a:t>key encoder</a:t>
            </a:r>
            <a:r>
              <a:rPr lang="ko-KR" altLang="en-US" dirty="0"/>
              <a:t>의 </a:t>
            </a:r>
            <a:r>
              <a:rPr lang="en-US" altLang="ko-KR" dirty="0"/>
              <a:t>update</a:t>
            </a:r>
            <a:r>
              <a:rPr lang="ko-KR" altLang="en-US" dirty="0"/>
              <a:t>를 매우 천천히 하여 </a:t>
            </a:r>
            <a:r>
              <a:rPr lang="en-US" altLang="ko-KR" dirty="0"/>
              <a:t>queue</a:t>
            </a:r>
            <a:r>
              <a:rPr lang="ko-KR" altLang="en-US" dirty="0"/>
              <a:t>내의 벡터 일관성이 유지되도록 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하지만 큰 </a:t>
            </a:r>
            <a:r>
              <a:rPr lang="en-US" altLang="ko-KR" dirty="0"/>
              <a:t>queue</a:t>
            </a:r>
            <a:r>
              <a:rPr lang="ko-KR" altLang="en-US" dirty="0"/>
              <a:t>의 크기</a:t>
            </a:r>
            <a:r>
              <a:rPr lang="en-US" altLang="ko-KR" dirty="0"/>
              <a:t>(</a:t>
            </a:r>
            <a:r>
              <a:rPr lang="ko-KR" altLang="en-US" dirty="0"/>
              <a:t>본 논문에서는 </a:t>
            </a:r>
            <a:r>
              <a:rPr lang="en-US" altLang="ko-KR" dirty="0"/>
              <a:t>65536)</a:t>
            </a:r>
            <a:r>
              <a:rPr lang="ko-KR" altLang="en-US" dirty="0"/>
              <a:t>를 유지하는 데 상당한 메모리가 요구되며</a:t>
            </a:r>
            <a:r>
              <a:rPr lang="en-US" altLang="ko-KR" dirty="0"/>
              <a:t>, </a:t>
            </a:r>
            <a:r>
              <a:rPr lang="ko-KR" altLang="en-US" dirty="0"/>
              <a:t>두 개의 인코더와 모멘텀 업데이트를 관리해야 하므로 모델의 복잡도가 증가</a:t>
            </a:r>
            <a:endParaRPr lang="en-US" altLang="ko-KR" dirty="0"/>
          </a:p>
          <a:p>
            <a:pPr lvl="1"/>
            <a:r>
              <a:rPr lang="ko-KR" altLang="en-US" dirty="0"/>
              <a:t>적절한 크기의 </a:t>
            </a:r>
            <a:r>
              <a:rPr lang="en-US" altLang="ko-KR" dirty="0"/>
              <a:t>queue </a:t>
            </a:r>
            <a:r>
              <a:rPr lang="ko-KR" altLang="en-US" dirty="0"/>
              <a:t>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현재 연구중인 </a:t>
            </a:r>
            <a:r>
              <a:rPr lang="en-US" altLang="ko-KR" dirty="0"/>
              <a:t>Image-Image </a:t>
            </a:r>
            <a:r>
              <a:rPr lang="ko-KR" altLang="en-US" dirty="0"/>
              <a:t>간의 </a:t>
            </a:r>
            <a:r>
              <a:rPr lang="en-US" altLang="ko-KR" dirty="0"/>
              <a:t>Contrastive Learning</a:t>
            </a:r>
            <a:r>
              <a:rPr lang="ko-KR" altLang="en-US" dirty="0"/>
              <a:t>에서</a:t>
            </a:r>
            <a:r>
              <a:rPr lang="en-US" altLang="ko-KR" dirty="0"/>
              <a:t>, Batch</a:t>
            </a:r>
            <a:r>
              <a:rPr lang="ko-KR" altLang="en-US" dirty="0"/>
              <a:t>를 섞어 서로 정보 공유가 안되게끔 하는 방법 연구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94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비지도 표현 학습은 </a:t>
            </a:r>
            <a:r>
              <a:rPr lang="en-US" altLang="ko-KR" dirty="0"/>
              <a:t>BERT </a:t>
            </a:r>
            <a:r>
              <a:rPr lang="ko-KR" altLang="en-US" dirty="0"/>
              <a:t>및 </a:t>
            </a:r>
            <a:r>
              <a:rPr lang="en-US" altLang="ko-KR" dirty="0"/>
              <a:t>GPT </a:t>
            </a:r>
            <a:r>
              <a:rPr lang="ko-KR" altLang="en-US" dirty="0"/>
              <a:t>등의 자연어 처리에서 매우 성공적인 성과를 거둠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하지만 컴퓨터 비전 분야에서의 비지도 학습은 여전히 지도 학습보다 뒤쳐짐</a:t>
            </a:r>
            <a:endParaRPr lang="en-US" altLang="ko-KR" dirty="0"/>
          </a:p>
          <a:p>
            <a:pPr lvl="1"/>
            <a:r>
              <a:rPr lang="ko-KR" altLang="en-US" dirty="0"/>
              <a:t>언어 데이터는 이산적인 단어로 이루어져 있어 </a:t>
            </a:r>
            <a:r>
              <a:rPr lang="en-US" altLang="ko-KR" dirty="0"/>
              <a:t>dictionary </a:t>
            </a:r>
            <a:r>
              <a:rPr lang="ko-KR" altLang="en-US" dirty="0"/>
              <a:t>및 </a:t>
            </a:r>
            <a:r>
              <a:rPr lang="en-US" altLang="ko-KR" dirty="0"/>
              <a:t>representation space </a:t>
            </a:r>
            <a:r>
              <a:rPr lang="ko-KR" altLang="en-US" dirty="0"/>
              <a:t>또한 이산적인 성질을 띔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그에 반해 이미지 데이터는 픽셀로 이루어져 있어 고차원적이며</a:t>
            </a:r>
            <a:r>
              <a:rPr lang="en-US" altLang="ko-KR" dirty="0"/>
              <a:t>, </a:t>
            </a:r>
            <a:r>
              <a:rPr lang="ko-KR" altLang="en-US" dirty="0"/>
              <a:t>더 많은 경우의 수를 나타낼 수 있고</a:t>
            </a:r>
            <a:r>
              <a:rPr lang="en-US" altLang="ko-KR" dirty="0"/>
              <a:t>, raw</a:t>
            </a:r>
            <a:r>
              <a:rPr lang="ko-KR" altLang="en-US" dirty="0"/>
              <a:t>한 특징을 나타냄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ko-KR" altLang="en-US" dirty="0"/>
              <a:t>또한 자가 지도 학습</a:t>
            </a:r>
            <a:r>
              <a:rPr lang="en-US" altLang="ko-KR" dirty="0"/>
              <a:t>(Self-Supervised Learning)</a:t>
            </a:r>
            <a:r>
              <a:rPr lang="ko-KR" altLang="en-US" dirty="0"/>
              <a:t>은 대규모의 </a:t>
            </a:r>
            <a:r>
              <a:rPr lang="ko-KR" altLang="en-US" dirty="0" err="1"/>
              <a:t>라벨링된</a:t>
            </a:r>
            <a:r>
              <a:rPr lang="ko-KR" altLang="en-US" dirty="0"/>
              <a:t> 데이터가 필요 없는 반면</a:t>
            </a:r>
            <a:r>
              <a:rPr lang="en-US" altLang="ko-KR" dirty="0"/>
              <a:t>, </a:t>
            </a:r>
            <a:r>
              <a:rPr lang="ko-KR" altLang="en-US" dirty="0"/>
              <a:t>대부분의 방법들이 연산 자원이 많이 필요하거나</a:t>
            </a:r>
            <a:r>
              <a:rPr lang="en-US" altLang="ko-KR" dirty="0"/>
              <a:t>, </a:t>
            </a:r>
            <a:r>
              <a:rPr lang="ko-KR" altLang="en-US" dirty="0"/>
              <a:t>학습 과정이 복잡함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일반적인 특징 추출과 달리</a:t>
            </a:r>
            <a:r>
              <a:rPr lang="en-US" altLang="ko-KR" dirty="0"/>
              <a:t>, </a:t>
            </a:r>
            <a:r>
              <a:rPr lang="ko-KR" altLang="en-US" dirty="0"/>
              <a:t>유용한 표현을 학습하기 위해 </a:t>
            </a:r>
            <a:r>
              <a:rPr lang="en-US" altLang="ko-KR" dirty="0"/>
              <a:t>pretext task</a:t>
            </a:r>
            <a:r>
              <a:rPr lang="ko-KR" altLang="en-US" dirty="0"/>
              <a:t>를 지정해야 함</a:t>
            </a:r>
            <a:endParaRPr lang="en-US" altLang="ko-KR" dirty="0"/>
          </a:p>
          <a:p>
            <a:pPr lvl="1"/>
            <a:r>
              <a:rPr lang="ko-KR" altLang="en-US" dirty="0"/>
              <a:t>패치 퍼즐 맞추기</a:t>
            </a:r>
            <a:r>
              <a:rPr lang="en-US" altLang="ko-KR" dirty="0"/>
              <a:t>, </a:t>
            </a:r>
            <a:r>
              <a:rPr lang="ko-KR" altLang="en-US" dirty="0"/>
              <a:t>회전 예측 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398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Contrastive Learning</a:t>
            </a:r>
            <a:r>
              <a:rPr lang="ko-KR" altLang="en-US" dirty="0"/>
              <a:t>은 같은 </a:t>
            </a:r>
            <a:r>
              <a:rPr lang="en-US" altLang="ko-KR" dirty="0"/>
              <a:t>batch </a:t>
            </a:r>
            <a:r>
              <a:rPr lang="ko-KR" altLang="en-US" dirty="0"/>
              <a:t>내의 데이터들 간의 유사성을 측정하는 자가 지도 학습 방법</a:t>
            </a:r>
            <a:endParaRPr lang="en-US" altLang="ko-KR" dirty="0"/>
          </a:p>
          <a:p>
            <a:pPr lvl="1"/>
            <a:r>
              <a:rPr lang="ko-KR" altLang="en-US" dirty="0"/>
              <a:t>같은 이미지 간에 서로 다른 </a:t>
            </a:r>
            <a:r>
              <a:rPr lang="en-US" altLang="ko-KR" dirty="0"/>
              <a:t>Augmentation</a:t>
            </a:r>
            <a:r>
              <a:rPr lang="ko-KR" altLang="en-US" dirty="0"/>
              <a:t>을 수행한 뒤 유사도를 측정하는 </a:t>
            </a:r>
            <a:r>
              <a:rPr lang="en-US" altLang="ko-KR" dirty="0" err="1"/>
              <a:t>SimCLR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이미지 </a:t>
            </a:r>
            <a:r>
              <a:rPr lang="en-US" altLang="ko-KR" dirty="0"/>
              <a:t>– </a:t>
            </a:r>
            <a:r>
              <a:rPr lang="ko-KR" altLang="en-US" dirty="0"/>
              <a:t>텍스트 간의 유사도를 측정하는 </a:t>
            </a:r>
            <a:r>
              <a:rPr lang="en-US" altLang="ko-KR" dirty="0"/>
              <a:t>CLIP </a:t>
            </a:r>
          </a:p>
          <a:p>
            <a:endParaRPr lang="en-US" altLang="ko-KR" dirty="0"/>
          </a:p>
          <a:p>
            <a:r>
              <a:rPr lang="ko-KR" altLang="en-US" dirty="0"/>
              <a:t>두 예시 모델들을 비롯한 대부분의 </a:t>
            </a:r>
            <a:r>
              <a:rPr lang="en-US" altLang="ko-KR" dirty="0"/>
              <a:t>Contrastive Learning</a:t>
            </a:r>
            <a:r>
              <a:rPr lang="ko-KR" altLang="en-US" dirty="0"/>
              <a:t>의 경우 </a:t>
            </a:r>
            <a:r>
              <a:rPr lang="en-US" altLang="ko-KR" dirty="0"/>
              <a:t>Batch-size</a:t>
            </a:r>
            <a:r>
              <a:rPr lang="ko-KR" altLang="en-US" dirty="0"/>
              <a:t>를 늘릴 경우 성능 향상이 보장됨</a:t>
            </a:r>
            <a:endParaRPr lang="en-US" altLang="ko-KR" dirty="0"/>
          </a:p>
          <a:p>
            <a:pPr lvl="1"/>
            <a:r>
              <a:rPr lang="ko-KR" altLang="en-US" dirty="0"/>
              <a:t>다양한 데이터들 사이에서 유사도를 정확하게 측정하는 것이 일반화 성능 향상의 지름길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Negative</a:t>
            </a:r>
            <a:r>
              <a:rPr lang="ko-KR" altLang="en-US" dirty="0"/>
              <a:t> </a:t>
            </a:r>
            <a:r>
              <a:rPr lang="en-US" altLang="ko-KR" dirty="0"/>
              <a:t>sample</a:t>
            </a:r>
            <a:r>
              <a:rPr lang="ko-KR" altLang="en-US" dirty="0"/>
              <a:t>에 대한 큰 의존성 또한 존재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하지만 그래픽 자원 한계 등의 원인으로 많은 </a:t>
            </a:r>
            <a:r>
              <a:rPr lang="en-US" altLang="ko-KR" dirty="0"/>
              <a:t>batch</a:t>
            </a:r>
            <a:r>
              <a:rPr lang="ko-KR" altLang="en-US" dirty="0"/>
              <a:t> 크기를 지정하는 것은 불가능</a:t>
            </a:r>
            <a:endParaRPr lang="en-US" altLang="ko-KR" dirty="0"/>
          </a:p>
          <a:p>
            <a:pPr lvl="1"/>
            <a:r>
              <a:rPr lang="en-US" altLang="ko-KR" dirty="0"/>
              <a:t>Computational limit</a:t>
            </a:r>
          </a:p>
        </p:txBody>
      </p:sp>
    </p:spTree>
    <p:extLst>
      <p:ext uri="{BB962C8B-B14F-4D97-AF65-F5344CB8AC3E}">
        <p14:creationId xmlns:p14="http://schemas.microsoft.com/office/powerpoint/2010/main" val="97359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SimCLR</a:t>
                </a:r>
              </a:p>
              <a:p>
                <a:pPr lvl="1"/>
                <a:r>
                  <a:rPr lang="ko-KR" altLang="en-US" dirty="0"/>
                  <a:t>입력 데이터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에 대해 서로 다른 랜덤 </a:t>
                </a:r>
                <a:r>
                  <a:rPr lang="en-US" altLang="ko-KR" dirty="0"/>
                  <a:t>augmentation</a:t>
                </a:r>
                <a:r>
                  <a:rPr lang="ko-KR" altLang="en-US" dirty="0"/>
                  <a:t>을 적용하여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를 생성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인코더 함수 </a:t>
                </a:r>
                <a:r>
                  <a:rPr lang="en-US" altLang="ko-KR" dirty="0"/>
                  <a:t>f(x)</a:t>
                </a:r>
                <a:r>
                  <a:rPr lang="ko-KR" altLang="en-US" dirty="0"/>
                  <a:t>를 적용하여 </a:t>
                </a:r>
                <a:r>
                  <a:rPr lang="ko-KR" altLang="en-US" dirty="0" err="1"/>
                  <a:t>임베딩</a:t>
                </a:r>
                <a:r>
                  <a:rPr lang="ko-KR" altLang="en-US" dirty="0"/>
                  <a:t> 벡터 생성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Projection head g(x) </a:t>
                </a:r>
                <a:r>
                  <a:rPr lang="ko-KR" altLang="en-US" dirty="0"/>
                  <a:t>적용하여 최종 결과 벡터 생성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Positive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sample</a:t>
                </a:r>
                <a:r>
                  <a:rPr lang="ko-KR" altLang="en-US" dirty="0"/>
                  <a:t> 및 </a:t>
                </a:r>
                <a:r>
                  <a:rPr lang="en-US" altLang="ko-KR" dirty="0"/>
                  <a:t>negative sample</a:t>
                </a:r>
                <a:r>
                  <a:rPr lang="ko-KR" altLang="en-US" dirty="0"/>
                  <a:t>의 유사도의 총합을 활용하여 </a:t>
                </a:r>
                <a:r>
                  <a:rPr lang="en-US" altLang="ko-KR" dirty="0" err="1"/>
                  <a:t>InfoNCE</a:t>
                </a:r>
                <a:r>
                  <a:rPr lang="en-US" altLang="ko-KR" dirty="0"/>
                  <a:t> </a:t>
                </a:r>
                <a:br>
                  <a:rPr lang="en-US" altLang="ko-KR" dirty="0"/>
                </a:br>
                <a:r>
                  <a:rPr lang="en-US" altLang="ko-KR" dirty="0"/>
                  <a:t>loss</a:t>
                </a:r>
                <a:r>
                  <a:rPr lang="ko-KR" altLang="en-US" dirty="0"/>
                  <a:t> 계산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주로 </a:t>
                </a:r>
                <a:r>
                  <a:rPr lang="en-US" altLang="ko-KR" dirty="0"/>
                  <a:t>Color </a:t>
                </a:r>
                <a:r>
                  <a:rPr lang="ko-KR" altLang="en-US" dirty="0"/>
                  <a:t>변형 및 </a:t>
                </a:r>
                <a:r>
                  <a:rPr lang="en-US" altLang="ko-KR" dirty="0"/>
                  <a:t>center crop</a:t>
                </a:r>
                <a:r>
                  <a:rPr lang="ko-KR" altLang="en-US" dirty="0"/>
                  <a:t>을 사용하였을 때 높은 성능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1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>
            <a:extLst>
              <a:ext uri="{FF2B5EF4-FFF2-40B4-BE49-F238E27FC236}">
                <a16:creationId xmlns:a16="http://schemas.microsoft.com/office/drawing/2014/main" id="{0BC2DCAA-C7EF-E0DB-B148-5F2BE0AB6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9771" b="37291"/>
          <a:stretch/>
        </p:blipFill>
        <p:spPr bwMode="auto">
          <a:xfrm>
            <a:off x="7249098" y="1689999"/>
            <a:ext cx="4241495" cy="34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SimCLR</a:t>
            </a:r>
            <a:endParaRPr lang="en-US" altLang="ko-KR" dirty="0"/>
          </a:p>
          <a:p>
            <a:pPr lvl="1"/>
            <a:r>
              <a:rPr lang="ko-KR" altLang="en-US" dirty="0"/>
              <a:t>이미지를 사용한 전체적인 구조도</a:t>
            </a:r>
            <a:endParaRPr lang="en-US" altLang="ko-KR" dirty="0"/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E57DBBD4-37C5-7175-2395-97F95D71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11" y="1792165"/>
            <a:ext cx="5964620" cy="43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CLIP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7B7DA61-94F5-EFDF-614A-A0516F8E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6" y="1817782"/>
            <a:ext cx="10341887" cy="38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03893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Contrastive Learning as Dictionary Look-up</a:t>
                </a:r>
              </a:p>
              <a:p>
                <a:pPr lvl="1"/>
                <a:r>
                  <a:rPr lang="en-US" altLang="ko-KR" dirty="0"/>
                  <a:t>Contrastive loss</a:t>
                </a:r>
                <a:r>
                  <a:rPr lang="ko-KR" altLang="en-US" dirty="0"/>
                  <a:t>는 사전을 찾아보는</a:t>
                </a:r>
                <a:r>
                  <a:rPr lang="en-US" altLang="ko-KR" dirty="0"/>
                  <a:t>(dictionary look-up)</a:t>
                </a:r>
                <a:r>
                  <a:rPr lang="ko-KR" altLang="en-US" dirty="0"/>
                  <a:t>으로 비유됨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여러 </a:t>
                </a:r>
                <a:r>
                  <a:rPr lang="en-US" altLang="ko-KR" dirty="0"/>
                  <a:t>mini-batch</a:t>
                </a:r>
                <a:r>
                  <a:rPr lang="ko-KR" altLang="en-US" dirty="0"/>
                  <a:t>들이 합쳐져서 만들어진 거대한 </a:t>
                </a:r>
                <a:r>
                  <a:rPr lang="en-US" altLang="ko-KR" dirty="0"/>
                  <a:t>dictionary(queue)</a:t>
                </a:r>
                <a:r>
                  <a:rPr lang="ko-KR" altLang="en-US" dirty="0"/>
                  <a:t>안에서 </a:t>
                </a:r>
                <a:r>
                  <a:rPr lang="en-US" altLang="ko-KR" dirty="0"/>
                  <a:t>query</a:t>
                </a:r>
                <a:r>
                  <a:rPr lang="ko-KR" altLang="en-US" dirty="0"/>
                  <a:t>와 같은 쌍인 </a:t>
                </a:r>
                <a:r>
                  <a:rPr lang="en-US" altLang="ko-KR" dirty="0"/>
                  <a:t>positive key</a:t>
                </a:r>
                <a:r>
                  <a:rPr lang="ko-KR" altLang="en-US" dirty="0"/>
                  <a:t>와 가장 유사도가 높게 하는 것이 목적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 err="1"/>
                  <a:t>InfoNCE</a:t>
                </a:r>
                <a:r>
                  <a:rPr lang="en-US" altLang="ko-KR" dirty="0"/>
                  <a:t> Loss</a:t>
                </a:r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ko-KR" dirty="0"/>
                  <a:t> : query encoder</a:t>
                </a:r>
                <a:r>
                  <a:rPr lang="ko-KR" altLang="en-US" dirty="0"/>
                  <a:t>에서 추출한 이미지 </a:t>
                </a:r>
                <a:r>
                  <a:rPr lang="en-US" altLang="ko-KR" dirty="0"/>
                  <a:t>representation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dirty="0"/>
                  <a:t> : key encoder</a:t>
                </a:r>
                <a:r>
                  <a:rPr lang="ko-KR" altLang="en-US" dirty="0"/>
                  <a:t>에서 추출한 </a:t>
                </a:r>
                <a:r>
                  <a:rPr lang="en-US" altLang="ko-KR" dirty="0"/>
                  <a:t>representation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negative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sample</a:t>
                </a:r>
                <a:r>
                  <a:rPr lang="ko-KR" altLang="en-US" dirty="0"/>
                  <a:t>의 개수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Positive pair</a:t>
                </a:r>
                <a:r>
                  <a:rPr lang="ko-KR" altLang="en-US" dirty="0"/>
                  <a:t>의 유사도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는 높게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나머지 </a:t>
                </a:r>
                <a:r>
                  <a:rPr lang="en-US" altLang="ko-KR" dirty="0"/>
                  <a:t>negative pair</a:t>
                </a:r>
                <a:r>
                  <a:rPr lang="ko-KR" altLang="en-US" dirty="0"/>
                  <a:t>은 낮게 만드는 것이 목적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038935" cy="5278845"/>
              </a:xfrm>
              <a:blipFill>
                <a:blip r:embed="rId3"/>
                <a:stretch>
                  <a:fillRect l="-166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B3194322-FBCD-9311-8FDB-5C449132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581275"/>
            <a:ext cx="3752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1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Contrastive Learning Mechanism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5B07B2-A61C-A7A5-F438-50446647F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5230" b="31460"/>
          <a:stretch/>
        </p:blipFill>
        <p:spPr bwMode="auto">
          <a:xfrm>
            <a:off x="1278632" y="1877889"/>
            <a:ext cx="9634735" cy="35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3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10123</TotalTime>
  <Words>1099</Words>
  <Application>Microsoft Office PowerPoint</Application>
  <PresentationFormat>와이드스크린</PresentationFormat>
  <Paragraphs>191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문기렴</cp:lastModifiedBy>
  <cp:revision>774</cp:revision>
  <dcterms:created xsi:type="dcterms:W3CDTF">2022-02-02T04:32:22Z</dcterms:created>
  <dcterms:modified xsi:type="dcterms:W3CDTF">2024-07-08T03:51:30Z</dcterms:modified>
</cp:coreProperties>
</file>