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70" r:id="rId1"/>
  </p:sldMasterIdLst>
  <p:notesMasterIdLst>
    <p:notesMasterId r:id="rId26"/>
  </p:notesMasterIdLst>
  <p:sldIdLst>
    <p:sldId id="342" r:id="rId2"/>
    <p:sldId id="346" r:id="rId3"/>
    <p:sldId id="407" r:id="rId4"/>
    <p:sldId id="406" r:id="rId5"/>
    <p:sldId id="443" r:id="rId6"/>
    <p:sldId id="444" r:id="rId7"/>
    <p:sldId id="446" r:id="rId8"/>
    <p:sldId id="445" r:id="rId9"/>
    <p:sldId id="408" r:id="rId10"/>
    <p:sldId id="410" r:id="rId11"/>
    <p:sldId id="447" r:id="rId12"/>
    <p:sldId id="448" r:id="rId13"/>
    <p:sldId id="449" r:id="rId14"/>
    <p:sldId id="450" r:id="rId15"/>
    <p:sldId id="451" r:id="rId16"/>
    <p:sldId id="454" r:id="rId17"/>
    <p:sldId id="452" r:id="rId18"/>
    <p:sldId id="453" r:id="rId19"/>
    <p:sldId id="455" r:id="rId20"/>
    <p:sldId id="456" r:id="rId21"/>
    <p:sldId id="457" r:id="rId22"/>
    <p:sldId id="459" r:id="rId23"/>
    <p:sldId id="460" r:id="rId24"/>
    <p:sldId id="461" r:id="rId25"/>
  </p:sldIdLst>
  <p:sldSz cx="12192000" cy="6858000"/>
  <p:notesSz cx="6831013" cy="9853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문 기렴" initials="문기" lastIdx="1" clrIdx="0">
    <p:extLst>
      <p:ext uri="{19B8F6BF-5375-455C-9EA6-DF929625EA0E}">
        <p15:presenceInfo xmlns:p15="http://schemas.microsoft.com/office/powerpoint/2012/main" userId="0a84f5e582197ce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660"/>
    <a:srgbClr val="FF9900"/>
    <a:srgbClr val="ED7D31"/>
    <a:srgbClr val="391DFF"/>
    <a:srgbClr val="00DCEE"/>
    <a:srgbClr val="FFFF00"/>
    <a:srgbClr val="FFFFFF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테마 스타일 1 - 강조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81" autoAdjust="0"/>
    <p:restoredTop sz="86061" autoAdjust="0"/>
  </p:normalViewPr>
  <p:slideViewPr>
    <p:cSldViewPr snapToGrid="0">
      <p:cViewPr varScale="1">
        <p:scale>
          <a:sx n="95" d="100"/>
          <a:sy n="95" d="100"/>
        </p:scale>
        <p:origin x="1452" y="8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0106" cy="4943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69326" y="0"/>
            <a:ext cx="2960106" cy="4943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F3803-FCDE-4E49-BEE8-1D0AA57BC22C}" type="datetimeFigureOut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1231900"/>
            <a:ext cx="5910263" cy="3325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3102" y="4742051"/>
            <a:ext cx="5464810" cy="38798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359223"/>
            <a:ext cx="2960106" cy="4943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69326" y="9359223"/>
            <a:ext cx="2960106" cy="4943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09FEC2-E03A-4AE0-A376-EF4F600C007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5947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200" dirty="0"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1754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/>
              <a:t>Pggan</a:t>
            </a:r>
            <a:r>
              <a:rPr lang="en-US" altLang="ko-KR" dirty="0"/>
              <a:t> vs </a:t>
            </a:r>
            <a:r>
              <a:rPr lang="en-US" altLang="ko-KR" dirty="0" err="1"/>
              <a:t>singan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6970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전 페이지 언급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9397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1549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9251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8123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5965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4019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3360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0764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84105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3448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38483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23435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1838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SR : Internal</a:t>
            </a:r>
            <a:r>
              <a:rPr lang="ko-KR" altLang="en-US" dirty="0"/>
              <a:t>한 </a:t>
            </a:r>
            <a:r>
              <a:rPr lang="en-US" altLang="ko-KR" dirty="0"/>
              <a:t>patch</a:t>
            </a:r>
            <a:r>
              <a:rPr lang="ko-KR" altLang="en-US" dirty="0"/>
              <a:t>가 반복되는 경우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9824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127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959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5373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0966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5223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4702A0-409D-4B63-B3B2-61BA02D306D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1861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68E84F63-7CCD-07EF-3438-3E099D167A4C}"/>
              </a:ext>
            </a:extLst>
          </p:cNvPr>
          <p:cNvCxnSpPr/>
          <p:nvPr userDrawn="1"/>
        </p:nvCxnSpPr>
        <p:spPr>
          <a:xfrm flipV="1">
            <a:off x="831851" y="2447110"/>
            <a:ext cx="10515600" cy="29227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93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F3853-045D-40B1-82A2-45D776B2E9AC}" type="datetime1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344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C7ED-5BF3-4D03-B896-DAF14C40C429}" type="datetime1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6953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8137E06-CC97-4619-9A56-19D0A3FFC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9306"/>
            <a:ext cx="12192000" cy="688694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9322541-8C97-729F-9E19-B407D204EC6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2" t="76094" r="22476" b="10136"/>
          <a:stretch/>
        </p:blipFill>
        <p:spPr bwMode="auto">
          <a:xfrm>
            <a:off x="9309124" y="5312752"/>
            <a:ext cx="2438400" cy="73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432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9CD81CA-D64A-45D9-BC85-7CC84BB4C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8"/>
            <a:ext cx="12192000" cy="676656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FCD35250-8866-49A9-B0FC-9F0AE4C32026}"/>
              </a:ext>
            </a:extLst>
          </p:cNvPr>
          <p:cNvSpPr/>
          <p:nvPr userDrawn="1"/>
        </p:nvSpPr>
        <p:spPr>
          <a:xfrm rot="5400000">
            <a:off x="171787" y="159192"/>
            <a:ext cx="504000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435254-E8CC-4107-BAB3-2D503DF0BBA9}"/>
              </a:ext>
            </a:extLst>
          </p:cNvPr>
          <p:cNvSpPr txBox="1"/>
          <p:nvPr userDrawn="1"/>
        </p:nvSpPr>
        <p:spPr>
          <a:xfrm>
            <a:off x="11444347" y="6415084"/>
            <a:ext cx="62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C10F0811-F307-44F9-A192-63EBA736051C}" type="slidenum">
              <a:rPr lang="ko-KR" altLang="en-US" sz="1100" smtClean="0">
                <a:solidFill>
                  <a:srgbClr val="000000"/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pPr algn="ctr"/>
              <a:t>‹#›</a:t>
            </a:fld>
            <a:endParaRPr lang="ko-KR" altLang="en-US" sz="1800" dirty="0">
              <a:solidFill>
                <a:srgbClr val="000000"/>
              </a:solidFill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05577CD6-5A45-4988-9298-FAC45821B30C}"/>
              </a:ext>
            </a:extLst>
          </p:cNvPr>
          <p:cNvCxnSpPr/>
          <p:nvPr userDrawn="1"/>
        </p:nvCxnSpPr>
        <p:spPr>
          <a:xfrm>
            <a:off x="11628847" y="6648119"/>
            <a:ext cx="252000" cy="0"/>
          </a:xfrm>
          <a:prstGeom prst="line">
            <a:avLst/>
          </a:prstGeom>
          <a:ln w="6350">
            <a:solidFill>
              <a:srgbClr val="024A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2E72D198-9532-4DC7-A14A-C275A93777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9037" y="-25038"/>
            <a:ext cx="11339177" cy="62442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2400" spc="-150">
                <a:solidFill>
                  <a:schemeClr val="bg1"/>
                </a:solidFill>
                <a:effectLst/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1pPr>
          </a:lstStyle>
          <a:p>
            <a:pPr lvl="0"/>
            <a:r>
              <a:rPr lang="ko-KR" altLang="en-US" dirty="0"/>
              <a:t>슬라이드제목을 입력하세요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3EBB06-5B39-4834-C186-40B88C782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2755" cy="5278845"/>
          </a:xfrm>
        </p:spPr>
        <p:txBody>
          <a:bodyPr>
            <a:normAutofit/>
          </a:bodyPr>
          <a:lstStyle>
            <a:lvl1pPr marL="266700" indent="-266700" latinLnBrk="0">
              <a:lnSpc>
                <a:spcPct val="100000"/>
              </a:lnSpc>
              <a:spcAft>
                <a:spcPts val="0"/>
              </a:spcAft>
              <a:buSzPct val="100000"/>
              <a:buFont typeface="Wingdings 2" panose="05020102010507070707" pitchFamily="18" charset="2"/>
              <a:buChar char=""/>
              <a:defRPr sz="200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1pPr>
            <a:lvl2pPr marL="685800" indent="-228600" latinLnBrk="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"/>
              <a:defRPr sz="1800"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defRPr>
            </a:lvl2pPr>
            <a:lvl3pPr marL="1143000" indent="-228600" latinLnBrk="0">
              <a:lnSpc>
                <a:spcPct val="100000"/>
              </a:lnSpc>
              <a:spcBef>
                <a:spcPts val="1000"/>
              </a:spcBef>
              <a:buFont typeface="Calibri" panose="020F0502020204030204" pitchFamily="34" charset="0"/>
              <a:buChar char="‒"/>
              <a:defRPr sz="16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3pPr>
            <a:lvl4pPr marL="1600200" indent="-228600" latinLnBrk="0">
              <a:lnSpc>
                <a:spcPct val="100000"/>
              </a:lnSpc>
              <a:spcBef>
                <a:spcPts val="1000"/>
              </a:spcBef>
              <a:buFont typeface="맑은 고딕" panose="020B0503020000020004" pitchFamily="50" charset="-127"/>
              <a:buChar char="〮"/>
              <a:defRPr sz="14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4pPr>
            <a:lvl5pPr marL="2057400" indent="-228600" latinLnBrk="0">
              <a:lnSpc>
                <a:spcPct val="100000"/>
              </a:lnSpc>
              <a:spcBef>
                <a:spcPts val="1000"/>
              </a:spcBef>
              <a:buFont typeface="Wingdings 2" panose="05020102010507070707" pitchFamily="18" charset="2"/>
              <a:buChar char=""/>
              <a:defRPr sz="140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184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/>
              <a:t>마스터 부제목 스타일 편집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1851" y="1491296"/>
            <a:ext cx="10515600" cy="955812"/>
          </a:xfrm>
        </p:spPr>
        <p:txBody>
          <a:bodyPr anchor="ctr" anchorCtr="0">
            <a:normAutofit/>
          </a:bodyPr>
          <a:lstStyle>
            <a:lvl1pPr>
              <a:defRPr sz="40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cxnSp>
        <p:nvCxnSpPr>
          <p:cNvPr id="8" name="직선 연결선 7"/>
          <p:cNvCxnSpPr/>
          <p:nvPr userDrawn="1"/>
        </p:nvCxnSpPr>
        <p:spPr>
          <a:xfrm flipV="1">
            <a:off x="831851" y="2447110"/>
            <a:ext cx="10515600" cy="29227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370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9623" y="195944"/>
            <a:ext cx="11332755" cy="761999"/>
          </a:xfrm>
        </p:spPr>
        <p:txBody>
          <a:bodyPr>
            <a:normAutofit/>
          </a:bodyPr>
          <a:lstStyle>
            <a:lvl1pPr>
              <a:defRPr sz="3200" b="1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9623" y="1271451"/>
            <a:ext cx="11332755" cy="5033555"/>
          </a:xfrm>
        </p:spPr>
        <p:txBody>
          <a:bodyPr>
            <a:normAutofit/>
          </a:bodyPr>
          <a:lstStyle>
            <a:lvl1pPr marL="266700" indent="-266700" latinLnBrk="0">
              <a:buSzPct val="100000"/>
              <a:buFont typeface="Wingdings 2" panose="05020102010507070707" pitchFamily="18" charset="2"/>
              <a:buChar char=""/>
              <a:defRPr sz="24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1pPr>
            <a:lvl2pPr marL="685800" indent="-228600" latinLnBrk="0">
              <a:buFont typeface="Wingdings 2" panose="05020102010507070707" pitchFamily="18" charset="2"/>
              <a:buChar char=""/>
              <a:defRPr sz="20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2pPr>
            <a:lvl3pPr marL="1143000" indent="-228600" latinLnBrk="0">
              <a:buFont typeface="Calibri" panose="020F0502020204030204" pitchFamily="34" charset="0"/>
              <a:buChar char="‒"/>
              <a:defRPr sz="18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3pPr>
            <a:lvl4pPr marL="1600200" indent="-228600" latinLnBrk="0">
              <a:buFont typeface="맑은 고딕" panose="020B0503020000020004" pitchFamily="50" charset="-127"/>
              <a:buChar char="〮"/>
              <a:defRPr sz="16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4pPr>
            <a:lvl5pPr marL="2057400" indent="-228600" latinLnBrk="0">
              <a:buFont typeface="Wingdings 2" panose="05020102010507070707" pitchFamily="18" charset="2"/>
              <a:buChar char=""/>
              <a:defRPr sz="1600">
                <a:latin typeface="KoPub돋움체 Bold" panose="00000800000000000000" pitchFamily="2" charset="-127"/>
                <a:ea typeface="KoPub돋움체 Bold" panose="00000800000000000000" pitchFamily="2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30370"/>
            <a:ext cx="3151777" cy="365125"/>
          </a:xfrm>
        </p:spPr>
        <p:txBody>
          <a:bodyPr/>
          <a:lstStyle/>
          <a:p>
            <a:fld id="{96F6E33C-608B-4FE7-86A1-D0D7EE07B18B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429623" y="969537"/>
            <a:ext cx="11332755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71892" r="3525"/>
          <a:stretch/>
        </p:blipFill>
        <p:spPr>
          <a:xfrm>
            <a:off x="422010" y="6365966"/>
            <a:ext cx="2124585" cy="4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6/4/2024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6E33C-608B-4FE7-86A1-D0D7EE07B18B}" type="slidenum">
              <a:rPr lang="ko-KR" altLang="en-US" smtClean="0"/>
              <a:t>‹#›</a:t>
            </a:fld>
            <a:endParaRPr lang="ko-KR" altLang="en-US"/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ACAA8C2-C318-BBA5-5457-622C5FA6C1D3}"/>
              </a:ext>
            </a:extLst>
          </p:cNvPr>
          <p:cNvCxnSpPr/>
          <p:nvPr userDrawn="1"/>
        </p:nvCxnSpPr>
        <p:spPr>
          <a:xfrm>
            <a:off x="429623" y="969537"/>
            <a:ext cx="11332755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>
            <a:extLst>
              <a:ext uri="{FF2B5EF4-FFF2-40B4-BE49-F238E27FC236}">
                <a16:creationId xmlns:a16="http://schemas.microsoft.com/office/drawing/2014/main" id="{9FF9CA2F-B90E-73A8-4657-017E82C69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71892" r="3525"/>
          <a:stretch/>
        </p:blipFill>
        <p:spPr>
          <a:xfrm>
            <a:off x="422010" y="6365966"/>
            <a:ext cx="2124585" cy="4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483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6D90-1A0C-4670-BB78-48B232EF3EED}" type="datetime1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554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2D312-FD9F-42DF-A41F-79D2D6FCCFFE}" type="datetime1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0639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D93FE-21E4-4CBA-98A7-40F152473B58}" type="datetime1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2606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4D4AE-924E-460B-90D3-F4B7C0D5F8E2}" type="datetime1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358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4FF2B-25BB-429C-A6B2-359C6B75F068}" type="datetime1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7530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237FB-2700-4EDB-98DB-0207F05EBC6C}" type="datetime1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3388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EED21-1ECB-41CD-A690-9F83AA2A7757}" type="datetime1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588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ECCF3-1E80-4EFC-B9F8-E76FB6BDBE51}" type="datetime1">
              <a:rPr lang="ko-KR" altLang="en-US" smtClean="0"/>
              <a:t>2024-06-04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06103-5126-4115-869A-A1AF11FD5C0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50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661" r:id="rId14"/>
    <p:sldLayoutId id="2147483662" r:id="rId15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4B68E53-37F7-4DEC-A2E4-8962022C78D9}"/>
              </a:ext>
            </a:extLst>
          </p:cNvPr>
          <p:cNvSpPr txBox="1"/>
          <p:nvPr/>
        </p:nvSpPr>
        <p:spPr>
          <a:xfrm>
            <a:off x="631596" y="1545249"/>
            <a:ext cx="10928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spc="-150" dirty="0" err="1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SinGAN</a:t>
            </a:r>
            <a:r>
              <a:rPr lang="en-US" altLang="ko-KR" sz="3600" b="1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: Learning a Generative Model </a:t>
            </a:r>
          </a:p>
          <a:p>
            <a:pPr algn="ctr"/>
            <a:r>
              <a:rPr lang="en-US" altLang="ko-KR" sz="3600" b="1" spc="-150" dirty="0">
                <a:solidFill>
                  <a:srgbClr val="0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from a Single Natural Image</a:t>
            </a: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18F3127D-9AF5-4AA5-A260-A119480BE8FD}"/>
              </a:ext>
            </a:extLst>
          </p:cNvPr>
          <p:cNvCxnSpPr/>
          <p:nvPr/>
        </p:nvCxnSpPr>
        <p:spPr>
          <a:xfrm>
            <a:off x="5278800" y="1394745"/>
            <a:ext cx="1632031" cy="0"/>
          </a:xfrm>
          <a:prstGeom prst="line">
            <a:avLst/>
          </a:prstGeom>
          <a:ln w="38100">
            <a:solidFill>
              <a:srgbClr val="3E3E3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56E64E2-B93A-D1CF-6BCF-5F24A50994A9}"/>
              </a:ext>
            </a:extLst>
          </p:cNvPr>
          <p:cNvSpPr txBox="1"/>
          <p:nvPr/>
        </p:nvSpPr>
        <p:spPr>
          <a:xfrm>
            <a:off x="6920871" y="3642946"/>
            <a:ext cx="4839989" cy="1558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2024.06.04</a:t>
            </a:r>
          </a:p>
          <a:p>
            <a:pPr algn="r">
              <a:lnSpc>
                <a:spcPct val="150000"/>
              </a:lnSpc>
            </a:pPr>
            <a:endParaRPr lang="en-US" altLang="ko-KR" sz="1100" dirty="0">
              <a:solidFill>
                <a:srgbClr val="232F3F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  <a:cs typeface="KoPubWorld돋움체 Bold" panose="00000800000000000000" pitchFamily="2" charset="-127"/>
            </a:endParaRPr>
          </a:p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Sun-Woo Pi</a:t>
            </a:r>
          </a:p>
          <a:p>
            <a:pPr algn="r">
              <a:lnSpc>
                <a:spcPct val="150000"/>
              </a:lnSpc>
            </a:pPr>
            <a:r>
              <a:rPr lang="en-US" altLang="ko-KR" dirty="0">
                <a:solidFill>
                  <a:srgbClr val="232F3F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  <a:cs typeface="KoPubWorld돋움체 Bold" panose="00000800000000000000" pitchFamily="2" charset="-127"/>
              </a:rPr>
              <a:t>Department of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3368230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3" y="1026160"/>
                <a:ext cx="11339177" cy="5278845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dirty="0" err="1"/>
                  <a:t>SinGAN</a:t>
                </a:r>
                <a:endParaRPr lang="en-US" altLang="ko-KR" dirty="0"/>
              </a:p>
              <a:p>
                <a:pPr lvl="1"/>
                <a:r>
                  <a:rPr lang="ko-KR" altLang="en-US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기존의 전통 </a:t>
                </a:r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GAN</a:t>
                </a:r>
                <a:r>
                  <a:rPr lang="ko-KR" altLang="en-US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과 </a:t>
                </a:r>
                <a:r>
                  <a:rPr lang="ko-KR" altLang="en-US" dirty="0" err="1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컨셉적으로</a:t>
                </a:r>
                <a:r>
                  <a:rPr lang="ko-KR" altLang="en-US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 비슷하지만 </a:t>
                </a:r>
                <a:r>
                  <a:rPr lang="en-US" altLang="ko-KR" dirty="0" err="1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SinGAN</a:t>
                </a:r>
                <a:r>
                  <a:rPr lang="ko-KR" altLang="en-US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의 경우 학습 데이터를 </a:t>
                </a:r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Single Image</a:t>
                </a:r>
                <a:r>
                  <a:rPr lang="ko-KR" altLang="en-US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의 </a:t>
                </a:r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Patch</a:t>
                </a:r>
                <a:r>
                  <a:rPr lang="ko-KR" altLang="en-US" dirty="0" err="1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들만을</a:t>
                </a:r>
                <a:r>
                  <a:rPr lang="ko-KR" altLang="en-US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 사용</a:t>
                </a:r>
                <a:endParaRPr lang="en-US" altLang="ko-KR" dirty="0">
                  <a:latin typeface="KoPubWorldDotum Medium" panose="00000600000000000000" pitchFamily="2" charset="-127"/>
                  <a:ea typeface="KoPubWorldDotum Medium" panose="00000600000000000000" pitchFamily="2" charset="-127"/>
                  <a:cs typeface="KoPubWorldDotum Medium" panose="00000600000000000000" pitchFamily="2" charset="-127"/>
                </a:endParaRPr>
              </a:p>
              <a:p>
                <a:pPr lvl="2"/>
                <a:r>
                  <a:rPr lang="en-US" altLang="ko-KR" dirty="0"/>
                  <a:t>Single Training Image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ko-KR" altLang="en-US" i="1" dirty="0">
                        <a:latin typeface="Cambria Math" panose="02040503050406030204" pitchFamily="18" charset="0"/>
                      </a:rPr>
                      <m:t>의</m:t>
                    </m:r>
                  </m:oMath>
                </a14:m>
                <a:r>
                  <a:rPr lang="en-US" altLang="ko-KR" dirty="0"/>
                  <a:t> Internal statistics</a:t>
                </a:r>
                <a:r>
                  <a:rPr lang="ko-KR" altLang="en-US" dirty="0"/>
                  <a:t>를 포착</a:t>
                </a:r>
                <a:endParaRPr lang="en-US" altLang="ko-KR" dirty="0"/>
              </a:p>
              <a:p>
                <a:pPr lvl="2"/>
                <a:endParaRPr lang="en-US" altLang="ko-KR" dirty="0"/>
              </a:p>
              <a:p>
                <a:pPr lvl="1"/>
                <a: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Texture Image</a:t>
                </a:r>
                <a:r>
                  <a:rPr lang="ko-KR" altLang="en-US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를 넘어 </a:t>
                </a:r>
                <a: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General Natural Image</a:t>
                </a:r>
                <a:r>
                  <a:rPr lang="ko-KR" altLang="en-US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를 다룸</a:t>
                </a:r>
                <a: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.</a:t>
                </a:r>
              </a:p>
              <a:p>
                <a:pPr lvl="2"/>
                <a:r>
                  <a:rPr lang="en-US" altLang="ko-KR" dirty="0" err="1"/>
                  <a:t>PatchGAN</a:t>
                </a:r>
                <a:r>
                  <a:rPr lang="ko-KR" altLang="en-US" dirty="0"/>
                  <a:t>의 계층 구조로 </a:t>
                </a:r>
                <a:r>
                  <a:rPr lang="en-US" altLang="ko-KR" dirty="0"/>
                  <a:t>Model</a:t>
                </a:r>
                <a:r>
                  <a:rPr lang="ko-KR" altLang="en-US" dirty="0"/>
                  <a:t>을 구성</a:t>
                </a:r>
                <a:endParaRPr lang="en-US" altLang="ko-KR" dirty="0"/>
              </a:p>
              <a:p>
                <a:pPr lvl="3"/>
                <a:r>
                  <a:rPr lang="ko-KR" altLang="en-US" dirty="0"/>
                  <a:t>하늘</a:t>
                </a:r>
                <a:r>
                  <a:rPr lang="en-US" altLang="ko-KR" dirty="0"/>
                  <a:t>, </a:t>
                </a:r>
                <a:r>
                  <a:rPr lang="ko-KR" altLang="en-US" dirty="0"/>
                  <a:t>땅과 같은 </a:t>
                </a:r>
                <a:r>
                  <a:rPr lang="en-US" altLang="ko-KR" dirty="0"/>
                  <a:t>Global</a:t>
                </a:r>
                <a:r>
                  <a:rPr lang="ko-KR" altLang="en-US" dirty="0"/>
                  <a:t>한 속성 외에</a:t>
                </a:r>
                <a:r>
                  <a:rPr lang="en-US" altLang="ko-KR" dirty="0"/>
                  <a:t>, </a:t>
                </a:r>
                <a:r>
                  <a:rPr lang="ko-KR" altLang="en-US" dirty="0"/>
                  <a:t>미세한 </a:t>
                </a:r>
                <a:r>
                  <a:rPr lang="en-US" altLang="ko-KR" dirty="0"/>
                  <a:t>Detail </a:t>
                </a:r>
                <a:r>
                  <a:rPr lang="ko-KR" altLang="en-US" dirty="0"/>
                  <a:t>및 </a:t>
                </a:r>
                <a:r>
                  <a:rPr lang="en-US" altLang="ko-KR" dirty="0"/>
                  <a:t>Texture </a:t>
                </a:r>
                <a:r>
                  <a:rPr lang="ko-KR" altLang="en-US" dirty="0"/>
                  <a:t>정보를 학습</a:t>
                </a:r>
                <a:endParaRPr lang="en-US" altLang="ko-KR" dirty="0"/>
              </a:p>
              <a:p>
                <a:pPr lvl="3"/>
                <a:r>
                  <a:rPr lang="ko-KR" altLang="en-US" dirty="0"/>
                  <a:t>각 계층에서 서로 다른 크기의 </a:t>
                </a:r>
                <a:r>
                  <a:rPr lang="en-US" altLang="ko-KR" dirty="0"/>
                  <a:t>Patch</a:t>
                </a:r>
                <a:r>
                  <a:rPr lang="ko-KR" altLang="en-US" dirty="0"/>
                  <a:t>를 학습</a:t>
                </a:r>
                <a:endParaRPr lang="en-US" altLang="ko-KR" dirty="0"/>
              </a:p>
              <a:p>
                <a:pPr marL="914400" lvl="2" indent="0">
                  <a:buNone/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3" y="1026160"/>
                <a:ext cx="11339177" cy="5278845"/>
              </a:xfrm>
              <a:blipFill>
                <a:blip r:embed="rId3"/>
                <a:stretch>
                  <a:fillRect l="-376" t="-57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6443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9CDE10D-CF13-E6C4-8644-64362B34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52" y="2213860"/>
            <a:ext cx="9579429" cy="4462735"/>
          </a:xfrm>
          <a:prstGeom prst="rect">
            <a:avLst/>
          </a:prstGeom>
        </p:spPr>
      </p:pic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Method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Multi – Scale Architecture</a:t>
            </a:r>
          </a:p>
          <a:p>
            <a:pPr lvl="1"/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Discriminators : </a:t>
            </a:r>
            <a:r>
              <a:rPr lang="en-US" altLang="ko-KR" b="1" dirty="0" err="1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PatchGAN</a:t>
            </a:r>
            <a:r>
              <a:rPr lang="en-US" altLang="ko-KR" dirty="0">
                <a:latin typeface="KoPubWorldDotum Medium" panose="00000600000000000000" pitchFamily="2" charset="-127"/>
                <a:ea typeface="KoPubWorldDotum Medium" panose="00000600000000000000" pitchFamily="2" charset="-127"/>
                <a:cs typeface="KoPubWorldDotum Medium" panose="00000600000000000000" pitchFamily="2" charset="-127"/>
              </a:rPr>
              <a:t> from pix2pix (11 x 11)</a:t>
            </a:r>
            <a:endParaRPr lang="en-US" altLang="ko-KR" dirty="0"/>
          </a:p>
          <a:p>
            <a:pPr marL="914400" lvl="2" indent="0">
              <a:buNone/>
            </a:pPr>
            <a:endParaRPr lang="en-US" altLang="ko-KR" dirty="0"/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6792126D-E47B-C3C9-F3F6-632059D6B9E1}"/>
              </a:ext>
            </a:extLst>
          </p:cNvPr>
          <p:cNvCxnSpPr>
            <a:cxnSpLocks/>
          </p:cNvCxnSpPr>
          <p:nvPr/>
        </p:nvCxnSpPr>
        <p:spPr>
          <a:xfrm flipV="1">
            <a:off x="10309608" y="2351312"/>
            <a:ext cx="0" cy="432528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0FCDE0F-CD14-DF22-C68A-0667B802D0E4}"/>
              </a:ext>
            </a:extLst>
          </p:cNvPr>
          <p:cNvSpPr txBox="1"/>
          <p:nvPr/>
        </p:nvSpPr>
        <p:spPr>
          <a:xfrm>
            <a:off x="10446936" y="3537286"/>
            <a:ext cx="16086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400" b="1" dirty="0">
                <a:solidFill>
                  <a:srgbClr val="FF0000"/>
                </a:solidFill>
                <a:latin typeface="+mj-ea"/>
                <a:ea typeface="+mj-ea"/>
              </a:rPr>
              <a:t>Decreasing</a:t>
            </a:r>
          </a:p>
          <a:p>
            <a:pPr algn="ctr"/>
            <a:r>
              <a:rPr kumimoji="1" lang="en-US" altLang="ko-KR" sz="1400" b="1" dirty="0">
                <a:solidFill>
                  <a:srgbClr val="FF0000"/>
                </a:solidFill>
                <a:latin typeface="+mj-ea"/>
                <a:ea typeface="+mj-ea"/>
              </a:rPr>
              <a:t>Receptive Field Size</a:t>
            </a:r>
          </a:p>
          <a:p>
            <a:pPr algn="ctr"/>
            <a:endParaRPr kumimoji="1" lang="en-US" altLang="ko-KR" sz="1400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/>
            <a:r>
              <a:rPr kumimoji="1" lang="en-US" altLang="ko-KR" sz="1400" b="1" dirty="0">
                <a:solidFill>
                  <a:srgbClr val="FF0000"/>
                </a:solidFill>
                <a:latin typeface="+mj-ea"/>
                <a:ea typeface="+mj-ea"/>
              </a:rPr>
              <a:t>=</a:t>
            </a:r>
          </a:p>
          <a:p>
            <a:pPr algn="ctr"/>
            <a:endParaRPr kumimoji="1" lang="en-US" altLang="ko-KR" sz="1400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/>
            <a:r>
              <a:rPr kumimoji="1" lang="ko-KR" altLang="en-US" sz="1400" b="1" dirty="0">
                <a:solidFill>
                  <a:srgbClr val="FF0000"/>
                </a:solidFill>
                <a:latin typeface="+mj-ea"/>
                <a:ea typeface="+mj-ea"/>
              </a:rPr>
              <a:t>점차 더</a:t>
            </a:r>
            <a:endParaRPr kumimoji="1" lang="en-US" altLang="ko-KR" sz="1400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ctr"/>
            <a:r>
              <a:rPr kumimoji="1" lang="ko-KR" altLang="en-US" sz="1400" b="1" dirty="0">
                <a:solidFill>
                  <a:srgbClr val="FF0000"/>
                </a:solidFill>
                <a:latin typeface="+mj-ea"/>
                <a:ea typeface="+mj-ea"/>
              </a:rPr>
              <a:t>세밀한 정보를 포착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83586E5-AF25-759C-E2DC-2BB82ECE1340}"/>
              </a:ext>
            </a:extLst>
          </p:cNvPr>
          <p:cNvSpPr/>
          <p:nvPr/>
        </p:nvSpPr>
        <p:spPr>
          <a:xfrm>
            <a:off x="6370655" y="4320791"/>
            <a:ext cx="763675" cy="75362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81FD4E36-5429-7E42-F56C-A5C2EE59AE43}"/>
              </a:ext>
            </a:extLst>
          </p:cNvPr>
          <p:cNvSpPr/>
          <p:nvPr/>
        </p:nvSpPr>
        <p:spPr>
          <a:xfrm>
            <a:off x="5877123" y="2288579"/>
            <a:ext cx="1257207" cy="124870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C61FEA90-8F6A-2E9A-E2EA-C3CF55EBA808}"/>
              </a:ext>
            </a:extLst>
          </p:cNvPr>
          <p:cNvCxnSpPr>
            <a:cxnSpLocks/>
            <a:stCxn id="11" idx="2"/>
            <a:endCxn id="10" idx="0"/>
          </p:cNvCxnSpPr>
          <p:nvPr/>
        </p:nvCxnSpPr>
        <p:spPr>
          <a:xfrm>
            <a:off x="6505727" y="3537286"/>
            <a:ext cx="246766" cy="78350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D786038-AF43-6105-13BC-D42F213B551C}"/>
              </a:ext>
            </a:extLst>
          </p:cNvPr>
          <p:cNvSpPr/>
          <p:nvPr/>
        </p:nvSpPr>
        <p:spPr>
          <a:xfrm>
            <a:off x="4291747" y="4362073"/>
            <a:ext cx="763675" cy="75362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43E0AF40-71FE-2740-96BE-2C36B1C626D6}"/>
              </a:ext>
            </a:extLst>
          </p:cNvPr>
          <p:cNvSpPr/>
          <p:nvPr/>
        </p:nvSpPr>
        <p:spPr>
          <a:xfrm>
            <a:off x="1200128" y="2416875"/>
            <a:ext cx="1257207" cy="124870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3" name="직선 화살표 연결선 22">
            <a:extLst>
              <a:ext uri="{FF2B5EF4-FFF2-40B4-BE49-F238E27FC236}">
                <a16:creationId xmlns:a16="http://schemas.microsoft.com/office/drawing/2014/main" id="{538A748D-AAD8-5AB3-F195-007351AED97A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2457335" y="3041228"/>
            <a:ext cx="2216250" cy="132084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47D90AE-5CDB-35CE-40B5-F74D8D025C87}"/>
              </a:ext>
            </a:extLst>
          </p:cNvPr>
          <p:cNvSpPr/>
          <p:nvPr/>
        </p:nvSpPr>
        <p:spPr>
          <a:xfrm>
            <a:off x="4417932" y="2503211"/>
            <a:ext cx="2470794" cy="355042"/>
          </a:xfrm>
          <a:prstGeom prst="rect">
            <a:avLst/>
          </a:prstGeom>
          <a:noFill/>
          <a:ln w="28575">
            <a:solidFill>
              <a:srgbClr val="BA06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24D7392-7409-782F-0684-9D9416054CC6}"/>
              </a:ext>
            </a:extLst>
          </p:cNvPr>
          <p:cNvSpPr txBox="1"/>
          <p:nvPr/>
        </p:nvSpPr>
        <p:spPr>
          <a:xfrm>
            <a:off x="6629110" y="3822754"/>
            <a:ext cx="1508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400" b="1" dirty="0" err="1">
                <a:solidFill>
                  <a:srgbClr val="00B050"/>
                </a:solidFill>
                <a:latin typeface="+mj-ea"/>
                <a:ea typeface="+mj-ea"/>
              </a:rPr>
              <a:t>Downsampling</a:t>
            </a:r>
            <a:endParaRPr kumimoji="1" lang="ko-KR" altLang="en-US" sz="1400" b="1" dirty="0">
              <a:solidFill>
                <a:srgbClr val="00B050"/>
              </a:solidFill>
              <a:latin typeface="+mj-ea"/>
              <a:ea typeface="+mj-e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9BCF1A-6AFA-96D0-F292-CEBB781D205F}"/>
              </a:ext>
            </a:extLst>
          </p:cNvPr>
          <p:cNvSpPr txBox="1"/>
          <p:nvPr/>
        </p:nvSpPr>
        <p:spPr>
          <a:xfrm>
            <a:off x="2614731" y="3921391"/>
            <a:ext cx="1508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400" b="1" dirty="0" err="1">
                <a:solidFill>
                  <a:srgbClr val="00B050"/>
                </a:solidFill>
                <a:latin typeface="+mj-ea"/>
                <a:ea typeface="+mj-ea"/>
              </a:rPr>
              <a:t>Upsampling</a:t>
            </a:r>
            <a:endParaRPr kumimoji="1" lang="ko-KR" altLang="en-US" sz="1400" b="1" dirty="0">
              <a:solidFill>
                <a:srgbClr val="00B05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83028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3" y="1026160"/>
                <a:ext cx="11339177" cy="5278845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dirty="0"/>
                  <a:t>Generator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ko-KR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altLang="ko-KR" b="0" dirty="0"/>
              </a:p>
              <a:p>
                <a:pPr lvl="1"/>
                <a:r>
                  <a:rPr lang="en-US" altLang="ko-KR" dirty="0">
                    <a:latin typeface="KoPubWorldDotum Medium" panose="00000600000000000000" pitchFamily="2" charset="-127"/>
                    <a:ea typeface="KoPubWorldDotum Medium" panose="00000600000000000000" pitchFamily="2" charset="-127"/>
                    <a:cs typeface="KoPubWorldDotum Medium" panose="00000600000000000000" pitchFamily="2" charset="-127"/>
                  </a:rPr>
                  <a:t>5 Blocks of {</a:t>
                </a:r>
                <a:r>
                  <a:rPr lang="en-US" altLang="ko-KR" dirty="0"/>
                  <a:t>Conv(3 × 3) – </a:t>
                </a:r>
                <a:r>
                  <a:rPr lang="en-US" altLang="ko-KR" dirty="0" err="1"/>
                  <a:t>BatchNorm</a:t>
                </a:r>
                <a:r>
                  <a:rPr lang="en-US" altLang="ko-KR" dirty="0"/>
                  <a:t> - </a:t>
                </a:r>
                <a:r>
                  <a:rPr lang="en-US" altLang="ko-KR" dirty="0" err="1"/>
                  <a:t>LeakyReLU</a:t>
                </a:r>
                <a:r>
                  <a:rPr lang="en-US" altLang="ko-KR" dirty="0"/>
                  <a:t>}</a:t>
                </a:r>
                <a:endParaRPr lang="en-US" altLang="ko-KR" b="0" dirty="0"/>
              </a:p>
              <a:p>
                <a:pPr lvl="1"/>
                <a: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Residual Learning</a:t>
                </a:r>
              </a:p>
              <a:p>
                <a:pPr lvl="2"/>
                <a:r>
                  <a:rPr lang="ko-KR" altLang="en-US" dirty="0"/>
                  <a:t>세밀한 정보를 추가</a:t>
                </a:r>
                <a:endParaRPr lang="en-US" altLang="ko-KR" dirty="0">
                  <a:latin typeface="KoPubWorld돋움체 Medium" panose="00000600000000000000" pitchFamily="2" charset="-127"/>
                  <a:ea typeface="KoPubWorld돋움체 Medium" panose="00000600000000000000" pitchFamily="2" charset="-127"/>
                  <a:cs typeface="KoPubWorld돋움체 Medium" panose="00000600000000000000" pitchFamily="2" charset="-127"/>
                </a:endParaRPr>
              </a:p>
              <a:p>
                <a:pPr lvl="1"/>
                <a:endParaRPr lang="en-US" altLang="ko-KR" b="0" dirty="0">
                  <a:latin typeface="KoPubWorld돋움체 Medium" panose="00000600000000000000" pitchFamily="2" charset="-127"/>
                  <a:ea typeface="KoPubWorld돋움체 Medium" panose="00000600000000000000" pitchFamily="2" charset="-127"/>
                  <a:cs typeface="KoPubWorld돋움체 Medium" panose="00000600000000000000" pitchFamily="2" charset="-127"/>
                </a:endParaRPr>
              </a:p>
              <a:p>
                <a:r>
                  <a:rPr lang="en-US" altLang="ko-KR" dirty="0"/>
                  <a:t>Random Noise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  <a:ea typeface="KoPubWorld돋움체 Medium" panose="00000600000000000000" pitchFamily="2" charset="-127"/>
                            <a:cs typeface="KoPubWorld돋움체 Medium" panose="00000600000000000000" pitchFamily="2" charset="-127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KoPubWorld돋움체 Medium" panose="00000600000000000000" pitchFamily="2" charset="-127"/>
                            <a:cs typeface="KoPubWorld돋움체 Medium" panose="00000600000000000000" pitchFamily="2" charset="-127"/>
                          </a:rPr>
                          <m:t>𝑍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  <a:ea typeface="KoPubWorld돋움체 Medium" panose="00000600000000000000" pitchFamily="2" charset="-127"/>
                            <a:cs typeface="KoPubWorld돋움체 Medium" panose="00000600000000000000" pitchFamily="2" charset="-127"/>
                          </a:rPr>
                          <m:t>𝑛</m:t>
                        </m:r>
                      </m:sub>
                    </m:sSub>
                  </m:oMath>
                </a14:m>
                <a:endParaRPr lang="en-US" altLang="ko-KR" b="0" dirty="0"/>
              </a:p>
              <a:p>
                <a:pPr lvl="1"/>
                <a:r>
                  <a:rPr lang="ko-KR" altLang="en-US" b="0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그럴싸한 </a:t>
                </a:r>
                <a:r>
                  <a:rPr lang="ko-KR" altLang="en-US" b="1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다양한 </a:t>
                </a:r>
                <a:r>
                  <a:rPr lang="en-US" altLang="ko-KR" b="1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Image</a:t>
                </a:r>
                <a:r>
                  <a:rPr lang="ko-KR" altLang="en-US" b="0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가 생성되게끔 함</a:t>
                </a:r>
                <a:r>
                  <a:rPr lang="en-US" altLang="ko-KR" b="0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.</a:t>
                </a:r>
              </a:p>
              <a:p>
                <a:pPr marL="914400" lvl="2" indent="0">
                  <a:buNone/>
                </a:pPr>
                <a:endParaRPr lang="en-US" altLang="ko-KR" dirty="0"/>
              </a:p>
            </p:txBody>
          </p:sp>
        </mc:Choice>
        <mc:Fallback xmlns="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3" y="1026160"/>
                <a:ext cx="11339177" cy="5278845"/>
              </a:xfrm>
              <a:blipFill>
                <a:blip r:embed="rId3"/>
                <a:stretch>
                  <a:fillRect l="-376" t="-34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그림 7">
            <a:extLst>
              <a:ext uri="{FF2B5EF4-FFF2-40B4-BE49-F238E27FC236}">
                <a16:creationId xmlns:a16="http://schemas.microsoft.com/office/drawing/2014/main" id="{8AC5A7C3-1D55-3FDF-B605-22E3913B4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537" y="4079586"/>
            <a:ext cx="7496926" cy="273807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8CF5A04A-E99A-7602-57D6-AB297E0B5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39354"/>
            <a:ext cx="5644050" cy="652455"/>
          </a:xfrm>
          <a:prstGeom prst="rect">
            <a:avLst/>
          </a:prstGeom>
        </p:spPr>
      </p:pic>
      <p:cxnSp>
        <p:nvCxnSpPr>
          <p:cNvPr id="15" name="직선 화살표 연결선 14">
            <a:extLst>
              <a:ext uri="{FF2B5EF4-FFF2-40B4-BE49-F238E27FC236}">
                <a16:creationId xmlns:a16="http://schemas.microsoft.com/office/drawing/2014/main" id="{38A4BB2A-ABBA-DE3C-0E6D-664CB1CEBE3A}"/>
              </a:ext>
            </a:extLst>
          </p:cNvPr>
          <p:cNvCxnSpPr>
            <a:cxnSpLocks/>
          </p:cNvCxnSpPr>
          <p:nvPr/>
        </p:nvCxnSpPr>
        <p:spPr>
          <a:xfrm>
            <a:off x="6591719" y="1738365"/>
            <a:ext cx="2181888" cy="174841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37D155F3-E91E-EF7C-5D29-32AF477D30E5}"/>
              </a:ext>
            </a:extLst>
          </p:cNvPr>
          <p:cNvSpPr/>
          <p:nvPr/>
        </p:nvSpPr>
        <p:spPr>
          <a:xfrm>
            <a:off x="8812405" y="3496827"/>
            <a:ext cx="452176" cy="4017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2549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3" y="1026160"/>
                <a:ext cx="11339177" cy="5716284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b="0" dirty="0"/>
                  <a:t>Train Method of </a:t>
                </a:r>
                <a:r>
                  <a:rPr lang="en-US" altLang="ko-KR" b="0" dirty="0" err="1"/>
                  <a:t>SinGAN</a:t>
                </a:r>
                <a:endParaRPr lang="en-US" altLang="ko-KR" b="0" dirty="0"/>
              </a:p>
              <a:p>
                <a:pPr lvl="1"/>
                <a: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Coarse</a:t>
                </a:r>
                <a:r>
                  <a:rPr lang="ko-KR" altLang="en-US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 </a:t>
                </a:r>
                <a: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scale </a:t>
                </a:r>
                <a:r>
                  <a:rPr lang="ko-KR" altLang="en-US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단계의 학습이 완료되면 해당 단계의 </a:t>
                </a:r>
                <a:r>
                  <a:rPr lang="en-US" altLang="ko-KR" b="1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Generator</a:t>
                </a:r>
                <a:r>
                  <a:rPr lang="ko-KR" altLang="en-US" b="1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와 </a:t>
                </a:r>
                <a:r>
                  <a:rPr lang="en-US" altLang="ko-KR" b="1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Discriminator</a:t>
                </a:r>
                <a:r>
                  <a:rPr lang="ko-KR" altLang="en-US" b="1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는 고정</a:t>
                </a:r>
                <a:endParaRPr lang="en-US" altLang="ko-KR" dirty="0"/>
              </a:p>
              <a:p>
                <a:pPr lvl="1"/>
                <a:r>
                  <a:rPr lang="en-US" altLang="ko-KR" b="0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Objective Function</a:t>
                </a:r>
              </a:p>
              <a:p>
                <a:pPr lvl="2"/>
                <a:r>
                  <a:rPr lang="en-US" altLang="ko-KR" dirty="0"/>
                  <a:t>GAN Adversarial Loss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𝑎𝑑𝑣</m:t>
                        </m:r>
                      </m:sub>
                    </m:sSub>
                  </m:oMath>
                </a14:m>
                <a:r>
                  <a:rPr lang="en-US" altLang="ko-KR" dirty="0"/>
                  <a:t>)</a:t>
                </a:r>
              </a:p>
              <a:p>
                <a:pPr lvl="3"/>
                <a:r>
                  <a:rPr lang="ko-KR" altLang="en-US" dirty="0"/>
                  <a:t>실제 이미지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ko-KR" dirty="0"/>
                  <a:t> </a:t>
                </a:r>
                <a:r>
                  <a:rPr lang="ko-KR" altLang="en-US" dirty="0"/>
                  <a:t>내 패치와 가짜 이미지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ko-KR" altLang="en-US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ko-KR" altLang="en-US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ko-KR" dirty="0"/>
                  <a:t> </a:t>
                </a:r>
                <a:r>
                  <a:rPr lang="ko-KR" altLang="en-US" dirty="0"/>
                  <a:t>내 패치의 분포가 같도록 학습</a:t>
                </a:r>
                <a:endParaRPr lang="en-US" altLang="ko-KR" dirty="0"/>
              </a:p>
              <a:p>
                <a:pPr lvl="2"/>
                <a:r>
                  <a:rPr lang="en-US" altLang="ko-KR" b="0" dirty="0"/>
                  <a:t>Reconstruction Loss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𝑟𝑒𝑐</m:t>
                        </m:r>
                      </m:sub>
                    </m:sSub>
                  </m:oMath>
                </a14:m>
                <a:r>
                  <a:rPr lang="en-US" altLang="ko-KR" b="0" dirty="0"/>
                  <a:t>)</a:t>
                </a:r>
              </a:p>
              <a:p>
                <a:pPr lvl="3"/>
                <a:r>
                  <a:rPr lang="ko-KR" altLang="en-US" dirty="0"/>
                  <a:t>실제 이미지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ko-KR" altLang="en-US" i="1">
                        <a:latin typeface="Cambria Math" panose="02040503050406030204" pitchFamily="18" charset="0"/>
                      </a:rPr>
                      <m:t>을</m:t>
                    </m:r>
                  </m:oMath>
                </a14:m>
                <a:r>
                  <a:rPr lang="en-US" altLang="ko-KR" b="0" dirty="0"/>
                  <a:t> </a:t>
                </a:r>
                <a:r>
                  <a:rPr lang="ko-KR" altLang="en-US" b="0" dirty="0"/>
                  <a:t>정확히 </a:t>
                </a:r>
                <a:r>
                  <a:rPr lang="ko-KR" altLang="en-US" dirty="0"/>
                  <a:t>생성할 수 있도록 학습</a:t>
                </a:r>
                <a:endParaRPr lang="en-US" altLang="ko-KR" dirty="0"/>
              </a:p>
              <a:p>
                <a:pPr lvl="3"/>
                <a:endParaRPr lang="en-US" altLang="ko-KR" dirty="0"/>
              </a:p>
              <a:p>
                <a:pPr marL="1371600" lvl="3" indent="0">
                  <a:buNone/>
                </a:pPr>
                <a:endParaRPr lang="en-US" altLang="ko-KR" dirty="0"/>
              </a:p>
              <a:p>
                <a:pPr lvl="4"/>
                <a:r>
                  <a:rPr lang="en-US" altLang="ko-KR" b="0" dirty="0"/>
                  <a:t>Noise</a:t>
                </a:r>
                <a:r>
                  <a:rPr lang="ko-KR" altLang="en-US" b="0" dirty="0"/>
                  <a:t>의 값으로 </a:t>
                </a:r>
                <a:r>
                  <a:rPr lang="en-US" altLang="ko-KR" b="0" dirty="0"/>
                  <a:t>0</a:t>
                </a:r>
                <a:r>
                  <a:rPr lang="ko-KR" altLang="en-US" b="0" dirty="0"/>
                  <a:t>을 넣었을 때</a:t>
                </a:r>
                <a:r>
                  <a:rPr lang="en-US" altLang="ko-KR" b="0" dirty="0"/>
                  <a:t>, </a:t>
                </a:r>
                <a:r>
                  <a:rPr lang="ko-KR" altLang="en-US" b="0" dirty="0"/>
                  <a:t>실제 이미지와 동일한 이미지를 생성</a:t>
                </a:r>
                <a:endParaRPr lang="en-US" altLang="ko-KR" b="0" dirty="0"/>
              </a:p>
              <a:p>
                <a:pPr lvl="2"/>
                <a:endParaRPr lang="en-US" altLang="ko-KR" b="0" dirty="0"/>
              </a:p>
              <a:p>
                <a:pPr lvl="1"/>
                <a:endParaRPr lang="en-US" altLang="ko-KR" b="0" dirty="0"/>
              </a:p>
            </p:txBody>
          </p:sp>
        </mc:Choice>
        <mc:Fallback xmlns="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3" y="1026160"/>
                <a:ext cx="11339177" cy="5716284"/>
              </a:xfrm>
              <a:blipFill>
                <a:blip r:embed="rId3"/>
                <a:stretch>
                  <a:fillRect l="-376" t="-5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>
            <a:extLst>
              <a:ext uri="{FF2B5EF4-FFF2-40B4-BE49-F238E27FC236}">
                <a16:creationId xmlns:a16="http://schemas.microsoft.com/office/drawing/2014/main" id="{EED8A0AF-2194-DD11-FA37-A323327FA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069" y="3677697"/>
            <a:ext cx="5665862" cy="59081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7EF041F-DF8C-5C3C-976E-EA2630FC5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901" y="5170688"/>
            <a:ext cx="8216197" cy="107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0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3" y="1026160"/>
                <a:ext cx="11339177" cy="5278845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dirty="0"/>
                  <a:t>Test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Time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of</a:t>
                </a:r>
                <a:r>
                  <a:rPr lang="ko-KR" altLang="en-US" dirty="0"/>
                  <a:t> </a:t>
                </a:r>
                <a:r>
                  <a:rPr lang="en-US" altLang="ko-KR" b="0" dirty="0" err="1"/>
                  <a:t>SinGAN</a:t>
                </a:r>
                <a:endParaRPr lang="en-US" altLang="ko-KR" b="0" dirty="0"/>
              </a:p>
              <a:p>
                <a:pPr lvl="1"/>
                <a:r>
                  <a:rPr lang="ko-KR" altLang="en-US" b="0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학습된 </a:t>
                </a:r>
                <a:r>
                  <a:rPr lang="en-US" altLang="ko-KR" b="0" dirty="0" err="1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SinGAN</a:t>
                </a:r>
                <a:r>
                  <a:rPr lang="ko-KR" altLang="en-US" b="0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의 </a:t>
                </a:r>
                <a:r>
                  <a:rPr lang="en-US" altLang="ko-KR" b="0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Generator</a:t>
                </a:r>
                <a:r>
                  <a:rPr lang="ko-KR" altLang="en-US" b="0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를 사용할 때는 </a:t>
                </a:r>
                <a:r>
                  <a:rPr lang="ko-KR" altLang="en-US" b="1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원하는 </a:t>
                </a:r>
                <a:r>
                  <a:rPr lang="en-US" altLang="ko-KR" b="1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Scale</a:t>
                </a:r>
                <a:r>
                  <a:rPr lang="ko-KR" altLang="en-US" b="1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부터 시작 가능</a:t>
                </a:r>
                <a:endParaRPr lang="en-US" altLang="ko-KR" b="1" dirty="0">
                  <a:latin typeface="KoPubWorld돋움체 Medium" panose="00000600000000000000" pitchFamily="2" charset="-127"/>
                  <a:ea typeface="KoPubWorld돋움체 Medium" panose="00000600000000000000" pitchFamily="2" charset="-127"/>
                  <a:cs typeface="KoPubWorld돋움체 Medium" panose="00000600000000000000" pitchFamily="2" charset="-127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ko-KR" altLang="en-US" dirty="0"/>
                  <a:t>부터 시작하는 경우 다양한 이미지를 생성 가능</a:t>
                </a:r>
                <a:endParaRPr lang="en-US" altLang="ko-KR" dirty="0"/>
              </a:p>
              <a:p>
                <a:pPr lvl="2"/>
                <a:r>
                  <a:rPr lang="ko-KR" altLang="en-US" dirty="0"/>
                  <a:t>원본 이미지와 매우 다른 형태의 이미지가 생성될 수 있음</a:t>
                </a:r>
                <a:r>
                  <a:rPr lang="en-US" altLang="ko-KR" dirty="0"/>
                  <a:t>.</a:t>
                </a:r>
                <a:endParaRPr lang="en-US" altLang="ko-KR" b="0" dirty="0"/>
              </a:p>
              <a:p>
                <a:pPr lvl="2"/>
                <a:endParaRPr lang="en-US" altLang="ko-KR" b="0" dirty="0"/>
              </a:p>
              <a:p>
                <a:pPr lvl="1"/>
                <a:endParaRPr lang="en-US" altLang="ko-KR" b="0" dirty="0"/>
              </a:p>
            </p:txBody>
          </p:sp>
        </mc:Choice>
        <mc:Fallback xmlns="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3" y="1026160"/>
                <a:ext cx="11339177" cy="5278845"/>
              </a:xfrm>
              <a:blipFill>
                <a:blip r:embed="rId3"/>
                <a:stretch>
                  <a:fillRect l="-376" t="-57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그림 2">
            <a:extLst>
              <a:ext uri="{FF2B5EF4-FFF2-40B4-BE49-F238E27FC236}">
                <a16:creationId xmlns:a16="http://schemas.microsoft.com/office/drawing/2014/main" id="{AC7BFB3F-28BD-A111-B468-282549597D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497"/>
          <a:stretch/>
        </p:blipFill>
        <p:spPr>
          <a:xfrm>
            <a:off x="6835059" y="1952801"/>
            <a:ext cx="4933741" cy="4462735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CBABA3F6-CDE1-45BC-6AC0-A253F3DB9CF5}"/>
              </a:ext>
            </a:extLst>
          </p:cNvPr>
          <p:cNvSpPr/>
          <p:nvPr/>
        </p:nvSpPr>
        <p:spPr>
          <a:xfrm>
            <a:off x="6955640" y="3235568"/>
            <a:ext cx="482321" cy="2803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39978E3-4C54-F0F4-E262-23FC4E5D0112}"/>
              </a:ext>
            </a:extLst>
          </p:cNvPr>
          <p:cNvSpPr/>
          <p:nvPr/>
        </p:nvSpPr>
        <p:spPr>
          <a:xfrm rot="16200000">
            <a:off x="11208187" y="2878434"/>
            <a:ext cx="253721" cy="1108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946AC06-AA35-8DC3-AC5B-A16EA665DCFA}"/>
              </a:ext>
            </a:extLst>
          </p:cNvPr>
          <p:cNvSpPr/>
          <p:nvPr/>
        </p:nvSpPr>
        <p:spPr>
          <a:xfrm rot="16200000">
            <a:off x="11330948" y="4398592"/>
            <a:ext cx="253721" cy="1108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E770BBA-9729-FB43-294C-CEB77E27EEFB}"/>
              </a:ext>
            </a:extLst>
          </p:cNvPr>
          <p:cNvSpPr/>
          <p:nvPr/>
        </p:nvSpPr>
        <p:spPr>
          <a:xfrm rot="16200000">
            <a:off x="11262422" y="5466438"/>
            <a:ext cx="253721" cy="12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DC5DFBA5-7409-E0A1-C527-63AECCE0C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122" y="2733655"/>
            <a:ext cx="4104357" cy="393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62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3" y="1026160"/>
                <a:ext cx="11339177" cy="5278845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dirty="0"/>
                  <a:t>Test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Time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of</a:t>
                </a:r>
                <a:r>
                  <a:rPr lang="ko-KR" altLang="en-US" dirty="0"/>
                  <a:t> </a:t>
                </a:r>
                <a:r>
                  <a:rPr lang="en-US" altLang="ko-KR" b="0" dirty="0" err="1"/>
                  <a:t>SinGAN</a:t>
                </a:r>
                <a:endParaRPr lang="en-US" altLang="ko-KR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altLang="ko-KR" b="0" i="1" smtClean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ko-KR" altLang="en-US" b="0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에</a:t>
                </a:r>
                <a:r>
                  <a:rPr lang="en-US" altLang="ko-KR" b="0" dirty="0"/>
                  <a:t> </a:t>
                </a:r>
                <a: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Downsampling</a:t>
                </a:r>
                <a:r>
                  <a:rPr lang="ko-KR" altLang="en-US" b="0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된 실제 이미지를 넣은 후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  <m:t>𝑵</m:t>
                        </m:r>
                        <m: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ko-KR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ko-KR" altLang="en-US" b="1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부터 사용 </a:t>
                </a:r>
                <a:r>
                  <a:rPr lang="en-US" altLang="ko-KR" b="0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(</a:t>
                </a:r>
                <a:r>
                  <a:rPr lang="ko-KR" altLang="en-US" b="0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주로 사용됨</a:t>
                </a:r>
                <a:r>
                  <a:rPr lang="en-US" altLang="ko-KR" b="0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)</a:t>
                </a:r>
              </a:p>
              <a:p>
                <a:pPr lvl="2"/>
                <a:r>
                  <a:rPr lang="ko-KR" altLang="en-US" b="0" dirty="0"/>
                  <a:t>원본 이미지의 </a:t>
                </a:r>
                <a:r>
                  <a:rPr lang="en-US" altLang="ko-KR" dirty="0"/>
                  <a:t>Coarse</a:t>
                </a:r>
                <a:r>
                  <a:rPr lang="ko-KR" altLang="en-US" dirty="0"/>
                  <a:t>한 내용은 유지한 이미지를 생성 가능</a:t>
                </a:r>
                <a:endParaRPr lang="en-US" altLang="ko-KR" dirty="0"/>
              </a:p>
              <a:p>
                <a:pPr lvl="2"/>
                <a:r>
                  <a:rPr lang="ko-KR" altLang="en-US" b="0" dirty="0"/>
                  <a:t>세밀한 정보를 다양하게 변경하여 이미지를 생성할 수 있음</a:t>
                </a:r>
                <a:endParaRPr lang="en-US" altLang="ko-KR" b="0" dirty="0"/>
              </a:p>
              <a:p>
                <a:pPr marL="914400" lvl="2" indent="0">
                  <a:buNone/>
                </a:pPr>
                <a:endParaRPr lang="en-US" altLang="ko-KR" b="0" dirty="0"/>
              </a:p>
              <a:p>
                <a:pPr lvl="2"/>
                <a:endParaRPr lang="en-US" altLang="ko-KR" b="0" dirty="0"/>
              </a:p>
              <a:p>
                <a:pPr lvl="1"/>
                <a:endParaRPr lang="en-US" altLang="ko-KR" b="0" dirty="0"/>
              </a:p>
            </p:txBody>
          </p:sp>
        </mc:Choice>
        <mc:Fallback xmlns="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3" y="1026160"/>
                <a:ext cx="11339177" cy="5278845"/>
              </a:xfrm>
              <a:blipFill>
                <a:blip r:embed="rId3"/>
                <a:stretch>
                  <a:fillRect l="-376" t="-57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그림 2">
            <a:extLst>
              <a:ext uri="{FF2B5EF4-FFF2-40B4-BE49-F238E27FC236}">
                <a16:creationId xmlns:a16="http://schemas.microsoft.com/office/drawing/2014/main" id="{AC7BFB3F-28BD-A111-B468-282549597D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497"/>
          <a:stretch/>
        </p:blipFill>
        <p:spPr>
          <a:xfrm>
            <a:off x="6835059" y="1952801"/>
            <a:ext cx="4933741" cy="4462735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CBABA3F6-CDE1-45BC-6AC0-A253F3DB9CF5}"/>
              </a:ext>
            </a:extLst>
          </p:cNvPr>
          <p:cNvSpPr/>
          <p:nvPr/>
        </p:nvSpPr>
        <p:spPr>
          <a:xfrm>
            <a:off x="6955640" y="3235568"/>
            <a:ext cx="482321" cy="2803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39978E3-4C54-F0F4-E262-23FC4E5D0112}"/>
              </a:ext>
            </a:extLst>
          </p:cNvPr>
          <p:cNvSpPr/>
          <p:nvPr/>
        </p:nvSpPr>
        <p:spPr>
          <a:xfrm rot="16200000">
            <a:off x="11208187" y="2878434"/>
            <a:ext cx="253721" cy="1108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0946AC06-AA35-8DC3-AC5B-A16EA665DCFA}"/>
              </a:ext>
            </a:extLst>
          </p:cNvPr>
          <p:cNvSpPr/>
          <p:nvPr/>
        </p:nvSpPr>
        <p:spPr>
          <a:xfrm rot="16200000">
            <a:off x="11330948" y="4398592"/>
            <a:ext cx="253721" cy="1108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E770BBA-9729-FB43-294C-CEB77E27EEFB}"/>
              </a:ext>
            </a:extLst>
          </p:cNvPr>
          <p:cNvSpPr/>
          <p:nvPr/>
        </p:nvSpPr>
        <p:spPr>
          <a:xfrm rot="16200000">
            <a:off x="11262422" y="5466438"/>
            <a:ext cx="253721" cy="12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BD3B6EF-921E-6ECD-3CAA-3C62832A5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122" y="2733655"/>
            <a:ext cx="4104357" cy="393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56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3" y="1026160"/>
                <a:ext cx="11339177" cy="5716284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b="1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“Real/Fake” AMT test.</a:t>
                </a:r>
              </a:p>
              <a:p>
                <a:pPr lvl="1"/>
                <a:r>
                  <a:rPr lang="ko-KR" altLang="en-US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첫 번째 스케일부터 </a:t>
                </a:r>
                <a: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Generator</a:t>
                </a:r>
                <a:r>
                  <a:rPr lang="ko-KR" altLang="en-US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를 사용하면 다양성이 높아지지만</a:t>
                </a:r>
                <a:b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</a:br>
                <a:r>
                  <a:rPr lang="ko-KR" altLang="en-US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그럴싸하지 않은 이미지가 나올 수 있음</a:t>
                </a:r>
                <a: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.</a:t>
                </a:r>
              </a:p>
              <a:p>
                <a:pPr lvl="2"/>
                <a:r>
                  <a:rPr lang="en-US" altLang="ko-KR" dirty="0"/>
                  <a:t>1</a:t>
                </a:r>
                <a:r>
                  <a:rPr lang="en-US" altLang="ko-KR" baseline="30000" dirty="0"/>
                  <a:t>st</a:t>
                </a:r>
                <a:r>
                  <a:rPr lang="en-US" altLang="ko-KR" dirty="0"/>
                  <a:t> Scale</a:t>
                </a:r>
                <a:r>
                  <a:rPr lang="ko-KR" altLang="en-US" dirty="0"/>
                  <a:t>을 </a:t>
                </a:r>
                <a14:m>
                  <m:oMath xmlns:m="http://schemas.openxmlformats.org/officeDocument/2006/math">
                    <m:r>
                      <a:rPr lang="en-US" altLang="ko-KR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ko-KR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ko-KR" altLang="en-US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로 하였을 때가 사람들이 </a:t>
                </a:r>
                <a:r>
                  <a:rPr lang="en-US" altLang="ko-KR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Real/Fake </a:t>
                </a:r>
                <a:r>
                  <a:rPr lang="ko-KR" altLang="en-US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이미지를</a:t>
                </a:r>
                <a:br>
                  <a:rPr lang="en-US" altLang="ko-KR" dirty="0"/>
                </a:br>
                <a:r>
                  <a:rPr lang="ko-KR" altLang="en-US" dirty="0"/>
                  <a:t>더 잘 구분하지 못함</a:t>
                </a:r>
                <a:r>
                  <a:rPr lang="en-US" altLang="ko-KR" dirty="0"/>
                  <a:t>.</a:t>
                </a:r>
                <a:endParaRPr lang="en-US" altLang="ko-KR" dirty="0">
                  <a:latin typeface="KoPubWorld돋움체 Medium" panose="00000600000000000000" pitchFamily="2" charset="-127"/>
                  <a:ea typeface="KoPubWorld돋움체 Medium" panose="00000600000000000000" pitchFamily="2" charset="-127"/>
                  <a:cs typeface="KoPubWorld돋움체 Medium" panose="00000600000000000000" pitchFamily="2" charset="-127"/>
                </a:endParaRPr>
              </a:p>
            </p:txBody>
          </p:sp>
        </mc:Choice>
        <mc:Fallback xmlns="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3" y="1026160"/>
                <a:ext cx="11339177" cy="5716284"/>
              </a:xfrm>
              <a:blipFill>
                <a:blip r:embed="rId3"/>
                <a:stretch>
                  <a:fillRect l="-376" t="-5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>
            <a:extLst>
              <a:ext uri="{FF2B5EF4-FFF2-40B4-BE49-F238E27FC236}">
                <a16:creationId xmlns:a16="http://schemas.microsoft.com/office/drawing/2014/main" id="{1DE35F78-CE2B-52A0-0689-63FF23E70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00" y="4202928"/>
            <a:ext cx="6658998" cy="183992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F6658E2-B10A-7324-0BD1-F001AB437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036" y="1365102"/>
            <a:ext cx="4836000" cy="467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35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Results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716284"/>
          </a:xfrm>
        </p:spPr>
        <p:txBody>
          <a:bodyPr>
            <a:normAutofit/>
          </a:bodyPr>
          <a:lstStyle/>
          <a:p>
            <a:r>
              <a:rPr lang="en-US" altLang="ko-KR" b="0" dirty="0"/>
              <a:t>Random </a:t>
            </a:r>
            <a:r>
              <a:rPr lang="en-US" altLang="ko-KR" dirty="0"/>
              <a:t>Image Samples</a:t>
            </a:r>
          </a:p>
          <a:p>
            <a:pPr lvl="1"/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한 장의 이미지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만으로 학습</a:t>
            </a: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1"/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Visual Content(ex. Texture)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는 유지한 채 새로운 구조와 객체 구성을 보여주는 </a:t>
            </a: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현실적인 이미지 샘플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을 생성</a:t>
            </a: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1"/>
            <a:r>
              <a:rPr lang="en-US" altLang="ko-KR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Fully Convolutional Network</a:t>
            </a:r>
            <a:r>
              <a:rPr lang="ko-KR" altLang="en-US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로 구성되어 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있기 때문에 </a:t>
            </a: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임의의 크기로 이미지를 생성 가능</a:t>
            </a:r>
            <a:endParaRPr lang="en-US" altLang="ko-KR" b="1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2"/>
            <a:r>
              <a:rPr lang="en-US" altLang="ko-KR" dirty="0"/>
              <a:t>Noise Maps</a:t>
            </a:r>
            <a:r>
              <a:rPr lang="ko-KR" altLang="en-US" dirty="0"/>
              <a:t>의 </a:t>
            </a:r>
            <a:r>
              <a:rPr lang="en-US" altLang="ko-KR" dirty="0"/>
              <a:t>Dimension </a:t>
            </a:r>
            <a:r>
              <a:rPr lang="ko-KR" altLang="en-US" dirty="0"/>
              <a:t>변경</a:t>
            </a: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2"/>
            <a:endParaRPr lang="en-US" altLang="ko-KR" b="0" dirty="0"/>
          </a:p>
          <a:p>
            <a:pPr lvl="1"/>
            <a:endParaRPr lang="en-US" altLang="ko-KR" b="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6A15348-CCCD-A34E-EFF7-E6DEF95E0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328" y="3096940"/>
            <a:ext cx="7247343" cy="35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73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Results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716284"/>
          </a:xfrm>
        </p:spPr>
        <p:txBody>
          <a:bodyPr>
            <a:normAutofit/>
          </a:bodyPr>
          <a:lstStyle/>
          <a:p>
            <a:r>
              <a:rPr lang="en-US" altLang="ko-KR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Effect of training with a different number of scales</a:t>
            </a:r>
            <a:endParaRPr lang="en-US" altLang="ko-KR" b="0" dirty="0"/>
          </a:p>
          <a:p>
            <a:pPr lvl="1"/>
            <a:endParaRPr lang="en-US" altLang="ko-KR" b="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01E2435-E41A-1346-D17D-9F5FD16F8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862" y="2261342"/>
            <a:ext cx="7218914" cy="422486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07C47D5-3814-718E-1B67-FE55ACF40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9923" y="955822"/>
            <a:ext cx="1755394" cy="5716284"/>
          </a:xfrm>
          <a:prstGeom prst="rect">
            <a:avLst/>
          </a:prstGeom>
        </p:spPr>
      </p:pic>
      <p:sp>
        <p:nvSpPr>
          <p:cNvPr id="9" name="왼쪽 중괄호 8">
            <a:extLst>
              <a:ext uri="{FF2B5EF4-FFF2-40B4-BE49-F238E27FC236}">
                <a16:creationId xmlns:a16="http://schemas.microsoft.com/office/drawing/2014/main" id="{EFDD4B40-73CB-57A3-90C4-16D397B63173}"/>
              </a:ext>
            </a:extLst>
          </p:cNvPr>
          <p:cNvSpPr/>
          <p:nvPr/>
        </p:nvSpPr>
        <p:spPr>
          <a:xfrm>
            <a:off x="9073661" y="1135463"/>
            <a:ext cx="170822" cy="1929284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1" name="연결선: 구부러짐 10">
            <a:extLst>
              <a:ext uri="{FF2B5EF4-FFF2-40B4-BE49-F238E27FC236}">
                <a16:creationId xmlns:a16="http://schemas.microsoft.com/office/drawing/2014/main" id="{FED4ED7E-CDEA-C4D4-7B18-AFE0AAC2E782}"/>
              </a:ext>
            </a:extLst>
          </p:cNvPr>
          <p:cNvCxnSpPr>
            <a:cxnSpLocks/>
            <a:endCxn id="4" idx="0"/>
          </p:cNvCxnSpPr>
          <p:nvPr/>
        </p:nvCxnSpPr>
        <p:spPr>
          <a:xfrm rot="10800000" flipV="1">
            <a:off x="4629319" y="1563132"/>
            <a:ext cx="4427750" cy="698210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왼쪽 중괄호 18">
            <a:extLst>
              <a:ext uri="{FF2B5EF4-FFF2-40B4-BE49-F238E27FC236}">
                <a16:creationId xmlns:a16="http://schemas.microsoft.com/office/drawing/2014/main" id="{5EFDD553-C232-B04E-9AAC-2CDF8A44F304}"/>
              </a:ext>
            </a:extLst>
          </p:cNvPr>
          <p:cNvSpPr/>
          <p:nvPr/>
        </p:nvSpPr>
        <p:spPr>
          <a:xfrm>
            <a:off x="8678167" y="1138590"/>
            <a:ext cx="342313" cy="5350747"/>
          </a:xfrm>
          <a:prstGeom prst="lef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21" name="연결선: 구부러짐 20">
            <a:extLst>
              <a:ext uri="{FF2B5EF4-FFF2-40B4-BE49-F238E27FC236}">
                <a16:creationId xmlns:a16="http://schemas.microsoft.com/office/drawing/2014/main" id="{E65CFC59-DE16-53D1-C341-311250E5E1FB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65926" y="3786966"/>
            <a:ext cx="1062085" cy="724744"/>
          </a:xfrm>
          <a:prstGeom prst="curvedConnector3">
            <a:avLst>
              <a:gd name="adj1" fmla="val 50000"/>
            </a:avLst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050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Applications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9623" y="1026160"/>
                <a:ext cx="11339177" cy="5716284"/>
              </a:xfrm>
            </p:spPr>
            <p:txBody>
              <a:bodyPr>
                <a:normAutofit/>
              </a:bodyPr>
              <a:lstStyle/>
              <a:p>
                <a:r>
                  <a:rPr lang="en-US" altLang="ko-KR" b="0" dirty="0"/>
                  <a:t>Super Resolution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ko-KR" b="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altLang="ko-KR" b="0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 = 100</a:t>
                </a:r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b="0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b="0" dirty="0"/>
              </a:p>
              <a:p>
                <a:pPr lvl="1"/>
                <a:endParaRPr lang="en-US" altLang="ko-KR" dirty="0"/>
              </a:p>
              <a:p>
                <a:pPr lvl="1"/>
                <a:r>
                  <a:rPr lang="en-US" altLang="ko-KR" b="0" dirty="0">
                    <a:latin typeface="KoPubWorld돋움체 Medium" panose="00000600000000000000" pitchFamily="2" charset="-127"/>
                    <a:ea typeface="KoPubWorld돋움체 Medium" panose="00000600000000000000" pitchFamily="2" charset="-127"/>
                    <a:cs typeface="KoPubWorld돋움체 Medium" panose="00000600000000000000" pitchFamily="2" charset="-127"/>
                  </a:rPr>
                  <a:t>(PSNR / NIQE)</a:t>
                </a:r>
              </a:p>
              <a:p>
                <a:pPr lvl="1"/>
                <a:endParaRPr lang="en-US" altLang="ko-KR" b="0" dirty="0"/>
              </a:p>
            </p:txBody>
          </p:sp>
        </mc:Choice>
        <mc:Fallback xmlns="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019B212D-7BCE-BA6A-AE69-D60946628BB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9623" y="1026160"/>
                <a:ext cx="11339177" cy="5716284"/>
              </a:xfrm>
              <a:blipFill>
                <a:blip r:embed="rId3"/>
                <a:stretch>
                  <a:fillRect l="-376" t="-53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그림 3">
            <a:extLst>
              <a:ext uri="{FF2B5EF4-FFF2-40B4-BE49-F238E27FC236}">
                <a16:creationId xmlns:a16="http://schemas.microsoft.com/office/drawing/2014/main" id="{02011EC0-4FF5-8871-A772-15DE548D2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46" y="4345911"/>
            <a:ext cx="10468708" cy="239653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36EF7A6-3154-32A6-1609-187F1D8303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497"/>
          <a:stretch/>
        </p:blipFill>
        <p:spPr>
          <a:xfrm>
            <a:off x="7913558" y="859610"/>
            <a:ext cx="3653769" cy="330495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A4A874D-5563-BAB7-73D5-62A75B1FFC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043" y="1805545"/>
            <a:ext cx="5725095" cy="74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42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2400E9A-DA5E-72A1-1BD7-D9A106C84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979980"/>
            <a:ext cx="11623832" cy="5753329"/>
          </a:xfrm>
        </p:spPr>
        <p:txBody>
          <a:bodyPr>
            <a:normAutofit/>
          </a:bodyPr>
          <a:lstStyle/>
          <a:p>
            <a:pPr>
              <a:lnSpc>
                <a:spcPct val="250000"/>
              </a:lnSpc>
            </a:pPr>
            <a:r>
              <a:rPr lang="en-US" altLang="ko-KR" dirty="0"/>
              <a:t>Introduction</a:t>
            </a:r>
          </a:p>
          <a:p>
            <a:pPr>
              <a:lnSpc>
                <a:spcPct val="250000"/>
              </a:lnSpc>
            </a:pPr>
            <a:r>
              <a:rPr lang="en-US" altLang="ko-KR" dirty="0"/>
              <a:t>Background / Related Work</a:t>
            </a:r>
          </a:p>
          <a:p>
            <a:pPr>
              <a:lnSpc>
                <a:spcPct val="250000"/>
              </a:lnSpc>
            </a:pPr>
            <a:r>
              <a:rPr lang="en-US" altLang="ko-KR" dirty="0"/>
              <a:t>Method</a:t>
            </a:r>
          </a:p>
          <a:p>
            <a:pPr>
              <a:lnSpc>
                <a:spcPct val="250000"/>
              </a:lnSpc>
            </a:pPr>
            <a:r>
              <a:rPr lang="en-US" altLang="ko-KR" dirty="0"/>
              <a:t>Results</a:t>
            </a:r>
          </a:p>
          <a:p>
            <a:pPr>
              <a:lnSpc>
                <a:spcPct val="250000"/>
              </a:lnSpc>
            </a:pPr>
            <a:r>
              <a:rPr lang="en-US" altLang="ko-KR" dirty="0"/>
              <a:t>Applications</a:t>
            </a:r>
          </a:p>
          <a:p>
            <a:pPr>
              <a:lnSpc>
                <a:spcPct val="250000"/>
              </a:lnSpc>
            </a:pPr>
            <a:r>
              <a:rPr lang="en-US" altLang="ko-KR" dirty="0"/>
              <a:t>Conclusion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BA0093D-3621-FA22-0E86-CBE1493A05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3238900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Applications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716284"/>
          </a:xfrm>
        </p:spPr>
        <p:txBody>
          <a:bodyPr>
            <a:normAutofit/>
          </a:bodyPr>
          <a:lstStyle/>
          <a:p>
            <a:r>
              <a:rPr lang="en-US" altLang="ko-KR" b="0" dirty="0"/>
              <a:t>Paint – to – Image</a:t>
            </a:r>
          </a:p>
          <a:p>
            <a:pPr lvl="1"/>
            <a:r>
              <a:rPr lang="en-US" altLang="ko-KR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Input</a:t>
            </a:r>
            <a:r>
              <a:rPr lang="ko-KR" altLang="en-US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en-US" altLang="ko-KR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Paint</a:t>
            </a:r>
            <a:r>
              <a:rPr lang="ko-KR" altLang="en-US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의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general structure</a:t>
            </a:r>
            <a:r>
              <a:rPr lang="en-US" altLang="ko-KR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ko-KR" altLang="en-US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및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layout</a:t>
            </a:r>
            <a:r>
              <a:rPr lang="ko-KR" altLang="en-US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을 유지</a:t>
            </a:r>
            <a:endParaRPr lang="en-US" altLang="ko-KR" b="0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1"/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Training Example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의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realistic texture 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및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fine details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에 맞춰 이미지를 생성</a:t>
            </a:r>
            <a:endParaRPr lang="en-US" altLang="ko-KR" b="0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1"/>
            <a:endParaRPr lang="en-US" altLang="ko-KR" b="0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53D57924-76BB-0627-11FD-C3E2D2AAC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39" y="3429000"/>
            <a:ext cx="10370121" cy="295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67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Applications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716284"/>
          </a:xfrm>
        </p:spPr>
        <p:txBody>
          <a:bodyPr>
            <a:normAutofit/>
          </a:bodyPr>
          <a:lstStyle/>
          <a:p>
            <a:r>
              <a:rPr lang="en-US" altLang="ko-KR" b="0" dirty="0"/>
              <a:t>Harmonization</a:t>
            </a:r>
          </a:p>
          <a:p>
            <a:pPr lvl="1"/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학습에 사용한 배경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(Background) 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이미지에 적절한 물체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(object)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를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Blending</a:t>
            </a:r>
            <a:endParaRPr lang="en-US" altLang="ko-KR" b="0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1"/>
            <a:endParaRPr lang="en-US" altLang="ko-KR" b="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20A3C6F-DBD9-3815-0E8D-C9305E53E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266" y="2464022"/>
            <a:ext cx="7674717" cy="419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05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Applications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716284"/>
          </a:xfrm>
        </p:spPr>
        <p:txBody>
          <a:bodyPr>
            <a:normAutofit/>
          </a:bodyPr>
          <a:lstStyle/>
          <a:p>
            <a:r>
              <a:rPr lang="en-US" altLang="ko-KR" b="0" dirty="0"/>
              <a:t>Image Editing</a:t>
            </a:r>
          </a:p>
          <a:p>
            <a:pPr lvl="1"/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학습 이미지를 원하는 대로 수정</a:t>
            </a:r>
            <a:endParaRPr lang="en-US" altLang="ko-KR" b="0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2DFC598-1BA3-AD54-5691-4F546E00F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634" y="2108350"/>
            <a:ext cx="5819981" cy="43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45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Applications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716284"/>
          </a:xfrm>
        </p:spPr>
        <p:txBody>
          <a:bodyPr>
            <a:normAutofit/>
          </a:bodyPr>
          <a:lstStyle/>
          <a:p>
            <a:r>
              <a:rPr lang="en-US" altLang="ko-KR" b="0" dirty="0"/>
              <a:t>Single Image Animation</a:t>
            </a:r>
          </a:p>
          <a:p>
            <a:pPr lvl="1"/>
            <a:r>
              <a:rPr lang="ko-KR" altLang="en-US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학습에 사용한 한 장의 이미지로부터 현실적인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Motion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을 생성</a:t>
            </a: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1"/>
            <a:r>
              <a:rPr lang="en-US" altLang="ko-KR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Noise</a:t>
            </a:r>
            <a:r>
              <a:rPr lang="ko-KR" altLang="en-US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를 </a:t>
            </a:r>
            <a:r>
              <a:rPr lang="en-US" altLang="ko-KR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0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부터 시작해서 점진적으로 </a:t>
            </a:r>
            <a:r>
              <a:rPr lang="ko-KR" altLang="en-US" dirty="0" err="1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바꿔나감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.</a:t>
            </a:r>
          </a:p>
          <a:p>
            <a:pPr lvl="2"/>
            <a:r>
              <a:rPr lang="en-US" altLang="ko-KR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Noise </a:t>
            </a:r>
            <a:r>
              <a:rPr lang="ko-KR" altLang="en-US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공간 </a:t>
            </a:r>
            <a:r>
              <a:rPr lang="en-US" altLang="ko-KR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Z-space</a:t>
            </a:r>
            <a:r>
              <a:rPr lang="ko-KR" altLang="en-US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에서 랜덤 워크</a:t>
            </a:r>
            <a:r>
              <a:rPr lang="en-US" altLang="ko-KR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(Random Walk) </a:t>
            </a:r>
            <a:r>
              <a:rPr lang="ko-KR" altLang="en-US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수행</a:t>
            </a:r>
            <a:endParaRPr lang="en-US" altLang="ko-KR" b="0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pic>
        <p:nvPicPr>
          <p:cNvPr id="4" name="그림 3" descr="번개, 하늘, 우레, 구름이(가) 표시된 사진&#10;&#10;자동 생성된 설명">
            <a:extLst>
              <a:ext uri="{FF2B5EF4-FFF2-40B4-BE49-F238E27FC236}">
                <a16:creationId xmlns:a16="http://schemas.microsoft.com/office/drawing/2014/main" id="{D85A7266-C7C0-330B-F8D5-730BC6B60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963" y="3284763"/>
            <a:ext cx="3733800" cy="31623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C47751B-AC9B-4B60-25A9-6FAAF5528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138" y="3498884"/>
            <a:ext cx="3762900" cy="273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32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Conclusion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716284"/>
          </a:xfrm>
        </p:spPr>
        <p:txBody>
          <a:bodyPr>
            <a:normAutofit/>
          </a:bodyPr>
          <a:lstStyle/>
          <a:p>
            <a:r>
              <a:rPr lang="en-US" altLang="ko-KR" b="0" dirty="0" err="1"/>
              <a:t>SinGAN</a:t>
            </a:r>
            <a:endParaRPr lang="en-US" altLang="ko-KR" b="0" dirty="0"/>
          </a:p>
          <a:p>
            <a:pPr lvl="1"/>
            <a:r>
              <a:rPr lang="en-US" altLang="ko-KR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Single Natural Image</a:t>
            </a:r>
            <a:r>
              <a:rPr lang="ko-KR" altLang="en-US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로부터 학습되는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Unconditional Generative Model</a:t>
            </a:r>
          </a:p>
          <a:p>
            <a:pPr lvl="2"/>
            <a:r>
              <a:rPr lang="en-US" altLang="ko-KR" b="0" dirty="0"/>
              <a:t>Text</a:t>
            </a:r>
            <a:r>
              <a:rPr lang="en-US" altLang="ko-KR" dirty="0"/>
              <a:t>ure</a:t>
            </a:r>
            <a:r>
              <a:rPr lang="ko-KR" altLang="en-US" dirty="0"/>
              <a:t>를 넘어 복잡한 </a:t>
            </a:r>
            <a:r>
              <a:rPr lang="en-US" altLang="ko-KR" dirty="0"/>
              <a:t>Natural Image</a:t>
            </a:r>
            <a:r>
              <a:rPr lang="ko-KR" altLang="en-US" dirty="0"/>
              <a:t>로부터도 현실적인 이미지를 생성 가능</a:t>
            </a:r>
            <a:endParaRPr lang="en-US" altLang="ko-KR" dirty="0"/>
          </a:p>
          <a:p>
            <a:pPr lvl="2"/>
            <a:endParaRPr lang="en-US" altLang="ko-KR" b="0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1"/>
            <a:r>
              <a:rPr lang="en-US" altLang="ko-KR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Internal Learning</a:t>
            </a:r>
            <a:r>
              <a:rPr lang="ko-KR" altLang="en-US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은 외부 데이터셋을 사용한 학습에 비해 의미적 다양성</a:t>
            </a:r>
            <a:r>
              <a:rPr lang="en-US" altLang="ko-KR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(Semantic Diversity)</a:t>
            </a:r>
            <a:r>
              <a:rPr lang="ko-KR" altLang="en-US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이 제한적임</a:t>
            </a:r>
            <a:r>
              <a:rPr lang="en-US" altLang="ko-KR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.</a:t>
            </a:r>
          </a:p>
          <a:p>
            <a:pPr lvl="2"/>
            <a:r>
              <a:rPr lang="en-US" altLang="ko-KR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Ex) </a:t>
            </a:r>
            <a:r>
              <a:rPr lang="ko-KR" altLang="en-US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학습 이미지에 하나의 개가 있다면</a:t>
            </a:r>
            <a:r>
              <a:rPr lang="en-US" altLang="ko-KR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, </a:t>
            </a:r>
            <a:r>
              <a:rPr lang="en-US" altLang="ko-KR" b="0" dirty="0" err="1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SinGAN</a:t>
            </a:r>
            <a:r>
              <a:rPr lang="ko-KR" altLang="en-US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은 다른 품종의 개를 생성해내지 못함</a:t>
            </a:r>
            <a:r>
              <a:rPr lang="en-US" altLang="ko-KR" b="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9918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Introduction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 err="1"/>
              <a:t>SinGAN</a:t>
            </a:r>
            <a:endParaRPr lang="en-US" altLang="ko-KR" dirty="0"/>
          </a:p>
          <a:p>
            <a:pPr lvl="1"/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오직 </a:t>
            </a: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한 장의 이미지만을 이용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하여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GAN 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네트워크를 학습</a:t>
            </a: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lvl="1"/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Patch 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분포를 유지하면서 새로운 객체 구성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및 구조를 생성하는 </a:t>
            </a:r>
            <a:r>
              <a:rPr lang="en-US" altLang="ko-KR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Unconditional Generative Model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9E0A63C-C844-01B1-ED53-7CBD8728B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94" y="3127145"/>
            <a:ext cx="10781211" cy="270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14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Introduction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411" y="1026160"/>
            <a:ext cx="11339177" cy="5278845"/>
          </a:xfrm>
        </p:spPr>
        <p:txBody>
          <a:bodyPr>
            <a:normAutofit/>
          </a:bodyPr>
          <a:lstStyle/>
          <a:p>
            <a:r>
              <a:rPr lang="ko-KR" altLang="en-US" dirty="0"/>
              <a:t>별도의 정보</a:t>
            </a:r>
            <a:r>
              <a:rPr lang="en-US" altLang="ko-KR" dirty="0"/>
              <a:t>, </a:t>
            </a:r>
            <a:r>
              <a:rPr lang="ko-KR" altLang="en-US" dirty="0"/>
              <a:t>훈련 없이</a:t>
            </a:r>
            <a:r>
              <a:rPr lang="en-US" altLang="ko-KR" dirty="0"/>
              <a:t>, </a:t>
            </a:r>
            <a:r>
              <a:rPr lang="ko-KR" altLang="en-US" dirty="0"/>
              <a:t>다양한 </a:t>
            </a:r>
            <a:r>
              <a:rPr lang="en-US" altLang="ko-KR" dirty="0"/>
              <a:t>Application</a:t>
            </a:r>
            <a:r>
              <a:rPr lang="ko-KR" altLang="en-US" dirty="0"/>
              <a:t>에서 활용 가능</a:t>
            </a:r>
            <a:endParaRPr lang="en-US" altLang="ko-KR" dirty="0"/>
          </a:p>
          <a:p>
            <a:pPr lvl="1"/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한 장의 이미지에 대한 이미지 수정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(Image Editing), 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애니메이션화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, Super Resolution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등</a:t>
            </a: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endParaRPr lang="en-US" altLang="ko-KR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357C199-6A41-4129-2F7D-C4CABC634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301" y="1912941"/>
            <a:ext cx="9749398" cy="469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64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Background</a:t>
            </a:r>
          </a:p>
        </p:txBody>
      </p:sp>
      <p:sp>
        <p:nvSpPr>
          <p:cNvPr id="3" name="내용 개체 틀 6">
            <a:extLst>
              <a:ext uri="{FF2B5EF4-FFF2-40B4-BE49-F238E27FC236}">
                <a16:creationId xmlns:a16="http://schemas.microsoft.com/office/drawing/2014/main" id="{8FDAAE17-1315-9A9D-C48E-76217F754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0" y="1026160"/>
            <a:ext cx="11332755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DCGAN (Deep Convolutional GAN)</a:t>
            </a:r>
          </a:p>
          <a:p>
            <a:pPr lvl="1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기존의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FC Layer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들로 이루어진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MLP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 </a:t>
            </a:r>
            <a:r>
              <a:rPr lang="en-US" altLang="ko-KR" b="1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Deep Convolutional</a:t>
            </a:r>
            <a:r>
              <a:rPr lang="ko-KR" altLang="en-US" b="1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</a:t>
            </a:r>
            <a:r>
              <a:rPr lang="en-US" altLang="ko-KR" b="1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Layer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로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Replace</a:t>
            </a: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Generator: Transposed Convolutional Neural Network</a:t>
            </a: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Discriminator: Convolutional Neural Network (CNN)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FFF1F0B-79CC-DD4B-9047-36FCB8EB7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486" y="2725081"/>
            <a:ext cx="7525025" cy="3106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B6EA03-BF0E-A5EB-004B-6A7E9E3650F9}"/>
              </a:ext>
            </a:extLst>
          </p:cNvPr>
          <p:cNvSpPr txBox="1"/>
          <p:nvPr/>
        </p:nvSpPr>
        <p:spPr>
          <a:xfrm>
            <a:off x="5384799" y="5760645"/>
            <a:ext cx="142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1400" b="1" dirty="0">
                <a:latin typeface="+mj-ea"/>
                <a:ea typeface="+mj-ea"/>
              </a:rPr>
              <a:t>Generator</a:t>
            </a:r>
            <a:endParaRPr kumimoji="1" lang="ko-KR" altLang="en-US" sz="14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986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Background</a:t>
            </a:r>
          </a:p>
        </p:txBody>
      </p:sp>
      <p:sp>
        <p:nvSpPr>
          <p:cNvPr id="3" name="내용 개체 틀 6">
            <a:extLst>
              <a:ext uri="{FF2B5EF4-FFF2-40B4-BE49-F238E27FC236}">
                <a16:creationId xmlns:a16="http://schemas.microsoft.com/office/drawing/2014/main" id="{8FDAAE17-1315-9A9D-C48E-76217F754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2755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PGGAN (Progressive Growing GAN)</a:t>
            </a:r>
          </a:p>
          <a:p>
            <a:pPr lvl="1"/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학습을 진행하는 과정에서 점진적으로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(Progressively) 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네트워크에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Layer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를 추가해 나감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.</a:t>
            </a:r>
          </a:p>
          <a:p>
            <a:pPr lvl="2"/>
            <a:r>
              <a:rPr lang="ko-KR" altLang="en-US" dirty="0"/>
              <a:t>실제</a:t>
            </a:r>
            <a:r>
              <a:rPr lang="en-US" altLang="ko-KR" dirty="0"/>
              <a:t>(Reals) </a:t>
            </a:r>
            <a:r>
              <a:rPr lang="ko-KR" altLang="en-US" dirty="0"/>
              <a:t>이미지를 </a:t>
            </a:r>
            <a:r>
              <a:rPr lang="en-US" altLang="ko-KR" b="1" dirty="0" err="1"/>
              <a:t>Downsampling</a:t>
            </a:r>
            <a:r>
              <a:rPr lang="ko-KR" altLang="en-US" dirty="0"/>
              <a:t>하여 학습에 사용</a:t>
            </a:r>
            <a:endParaRPr lang="en-US" altLang="ko-KR" dirty="0"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8787442-2725-F743-50A3-67B5712E8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926" y="2642717"/>
            <a:ext cx="9134147" cy="3873303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BF42F5FF-67F9-1A84-3060-66CE4BDA97C0}"/>
              </a:ext>
            </a:extLst>
          </p:cNvPr>
          <p:cNvSpPr/>
          <p:nvPr/>
        </p:nvSpPr>
        <p:spPr>
          <a:xfrm>
            <a:off x="2029766" y="4340888"/>
            <a:ext cx="1115367" cy="5325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C2A541C7-E243-AC9D-D248-2E785849A11D}"/>
              </a:ext>
            </a:extLst>
          </p:cNvPr>
          <p:cNvCxnSpPr>
            <a:cxnSpLocks/>
          </p:cNvCxnSpPr>
          <p:nvPr/>
        </p:nvCxnSpPr>
        <p:spPr>
          <a:xfrm flipH="1">
            <a:off x="2587449" y="2150347"/>
            <a:ext cx="1512278" cy="219054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4338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그림 63" descr="사람, 의류, 인간의 얼굴, 사람들이(가) 표시된 사진&#10;&#10;자동 생성된 설명">
            <a:extLst>
              <a:ext uri="{FF2B5EF4-FFF2-40B4-BE49-F238E27FC236}">
                <a16:creationId xmlns:a16="http://schemas.microsoft.com/office/drawing/2014/main" id="{C3F841CC-8F36-E87A-F619-986312362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833" y="4005236"/>
            <a:ext cx="3270491" cy="2452868"/>
          </a:xfrm>
          <a:prstGeom prst="rect">
            <a:avLst/>
          </a:prstGeom>
        </p:spPr>
      </p:pic>
      <p:pic>
        <p:nvPicPr>
          <p:cNvPr id="68" name="그림 67" descr="의류, 사람, 인간의 얼굴, 실내이(가) 표시된 사진&#10;&#10;자동 생성된 설명">
            <a:extLst>
              <a:ext uri="{FF2B5EF4-FFF2-40B4-BE49-F238E27FC236}">
                <a16:creationId xmlns:a16="http://schemas.microsoft.com/office/drawing/2014/main" id="{FF727349-01D8-6277-822E-BD5E27C334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130" y="3895070"/>
            <a:ext cx="3270491" cy="2452868"/>
          </a:xfrm>
          <a:prstGeom prst="rect">
            <a:avLst/>
          </a:prstGeom>
        </p:spPr>
      </p:pic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Super</a:t>
            </a:r>
            <a:r>
              <a:rPr lang="ko-KR" altLang="en-US" dirty="0"/>
              <a:t> </a:t>
            </a:r>
            <a:r>
              <a:rPr lang="en-US" altLang="ko-KR" dirty="0"/>
              <a:t>Resolution</a:t>
            </a:r>
          </a:p>
          <a:p>
            <a:pPr lvl="1"/>
            <a:r>
              <a:rPr lang="en-US" altLang="ko-KR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External</a:t>
            </a:r>
            <a:r>
              <a:rPr lang="ko-KR" altLang="en-US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en-US" altLang="ko-KR" b="1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Supervised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Super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Resolution</a:t>
            </a:r>
          </a:p>
          <a:p>
            <a:pPr lvl="2"/>
            <a:r>
              <a:rPr lang="ko-KR" altLang="en-US" dirty="0"/>
              <a:t>다수의 </a:t>
            </a:r>
            <a:r>
              <a:rPr lang="en-US" altLang="ko-KR" dirty="0"/>
              <a:t>HR-LR </a:t>
            </a:r>
            <a:r>
              <a:rPr lang="ko-KR" altLang="en-US" dirty="0"/>
              <a:t>쌍에 대하여 학습을 진행</a:t>
            </a:r>
            <a:endParaRPr lang="en-US" altLang="ko-KR" dirty="0"/>
          </a:p>
          <a:p>
            <a:pPr lvl="1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721EDE5-F087-A1E3-E145-6161E09B79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Background</a:t>
            </a: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5AB8B8D9-D2A0-33D3-6AE9-3EBE59A11077}"/>
              </a:ext>
            </a:extLst>
          </p:cNvPr>
          <p:cNvSpPr/>
          <p:nvPr/>
        </p:nvSpPr>
        <p:spPr>
          <a:xfrm>
            <a:off x="4726536" y="4352953"/>
            <a:ext cx="385186" cy="39901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CEBD1E16-A8DB-64AF-F183-B59A8681EDE3}"/>
              </a:ext>
            </a:extLst>
          </p:cNvPr>
          <p:cNvSpPr/>
          <p:nvPr/>
        </p:nvSpPr>
        <p:spPr>
          <a:xfrm>
            <a:off x="4726536" y="4957721"/>
            <a:ext cx="385186" cy="39901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10CE88DF-93A3-29BB-0E43-846533E5E2B9}"/>
              </a:ext>
            </a:extLst>
          </p:cNvPr>
          <p:cNvSpPr/>
          <p:nvPr/>
        </p:nvSpPr>
        <p:spPr>
          <a:xfrm>
            <a:off x="4726536" y="5577557"/>
            <a:ext cx="385186" cy="39901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1E4B6379-4884-3A48-E608-DDC91051BD60}"/>
              </a:ext>
            </a:extLst>
          </p:cNvPr>
          <p:cNvSpPr/>
          <p:nvPr/>
        </p:nvSpPr>
        <p:spPr>
          <a:xfrm>
            <a:off x="5820132" y="3953942"/>
            <a:ext cx="385186" cy="39901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672A5BDA-A2BB-EB07-889D-388E5122EAF2}"/>
              </a:ext>
            </a:extLst>
          </p:cNvPr>
          <p:cNvSpPr/>
          <p:nvPr/>
        </p:nvSpPr>
        <p:spPr>
          <a:xfrm>
            <a:off x="5820132" y="4613567"/>
            <a:ext cx="385186" cy="39901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76630B82-3090-2D52-BC92-B134B41CE3B2}"/>
              </a:ext>
            </a:extLst>
          </p:cNvPr>
          <p:cNvSpPr/>
          <p:nvPr/>
        </p:nvSpPr>
        <p:spPr>
          <a:xfrm>
            <a:off x="5820132" y="5282635"/>
            <a:ext cx="385186" cy="39901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AE93AFB0-438C-BF80-02FE-AF46A048BA99}"/>
              </a:ext>
            </a:extLst>
          </p:cNvPr>
          <p:cNvSpPr/>
          <p:nvPr/>
        </p:nvSpPr>
        <p:spPr>
          <a:xfrm>
            <a:off x="5820132" y="5951703"/>
            <a:ext cx="385186" cy="39901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91C2A605-0021-1143-A315-D3193F76C070}"/>
              </a:ext>
            </a:extLst>
          </p:cNvPr>
          <p:cNvCxnSpPr>
            <a:cxnSpLocks/>
            <a:stCxn id="12" idx="6"/>
            <a:endCxn id="15" idx="2"/>
          </p:cNvCxnSpPr>
          <p:nvPr/>
        </p:nvCxnSpPr>
        <p:spPr>
          <a:xfrm flipV="1">
            <a:off x="5111722" y="4153448"/>
            <a:ext cx="708410" cy="3990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C0EE4F63-5316-2760-954A-1B5B9C8F8A3B}"/>
              </a:ext>
            </a:extLst>
          </p:cNvPr>
          <p:cNvCxnSpPr>
            <a:cxnSpLocks/>
            <a:stCxn id="12" idx="6"/>
            <a:endCxn id="16" idx="2"/>
          </p:cNvCxnSpPr>
          <p:nvPr/>
        </p:nvCxnSpPr>
        <p:spPr>
          <a:xfrm>
            <a:off x="5111722" y="4552459"/>
            <a:ext cx="708410" cy="260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15C07CD9-A82B-97D0-9F21-94B7B5361CC0}"/>
              </a:ext>
            </a:extLst>
          </p:cNvPr>
          <p:cNvCxnSpPr>
            <a:cxnSpLocks/>
            <a:stCxn id="12" idx="6"/>
            <a:endCxn id="17" idx="2"/>
          </p:cNvCxnSpPr>
          <p:nvPr/>
        </p:nvCxnSpPr>
        <p:spPr>
          <a:xfrm>
            <a:off x="5111722" y="4552459"/>
            <a:ext cx="708410" cy="9296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510E3977-5804-8A2E-4082-FE36283D3361}"/>
              </a:ext>
            </a:extLst>
          </p:cNvPr>
          <p:cNvCxnSpPr>
            <a:cxnSpLocks/>
            <a:stCxn id="12" idx="6"/>
            <a:endCxn id="18" idx="2"/>
          </p:cNvCxnSpPr>
          <p:nvPr/>
        </p:nvCxnSpPr>
        <p:spPr>
          <a:xfrm>
            <a:off x="5111722" y="4552459"/>
            <a:ext cx="708410" cy="1598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85CCDD7D-9FD3-5E1E-F055-C1022EFF4E75}"/>
              </a:ext>
            </a:extLst>
          </p:cNvPr>
          <p:cNvCxnSpPr>
            <a:cxnSpLocks/>
            <a:stCxn id="13" idx="6"/>
            <a:endCxn id="15" idx="2"/>
          </p:cNvCxnSpPr>
          <p:nvPr/>
        </p:nvCxnSpPr>
        <p:spPr>
          <a:xfrm flipV="1">
            <a:off x="5111722" y="4153448"/>
            <a:ext cx="708410" cy="10037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2E635C7B-E772-A364-DB21-C7B2EFBB94C3}"/>
              </a:ext>
            </a:extLst>
          </p:cNvPr>
          <p:cNvCxnSpPr>
            <a:cxnSpLocks/>
            <a:stCxn id="13" idx="6"/>
            <a:endCxn id="16" idx="2"/>
          </p:cNvCxnSpPr>
          <p:nvPr/>
        </p:nvCxnSpPr>
        <p:spPr>
          <a:xfrm flipV="1">
            <a:off x="5111722" y="4813073"/>
            <a:ext cx="708410" cy="3441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7D7ADF84-0A6A-341F-17A1-26109C1DAF3D}"/>
              </a:ext>
            </a:extLst>
          </p:cNvPr>
          <p:cNvCxnSpPr>
            <a:cxnSpLocks/>
            <a:stCxn id="13" idx="6"/>
            <a:endCxn id="17" idx="2"/>
          </p:cNvCxnSpPr>
          <p:nvPr/>
        </p:nvCxnSpPr>
        <p:spPr>
          <a:xfrm>
            <a:off x="5111722" y="5157227"/>
            <a:ext cx="708410" cy="324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3B035101-3F62-DC73-62A3-AD4BF1B43F20}"/>
              </a:ext>
            </a:extLst>
          </p:cNvPr>
          <p:cNvCxnSpPr>
            <a:cxnSpLocks/>
            <a:stCxn id="13" idx="6"/>
            <a:endCxn id="18" idx="2"/>
          </p:cNvCxnSpPr>
          <p:nvPr/>
        </p:nvCxnSpPr>
        <p:spPr>
          <a:xfrm>
            <a:off x="5111722" y="5157227"/>
            <a:ext cx="708410" cy="9939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FB9158E8-DD4C-CF53-C2EC-72ED087F50B0}"/>
              </a:ext>
            </a:extLst>
          </p:cNvPr>
          <p:cNvCxnSpPr>
            <a:cxnSpLocks/>
            <a:stCxn id="14" idx="6"/>
            <a:endCxn id="15" idx="2"/>
          </p:cNvCxnSpPr>
          <p:nvPr/>
        </p:nvCxnSpPr>
        <p:spPr>
          <a:xfrm flipV="1">
            <a:off x="5111722" y="4153448"/>
            <a:ext cx="708410" cy="16236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82642A2D-7D16-6923-7E29-E0E1A594D628}"/>
              </a:ext>
            </a:extLst>
          </p:cNvPr>
          <p:cNvCxnSpPr>
            <a:cxnSpLocks/>
            <a:stCxn id="14" idx="6"/>
            <a:endCxn id="16" idx="2"/>
          </p:cNvCxnSpPr>
          <p:nvPr/>
        </p:nvCxnSpPr>
        <p:spPr>
          <a:xfrm flipV="1">
            <a:off x="5111722" y="4813073"/>
            <a:ext cx="708410" cy="9639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0B7A80BD-2EAD-FB8F-3460-61129E55E4C6}"/>
              </a:ext>
            </a:extLst>
          </p:cNvPr>
          <p:cNvCxnSpPr>
            <a:cxnSpLocks/>
            <a:stCxn id="14" idx="6"/>
            <a:endCxn id="17" idx="2"/>
          </p:cNvCxnSpPr>
          <p:nvPr/>
        </p:nvCxnSpPr>
        <p:spPr>
          <a:xfrm flipV="1">
            <a:off x="5111722" y="5482141"/>
            <a:ext cx="708410" cy="2949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292FC147-548D-380F-5E58-4FF1124293F7}"/>
              </a:ext>
            </a:extLst>
          </p:cNvPr>
          <p:cNvCxnSpPr>
            <a:cxnSpLocks/>
            <a:stCxn id="14" idx="6"/>
            <a:endCxn id="18" idx="2"/>
          </p:cNvCxnSpPr>
          <p:nvPr/>
        </p:nvCxnSpPr>
        <p:spPr>
          <a:xfrm>
            <a:off x="5111722" y="5777063"/>
            <a:ext cx="708410" cy="3741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그림 65" descr="의류, 사람, 실내, 의자이(가) 표시된 사진&#10;&#10;자동 생성된 설명">
            <a:extLst>
              <a:ext uri="{FF2B5EF4-FFF2-40B4-BE49-F238E27FC236}">
                <a16:creationId xmlns:a16="http://schemas.microsoft.com/office/drawing/2014/main" id="{D30F0947-DDB8-5DCE-642E-7ECBE2EBE9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690" y="3786144"/>
            <a:ext cx="3270491" cy="2452868"/>
          </a:xfrm>
          <a:prstGeom prst="rect">
            <a:avLst/>
          </a:prstGeom>
        </p:spPr>
      </p:pic>
      <p:pic>
        <p:nvPicPr>
          <p:cNvPr id="70" name="그림 69" descr="사람, 텍스트, 사람들, 의류이(가) 표시된 사진&#10;&#10;자동 생성된 설명">
            <a:extLst>
              <a:ext uri="{FF2B5EF4-FFF2-40B4-BE49-F238E27FC236}">
                <a16:creationId xmlns:a16="http://schemas.microsoft.com/office/drawing/2014/main" id="{E2ED0C0E-AAFE-09D0-8117-1C0E50726B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390" y="4544224"/>
            <a:ext cx="1519712" cy="1519712"/>
          </a:xfrm>
          <a:prstGeom prst="rect">
            <a:avLst/>
          </a:prstGeom>
        </p:spPr>
      </p:pic>
      <p:pic>
        <p:nvPicPr>
          <p:cNvPr id="74" name="그림 73" descr="텍스트, 사람, 의류, 테이블이(가) 표시된 사진&#10;&#10;자동 생성된 설명">
            <a:extLst>
              <a:ext uri="{FF2B5EF4-FFF2-40B4-BE49-F238E27FC236}">
                <a16:creationId xmlns:a16="http://schemas.microsoft.com/office/drawing/2014/main" id="{9FEA4475-D0FE-D358-71F4-E21482AAE1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015" y="4440223"/>
            <a:ext cx="1519712" cy="1519712"/>
          </a:xfrm>
          <a:prstGeom prst="rect">
            <a:avLst/>
          </a:prstGeom>
        </p:spPr>
      </p:pic>
      <p:pic>
        <p:nvPicPr>
          <p:cNvPr id="72" name="그림 71" descr="사람, 의류, 슈트, 텍스트이(가) 표시된 사진&#10;&#10;자동 생성된 설명">
            <a:extLst>
              <a:ext uri="{FF2B5EF4-FFF2-40B4-BE49-F238E27FC236}">
                <a16:creationId xmlns:a16="http://schemas.microsoft.com/office/drawing/2014/main" id="{980A495C-DEAE-C5C7-C950-9A614D8BF0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296" y="4324985"/>
            <a:ext cx="1519712" cy="1519712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B18FCDF1-72E8-7C1E-462F-255EC74B27A2}"/>
              </a:ext>
            </a:extLst>
          </p:cNvPr>
          <p:cNvSpPr txBox="1"/>
          <p:nvPr/>
        </p:nvSpPr>
        <p:spPr>
          <a:xfrm>
            <a:off x="8032776" y="6495045"/>
            <a:ext cx="1768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+mn-ea"/>
              </a:rPr>
              <a:t>High Resolution</a:t>
            </a:r>
            <a:endParaRPr lang="ko-KR" altLang="en-US" sz="1400" b="1" dirty="0">
              <a:latin typeface="+mn-ea"/>
            </a:endParaRPr>
          </a:p>
        </p:txBody>
      </p:sp>
      <p:sp>
        <p:nvSpPr>
          <p:cNvPr id="87" name="왼쪽 중괄호 86">
            <a:extLst>
              <a:ext uri="{FF2B5EF4-FFF2-40B4-BE49-F238E27FC236}">
                <a16:creationId xmlns:a16="http://schemas.microsoft.com/office/drawing/2014/main" id="{780D9C32-B07E-7BE4-F94A-40F2BC9BB661}"/>
              </a:ext>
            </a:extLst>
          </p:cNvPr>
          <p:cNvSpPr/>
          <p:nvPr/>
        </p:nvSpPr>
        <p:spPr>
          <a:xfrm rot="5400000">
            <a:off x="2822564" y="3076286"/>
            <a:ext cx="369594" cy="1956544"/>
          </a:xfrm>
          <a:prstGeom prst="lef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왼쪽 중괄호 87">
            <a:extLst>
              <a:ext uri="{FF2B5EF4-FFF2-40B4-BE49-F238E27FC236}">
                <a16:creationId xmlns:a16="http://schemas.microsoft.com/office/drawing/2014/main" id="{04E0027B-26D2-7DAF-D24B-819DC3B38FDF}"/>
              </a:ext>
            </a:extLst>
          </p:cNvPr>
          <p:cNvSpPr/>
          <p:nvPr/>
        </p:nvSpPr>
        <p:spPr>
          <a:xfrm rot="5400000">
            <a:off x="8591879" y="1664962"/>
            <a:ext cx="369594" cy="3708962"/>
          </a:xfrm>
          <a:prstGeom prst="lef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왼쪽 대괄호 93">
            <a:extLst>
              <a:ext uri="{FF2B5EF4-FFF2-40B4-BE49-F238E27FC236}">
                <a16:creationId xmlns:a16="http://schemas.microsoft.com/office/drawing/2014/main" id="{25E085DF-BA10-B664-C030-C6537B3274C6}"/>
              </a:ext>
            </a:extLst>
          </p:cNvPr>
          <p:cNvSpPr/>
          <p:nvPr/>
        </p:nvSpPr>
        <p:spPr>
          <a:xfrm rot="5400000">
            <a:off x="5511086" y="-35478"/>
            <a:ext cx="759324" cy="5787851"/>
          </a:xfrm>
          <a:prstGeom prst="leftBracket">
            <a:avLst>
              <a:gd name="adj" fmla="val 91164"/>
            </a:avLst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EF376A2-A6A0-0E81-1959-EFECB0AF934F}"/>
              </a:ext>
            </a:extLst>
          </p:cNvPr>
          <p:cNvSpPr txBox="1"/>
          <p:nvPr/>
        </p:nvSpPr>
        <p:spPr>
          <a:xfrm>
            <a:off x="4469309" y="2140323"/>
            <a:ext cx="284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0070C0"/>
                </a:solidFill>
              </a:rPr>
              <a:t>External Train Dataset </a:t>
            </a:r>
            <a:r>
              <a:rPr lang="ko-KR" altLang="en-US" dirty="0">
                <a:solidFill>
                  <a:srgbClr val="0070C0"/>
                </a:solidFill>
              </a:rPr>
              <a:t>구성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1B46D6-F85F-4684-A0FD-8EE38C79BD30}"/>
              </a:ext>
            </a:extLst>
          </p:cNvPr>
          <p:cNvSpPr txBox="1"/>
          <p:nvPr/>
        </p:nvSpPr>
        <p:spPr>
          <a:xfrm>
            <a:off x="2247015" y="6085123"/>
            <a:ext cx="1519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>
                <a:latin typeface="+mn-ea"/>
              </a:rPr>
              <a:t>Low Resolution</a:t>
            </a:r>
            <a:endParaRPr lang="ko-KR" altLang="en-US" sz="1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12776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Super</a:t>
            </a:r>
            <a:r>
              <a:rPr lang="ko-KR" altLang="en-US" dirty="0"/>
              <a:t> </a:t>
            </a:r>
            <a:r>
              <a:rPr lang="en-US" altLang="ko-KR" dirty="0"/>
              <a:t>Resolution</a:t>
            </a:r>
          </a:p>
          <a:p>
            <a:pPr lvl="1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이미지의 자기 반복성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많은 자연 이미지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(Natural Image)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들은 내재된 데이터 반복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(</a:t>
            </a:r>
            <a:r>
              <a:rPr lang="en-US" altLang="ko-KR" b="1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Internal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Data Repetition)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을 특징으로 가짐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.</a:t>
            </a:r>
          </a:p>
          <a:p>
            <a:pPr lvl="3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Ex)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여러 마리의 새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,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비슷하게 생긴 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돌맹이들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이미지 내부의 유사한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Patch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 참고하여 해상도를 복원함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.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721EDE5-F087-A1E3-E145-6161E09B79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Background</a:t>
            </a:r>
          </a:p>
        </p:txBody>
      </p:sp>
      <p:pic>
        <p:nvPicPr>
          <p:cNvPr id="97" name="그림 96">
            <a:extLst>
              <a:ext uri="{FF2B5EF4-FFF2-40B4-BE49-F238E27FC236}">
                <a16:creationId xmlns:a16="http://schemas.microsoft.com/office/drawing/2014/main" id="{F4BB4CF3-7550-AC51-E6D3-B410C3867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983" y="3278276"/>
            <a:ext cx="5530034" cy="32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48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5099736-A0A4-BCD7-C786-F85B081359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037" y="0"/>
            <a:ext cx="11339177" cy="624423"/>
          </a:xfrm>
        </p:spPr>
        <p:txBody>
          <a:bodyPr/>
          <a:lstStyle/>
          <a:p>
            <a:r>
              <a:rPr lang="en-US" altLang="ko-KR" dirty="0"/>
              <a:t>Related Work</a:t>
            </a:r>
          </a:p>
        </p:txBody>
      </p:sp>
      <p:sp>
        <p:nvSpPr>
          <p:cNvPr id="7" name="내용 개체 틀 6">
            <a:extLst>
              <a:ext uri="{FF2B5EF4-FFF2-40B4-BE49-F238E27FC236}">
                <a16:creationId xmlns:a16="http://schemas.microsoft.com/office/drawing/2014/main" id="{019B212D-7BCE-BA6A-AE69-D6094662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3" y="1026160"/>
            <a:ext cx="11339177" cy="5278845"/>
          </a:xfrm>
        </p:spPr>
        <p:txBody>
          <a:bodyPr>
            <a:normAutofit/>
          </a:bodyPr>
          <a:lstStyle/>
          <a:p>
            <a:r>
              <a:rPr lang="en-US" altLang="ko-KR" dirty="0"/>
              <a:t>Single Image Deep Models</a:t>
            </a:r>
          </a:p>
          <a:p>
            <a:pPr lvl="1"/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한 장의 예제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이미지로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Model</a:t>
            </a:r>
            <a:r>
              <a:rPr lang="ko-KR" altLang="en-US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을 </a:t>
            </a:r>
            <a:r>
              <a:rPr lang="en-US" altLang="ko-KR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Fitting</a:t>
            </a: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Super Resolution, Texture Expansion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과 같은 특정 작업을 위해 설계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입력 이미지를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Condition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으로 받으며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,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무작위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Sample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을 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추출하는데는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 사용되지 않음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.</a:t>
            </a:r>
          </a:p>
          <a:p>
            <a:pPr lvl="2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1"/>
            <a:r>
              <a:rPr lang="en-US" altLang="ko-KR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SinGAN</a:t>
            </a:r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Noise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를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Image Sample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에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Mapping (Unconditional)</a:t>
            </a:r>
          </a:p>
          <a:p>
            <a:pPr lvl="2"/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기존의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Unconditional Single Image GAN</a:t>
            </a:r>
          </a:p>
          <a:p>
            <a:pPr lvl="3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Texture Expansion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의 맥락에서만 연구가 진행됨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.</a:t>
            </a:r>
          </a:p>
          <a:p>
            <a:pPr lvl="3"/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Natural Image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에 대해서는 의미 있는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Sample 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생성하지 못함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.</a:t>
            </a:r>
          </a:p>
          <a:p>
            <a:pPr lvl="3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r>
              <a:rPr lang="en-US" altLang="ko-KR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SinGAN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의 경우 복잡한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Texture, Non-repetitive</a:t>
            </a: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한 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Sample</a:t>
            </a:r>
            <a:b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</a:br>
            <a:r>
              <a:rPr lang="ko-KR" altLang="en-US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을 잘 </a:t>
            </a:r>
            <a:r>
              <a:rPr lang="ko-KR" altLang="en-US" dirty="0" err="1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생성해냄</a:t>
            </a:r>
            <a:r>
              <a:rPr lang="en-US" altLang="ko-KR" dirty="0">
                <a:latin typeface="KoPubWorldDotum Medium" pitchFamily="2" charset="-127"/>
                <a:ea typeface="KoPubWorldDotum Medium" pitchFamily="2" charset="-127"/>
                <a:cs typeface="KoPubWorldDotum Medium" pitchFamily="2" charset="-127"/>
              </a:rPr>
              <a:t>.</a:t>
            </a:r>
          </a:p>
          <a:p>
            <a:pPr lvl="3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  <a:p>
            <a:pPr lvl="2"/>
            <a:endParaRPr lang="en-US" altLang="ko-KR" dirty="0">
              <a:latin typeface="KoPubWorldDotum Medium" pitchFamily="2" charset="-127"/>
              <a:ea typeface="KoPubWorldDotum Medium" pitchFamily="2" charset="-127"/>
              <a:cs typeface="KoPubWorldDotum Medium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58AFC02-9375-8271-D0FC-C68B72ACD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2878" y="2761019"/>
            <a:ext cx="5135867" cy="367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99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24104</TotalTime>
  <Words>837</Words>
  <Application>Microsoft Office PowerPoint</Application>
  <PresentationFormat>와이드스크린</PresentationFormat>
  <Paragraphs>176</Paragraphs>
  <Slides>24</Slides>
  <Notes>23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6" baseType="lpstr">
      <vt:lpstr>KoPubWorldDotum Medium</vt:lpstr>
      <vt:lpstr>KoPubWorld돋움체 Bold</vt:lpstr>
      <vt:lpstr>KoPubWorld돋움체 Medium</vt:lpstr>
      <vt:lpstr>KoPub돋움체 Bold</vt:lpstr>
      <vt:lpstr>Malgun Gothic Semilight</vt:lpstr>
      <vt:lpstr>맑은 고딕</vt:lpstr>
      <vt:lpstr>Arial</vt:lpstr>
      <vt:lpstr>Calibri</vt:lpstr>
      <vt:lpstr>Calibri Light</vt:lpstr>
      <vt:lpstr>Cambria Math</vt:lpstr>
      <vt:lpstr>Wingdings 2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 Ratio 측정 자동화 솔루션</dc:title>
  <dc:creator>Blee</dc:creator>
  <cp:lastModifiedBy>Sunwoo Pi</cp:lastModifiedBy>
  <cp:revision>1794</cp:revision>
  <cp:lastPrinted>2024-06-03T15:20:18Z</cp:lastPrinted>
  <dcterms:created xsi:type="dcterms:W3CDTF">2020-01-31T06:40:47Z</dcterms:created>
  <dcterms:modified xsi:type="dcterms:W3CDTF">2024-06-04T04:05:30Z</dcterms:modified>
</cp:coreProperties>
</file>