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8"/>
  </p:notesMasterIdLst>
  <p:handoutMasterIdLst>
    <p:handoutMasterId r:id="rId19"/>
  </p:handoutMasterIdLst>
  <p:sldIdLst>
    <p:sldId id="342" r:id="rId2"/>
    <p:sldId id="351" r:id="rId3"/>
    <p:sldId id="355" r:id="rId4"/>
    <p:sldId id="356" r:id="rId5"/>
    <p:sldId id="357" r:id="rId6"/>
    <p:sldId id="358" r:id="rId7"/>
    <p:sldId id="352" r:id="rId8"/>
    <p:sldId id="359" r:id="rId9"/>
    <p:sldId id="360" r:id="rId10"/>
    <p:sldId id="353" r:id="rId11"/>
    <p:sldId id="361" r:id="rId12"/>
    <p:sldId id="362" r:id="rId13"/>
    <p:sldId id="364" r:id="rId14"/>
    <p:sldId id="363" r:id="rId15"/>
    <p:sldId id="366" r:id="rId16"/>
    <p:sldId id="3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17" userDrawn="1">
          <p15:clr>
            <a:srgbClr val="A4A3A4"/>
          </p15:clr>
        </p15:guide>
        <p15:guide id="6" orient="horz" pos="777" userDrawn="1">
          <p15:clr>
            <a:srgbClr val="A4A3A4"/>
          </p15:clr>
        </p15:guide>
        <p15:guide id="7" pos="483" userDrawn="1">
          <p15:clr>
            <a:srgbClr val="A4A3A4"/>
          </p15:clr>
        </p15:guide>
        <p15:guide id="9" pos="3500" userDrawn="1">
          <p15:clr>
            <a:srgbClr val="A4A3A4"/>
          </p15:clr>
        </p15:guide>
        <p15:guide id="10" pos="4180" userDrawn="1">
          <p15:clr>
            <a:srgbClr val="A4A3A4"/>
          </p15:clr>
        </p15:guide>
        <p15:guide id="11" pos="7197" userDrawn="1">
          <p15:clr>
            <a:srgbClr val="A4A3A4"/>
          </p15:clr>
        </p15:guide>
        <p15:guide id="12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D0F41"/>
    <a:srgbClr val="2E2E2E"/>
    <a:srgbClr val="3E3E3E"/>
    <a:srgbClr val="D5B186"/>
    <a:srgbClr val="DCDACC"/>
    <a:srgbClr val="00286F"/>
    <a:srgbClr val="D9DADC"/>
    <a:srgbClr val="115445"/>
    <a:srgbClr val="006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1" autoAdjust="0"/>
    <p:restoredTop sz="92941" autoAdjust="0"/>
  </p:normalViewPr>
  <p:slideViewPr>
    <p:cSldViewPr snapToGrid="0" showGuides="1">
      <p:cViewPr varScale="1">
        <p:scale>
          <a:sx n="104" d="100"/>
          <a:sy n="104" d="100"/>
        </p:scale>
        <p:origin x="1182" y="96"/>
      </p:cViewPr>
      <p:guideLst>
        <p:guide pos="3817"/>
        <p:guide orient="horz" pos="777"/>
        <p:guide pos="483"/>
        <p:guide pos="3500"/>
        <p:guide pos="4180"/>
        <p:guide pos="7197"/>
        <p:guide orient="horz" pos="6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37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D21606-E1F2-4B97-92D1-DAFD45C02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DE7504-E995-4FB2-8A43-D5D7468BF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224D-1184-45AE-8BA6-1991448FAB4A}" type="datetimeFigureOut">
              <a:rPr lang="ko-KR" altLang="en-US" smtClean="0"/>
              <a:t>2024-05-20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C423F3-CAF7-4940-839A-645C7FDAD4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301FC86-7DA0-458D-A79F-F298A2B274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0067-DAD4-47D5-9E01-EB118C352F0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088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B575A-33D8-471D-8367-A965AB842AA0}" type="datetimeFigureOut">
              <a:rPr lang="ko-KR" altLang="en-US" smtClean="0"/>
              <a:t>2024-05-20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02A0-409D-4B63-B3B2-61BA02D306D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42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세미나용 발표자료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Division of AI &amp; Computer Engineering – </a:t>
            </a:r>
            <a:r>
              <a:rPr lang="ko-KR" altLang="en-US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학부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Department of Computer Science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– 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대학원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7578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6985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크기 다 같음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8714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크기 다 같음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9349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크기 다 같음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5511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크기 다 같음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1751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크기 다 같음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8930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0725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7005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4297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2989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150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4022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3748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0935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322541-8C97-729F-9E19-B407D204EC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866C2B-7F0C-1F5C-A6D1-E755534610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39818" r="21200" b="46182"/>
          <a:stretch/>
        </p:blipFill>
        <p:spPr bwMode="auto">
          <a:xfrm>
            <a:off x="155950" y="6312264"/>
            <a:ext cx="1727284" cy="50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49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631596" y="1545249"/>
            <a:ext cx="109288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Revisiting Image Pyramid Structure for High Resolution Salient Object Detection (ACCV 2022)</a:t>
            </a:r>
            <a:endParaRPr lang="ko-KR" altLang="en-US" sz="2600" spc="-150" dirty="0">
              <a:solidFill>
                <a:srgbClr val="0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4E2-B93A-D1CF-6BCF-5F24A50994A9}"/>
              </a:ext>
            </a:extLst>
          </p:cNvPr>
          <p:cNvSpPr txBox="1"/>
          <p:nvPr/>
        </p:nvSpPr>
        <p:spPr>
          <a:xfrm>
            <a:off x="6920871" y="3642946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2024.05.21</a:t>
            </a: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Ki-</a:t>
            </a:r>
            <a:r>
              <a:rPr lang="en-US" altLang="ko-KR" dirty="0" err="1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Ryum</a:t>
            </a: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Moon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Methodology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Methodology</a:t>
            </a:r>
          </a:p>
          <a:p>
            <a:pPr lvl="1"/>
            <a:r>
              <a:rPr lang="ko-KR" altLang="en-US" dirty="0"/>
              <a:t>전체 구조</a:t>
            </a:r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B543C01-8D55-A8F9-6FF2-390559C81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316" y="1913471"/>
            <a:ext cx="8480617" cy="44746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8616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그림 41">
            <a:extLst>
              <a:ext uri="{FF2B5EF4-FFF2-40B4-BE49-F238E27FC236}">
                <a16:creationId xmlns:a16="http://schemas.microsoft.com/office/drawing/2014/main" id="{6B8C461F-6FB5-D500-C840-EED90718A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460" y="3406261"/>
            <a:ext cx="2863931" cy="32015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Methodology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2" y="687981"/>
            <a:ext cx="11332755" cy="5278845"/>
          </a:xfrm>
        </p:spPr>
        <p:txBody>
          <a:bodyPr/>
          <a:lstStyle/>
          <a:p>
            <a:r>
              <a:rPr lang="en-US" altLang="ko-KR" dirty="0"/>
              <a:t>Methodology</a:t>
            </a:r>
          </a:p>
          <a:p>
            <a:pPr lvl="1"/>
            <a:r>
              <a:rPr lang="en-US" altLang="ko-KR" dirty="0"/>
              <a:t>Encoder</a:t>
            </a:r>
            <a:r>
              <a:rPr lang="ko-KR" altLang="en-US" dirty="0"/>
              <a:t> </a:t>
            </a:r>
            <a:r>
              <a:rPr lang="en-US" altLang="ko-KR" dirty="0"/>
              <a:t>– (1)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B543C01-8D55-A8F9-6FF2-390559C81F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2350"/>
          <a:stretch/>
        </p:blipFill>
        <p:spPr>
          <a:xfrm>
            <a:off x="519037" y="1837721"/>
            <a:ext cx="1288517" cy="38518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DA5A7376-97BF-FF00-4929-E7233AA654E9}"/>
              </a:ext>
            </a:extLst>
          </p:cNvPr>
          <p:cNvSpPr/>
          <p:nvPr/>
        </p:nvSpPr>
        <p:spPr>
          <a:xfrm>
            <a:off x="600364" y="2881744"/>
            <a:ext cx="655781" cy="283556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5603E-EA84-11EA-C768-DE3FCB813C0A}"/>
              </a:ext>
            </a:extLst>
          </p:cNvPr>
          <p:cNvSpPr txBox="1"/>
          <p:nvPr/>
        </p:nvSpPr>
        <p:spPr>
          <a:xfrm>
            <a:off x="1735101" y="1837721"/>
            <a:ext cx="4738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Backbone Network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에서 나오는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Feature (</a:t>
            </a:r>
            <a:r>
              <a:rPr lang="en-US" altLang="ko-KR" sz="1200" dirty="0" err="1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Swin</a:t>
            </a:r>
            <a:r>
              <a:rPr lang="en-US" altLang="ko-KR" sz="12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-B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or </a:t>
            </a:r>
            <a:r>
              <a:rPr lang="en-US" altLang="ko-KR" sz="1200" u="sng" dirty="0">
                <a:solidFill>
                  <a:schemeClr val="accent5">
                    <a:lumMod val="75000"/>
                  </a:schemeClr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Res2Net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  <a:endParaRPr lang="ko-KR" altLang="en-US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연결선: 구부러짐 7">
            <a:extLst>
              <a:ext uri="{FF2B5EF4-FFF2-40B4-BE49-F238E27FC236}">
                <a16:creationId xmlns:a16="http://schemas.microsoft.com/office/drawing/2014/main" id="{1A85824A-DC92-601A-C276-F2B4772A161F}"/>
              </a:ext>
            </a:extLst>
          </p:cNvPr>
          <p:cNvCxnSpPr>
            <a:cxnSpLocks/>
            <a:stCxn id="4" idx="0"/>
            <a:endCxn id="6" idx="2"/>
          </p:cNvCxnSpPr>
          <p:nvPr/>
        </p:nvCxnSpPr>
        <p:spPr>
          <a:xfrm rot="5400000" flipH="1" flipV="1">
            <a:off x="2132729" y="910246"/>
            <a:ext cx="767024" cy="3175973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CDB7EAA0-78ED-8387-483F-F503347FE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908" y="1209391"/>
            <a:ext cx="2426546" cy="18291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BD1B1B8C-29DE-6245-CA6E-D909B7F360DF}"/>
              </a:ext>
            </a:extLst>
          </p:cNvPr>
          <p:cNvCxnSpPr>
            <a:endCxn id="10" idx="1"/>
          </p:cNvCxnSpPr>
          <p:nvPr/>
        </p:nvCxnSpPr>
        <p:spPr>
          <a:xfrm>
            <a:off x="5657850" y="2041236"/>
            <a:ext cx="610058" cy="82720"/>
          </a:xfrm>
          <a:prstGeom prst="bentConnector3">
            <a:avLst>
              <a:gd name="adj1" fmla="val -1524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8DC79787-4126-C313-01E3-E33CCDCD8842}"/>
              </a:ext>
            </a:extLst>
          </p:cNvPr>
          <p:cNvCxnSpPr>
            <a:cxnSpLocks/>
          </p:cNvCxnSpPr>
          <p:nvPr/>
        </p:nvCxnSpPr>
        <p:spPr>
          <a:xfrm>
            <a:off x="1972290" y="3249486"/>
            <a:ext cx="6950037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3A3CED35-D6E2-A077-C9C9-9636EBFA7544}"/>
              </a:ext>
            </a:extLst>
          </p:cNvPr>
          <p:cNvCxnSpPr>
            <a:cxnSpLocks/>
          </p:cNvCxnSpPr>
          <p:nvPr/>
        </p:nvCxnSpPr>
        <p:spPr>
          <a:xfrm flipV="1">
            <a:off x="8922327" y="829243"/>
            <a:ext cx="0" cy="2423986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74982891-9DAB-60FB-ABDF-82FBAC15D172}"/>
              </a:ext>
            </a:extLst>
          </p:cNvPr>
          <p:cNvSpPr/>
          <p:nvPr/>
        </p:nvSpPr>
        <p:spPr>
          <a:xfrm>
            <a:off x="1394691" y="2881744"/>
            <a:ext cx="340410" cy="2669311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8" name="연결선: 구부러짐 27">
            <a:extLst>
              <a:ext uri="{FF2B5EF4-FFF2-40B4-BE49-F238E27FC236}">
                <a16:creationId xmlns:a16="http://schemas.microsoft.com/office/drawing/2014/main" id="{DBCF8A08-C712-B05F-A90F-5F127247B7D8}"/>
              </a:ext>
            </a:extLst>
          </p:cNvPr>
          <p:cNvCxnSpPr>
            <a:cxnSpLocks/>
          </p:cNvCxnSpPr>
          <p:nvPr/>
        </p:nvCxnSpPr>
        <p:spPr>
          <a:xfrm flipV="1">
            <a:off x="1756710" y="3613834"/>
            <a:ext cx="759531" cy="368005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11266F7-D07F-73FA-5AA5-09529AFAA11D}"/>
              </a:ext>
            </a:extLst>
          </p:cNvPr>
          <p:cNvSpPr txBox="1"/>
          <p:nvPr/>
        </p:nvSpPr>
        <p:spPr>
          <a:xfrm>
            <a:off x="1750669" y="3475335"/>
            <a:ext cx="4738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Parallel Axial Attention encoders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 (PAA-e)</a:t>
            </a:r>
            <a:endParaRPr lang="ko-KR" altLang="en-US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78E12473-FF53-704E-3C8B-F933AFC7ED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8119" y="3871933"/>
            <a:ext cx="5101288" cy="19800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직사각형 36">
            <a:extLst>
              <a:ext uri="{FF2B5EF4-FFF2-40B4-BE49-F238E27FC236}">
                <a16:creationId xmlns:a16="http://schemas.microsoft.com/office/drawing/2014/main" id="{3A50FE0B-A938-6E9D-5F71-6736B70DE830}"/>
              </a:ext>
            </a:extLst>
          </p:cNvPr>
          <p:cNvSpPr/>
          <p:nvPr/>
        </p:nvSpPr>
        <p:spPr>
          <a:xfrm>
            <a:off x="5119417" y="4374780"/>
            <a:ext cx="655781" cy="117627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8" name="연결선: 구부러짐 37">
            <a:extLst>
              <a:ext uri="{FF2B5EF4-FFF2-40B4-BE49-F238E27FC236}">
                <a16:creationId xmlns:a16="http://schemas.microsoft.com/office/drawing/2014/main" id="{E2DEA9B8-5123-7ED0-CDF8-BC0DFDD8AF32}"/>
              </a:ext>
            </a:extLst>
          </p:cNvPr>
          <p:cNvCxnSpPr>
            <a:cxnSpLocks/>
            <a:stCxn id="37" idx="0"/>
          </p:cNvCxnSpPr>
          <p:nvPr/>
        </p:nvCxnSpPr>
        <p:spPr>
          <a:xfrm rot="5400000" flipH="1" flipV="1">
            <a:off x="6463477" y="2644797"/>
            <a:ext cx="713814" cy="274615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5750341-4729-10A1-141C-DA86353DC5AD}"/>
              </a:ext>
            </a:extLst>
          </p:cNvPr>
          <p:cNvSpPr txBox="1"/>
          <p:nvPr/>
        </p:nvSpPr>
        <p:spPr>
          <a:xfrm>
            <a:off x="429066" y="1606889"/>
            <a:ext cx="9910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3x1024x1024</a:t>
            </a:r>
            <a:endParaRPr lang="ko-KR" altLang="en-US" sz="1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16FF180-2CFC-B752-71E4-CE3F24E72DF6}"/>
              </a:ext>
            </a:extLst>
          </p:cNvPr>
          <p:cNvSpPr txBox="1"/>
          <p:nvPr/>
        </p:nvSpPr>
        <p:spPr>
          <a:xfrm>
            <a:off x="980906" y="2658937"/>
            <a:ext cx="9910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128x96x96</a:t>
            </a:r>
            <a:endParaRPr lang="ko-KR" altLang="en-US" sz="10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CE86543-6E36-F98E-9F69-8C9C9A195C98}"/>
              </a:ext>
            </a:extLst>
          </p:cNvPr>
          <p:cNvSpPr txBox="1"/>
          <p:nvPr/>
        </p:nvSpPr>
        <p:spPr>
          <a:xfrm>
            <a:off x="984976" y="3446426"/>
            <a:ext cx="9910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128x96x96</a:t>
            </a:r>
            <a:endParaRPr lang="ko-KR" altLang="en-US" sz="10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D1293BD-11B1-2AF9-B447-6540D68AD438}"/>
              </a:ext>
            </a:extLst>
          </p:cNvPr>
          <p:cNvSpPr txBox="1"/>
          <p:nvPr/>
        </p:nvSpPr>
        <p:spPr>
          <a:xfrm>
            <a:off x="980905" y="4093290"/>
            <a:ext cx="9910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256x48x48</a:t>
            </a:r>
            <a:endParaRPr lang="ko-KR" altLang="en-US" sz="10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F433194-CBAD-52B0-7D1A-FC1B667AFBD6}"/>
              </a:ext>
            </a:extLst>
          </p:cNvPr>
          <p:cNvSpPr txBox="1"/>
          <p:nvPr/>
        </p:nvSpPr>
        <p:spPr>
          <a:xfrm>
            <a:off x="960278" y="4675641"/>
            <a:ext cx="9910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512x24x24</a:t>
            </a:r>
            <a:endParaRPr lang="ko-KR" altLang="en-US" sz="10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48D4A5C-429B-1D0E-79D6-767884A55D48}"/>
              </a:ext>
            </a:extLst>
          </p:cNvPr>
          <p:cNvSpPr txBox="1"/>
          <p:nvPr/>
        </p:nvSpPr>
        <p:spPr>
          <a:xfrm>
            <a:off x="928674" y="5113348"/>
            <a:ext cx="9910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1024x12x12</a:t>
            </a:r>
            <a:endParaRPr lang="ko-KR" altLang="en-US" sz="10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4271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그림 41">
            <a:extLst>
              <a:ext uri="{FF2B5EF4-FFF2-40B4-BE49-F238E27FC236}">
                <a16:creationId xmlns:a16="http://schemas.microsoft.com/office/drawing/2014/main" id="{6B8C461F-6FB5-D500-C840-EED90718A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306" y="1102712"/>
            <a:ext cx="4291767" cy="479768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Methodology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2" y="687981"/>
            <a:ext cx="11332755" cy="5278845"/>
          </a:xfrm>
        </p:spPr>
        <p:txBody>
          <a:bodyPr/>
          <a:lstStyle/>
          <a:p>
            <a:r>
              <a:rPr lang="en-US" altLang="ko-KR" dirty="0"/>
              <a:t>Methodology</a:t>
            </a:r>
          </a:p>
          <a:p>
            <a:pPr lvl="1"/>
            <a:r>
              <a:rPr lang="en-US" altLang="ko-KR" dirty="0"/>
              <a:t>Encoder</a:t>
            </a:r>
            <a:r>
              <a:rPr lang="ko-KR" altLang="en-US" dirty="0"/>
              <a:t> </a:t>
            </a:r>
            <a:r>
              <a:rPr lang="en-US" altLang="ko-KR" dirty="0"/>
              <a:t>– (2)</a:t>
            </a:r>
            <a:endParaRPr lang="en-US" altLang="ko-KR" sz="1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B543C01-8D55-A8F9-6FF2-390559C81F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2350"/>
          <a:stretch/>
        </p:blipFill>
        <p:spPr>
          <a:xfrm>
            <a:off x="519037" y="1837721"/>
            <a:ext cx="1288517" cy="38518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74982891-9DAB-60FB-ABDF-82FBAC15D172}"/>
              </a:ext>
            </a:extLst>
          </p:cNvPr>
          <p:cNvSpPr/>
          <p:nvPr/>
        </p:nvSpPr>
        <p:spPr>
          <a:xfrm>
            <a:off x="1394691" y="2881745"/>
            <a:ext cx="340410" cy="44566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78E12473-FF53-704E-3C8B-F933AFC7E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3852" y="1102712"/>
            <a:ext cx="5101288" cy="19800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직사각형 36">
            <a:extLst>
              <a:ext uri="{FF2B5EF4-FFF2-40B4-BE49-F238E27FC236}">
                <a16:creationId xmlns:a16="http://schemas.microsoft.com/office/drawing/2014/main" id="{3A50FE0B-A938-6E9D-5F71-6736B70DE830}"/>
              </a:ext>
            </a:extLst>
          </p:cNvPr>
          <p:cNvSpPr/>
          <p:nvPr/>
        </p:nvSpPr>
        <p:spPr>
          <a:xfrm>
            <a:off x="5239490" y="1612194"/>
            <a:ext cx="655781" cy="117627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8" name="연결선: 구부러짐 37">
            <a:extLst>
              <a:ext uri="{FF2B5EF4-FFF2-40B4-BE49-F238E27FC236}">
                <a16:creationId xmlns:a16="http://schemas.microsoft.com/office/drawing/2014/main" id="{E2DEA9B8-5123-7ED0-CDF8-BC0DFDD8AF32}"/>
              </a:ext>
            </a:extLst>
          </p:cNvPr>
          <p:cNvCxnSpPr>
            <a:cxnSpLocks/>
            <a:stCxn id="37" idx="0"/>
            <a:endCxn id="42" idx="0"/>
          </p:cNvCxnSpPr>
          <p:nvPr/>
        </p:nvCxnSpPr>
        <p:spPr>
          <a:xfrm rot="5400000" flipH="1" flipV="1">
            <a:off x="7516544" y="-846451"/>
            <a:ext cx="509482" cy="4407809"/>
          </a:xfrm>
          <a:prstGeom prst="curvedConnector3">
            <a:avLst>
              <a:gd name="adj1" fmla="val 14486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5750341-4729-10A1-141C-DA86353DC5AD}"/>
              </a:ext>
            </a:extLst>
          </p:cNvPr>
          <p:cNvSpPr txBox="1"/>
          <p:nvPr/>
        </p:nvSpPr>
        <p:spPr>
          <a:xfrm>
            <a:off x="429066" y="1606889"/>
            <a:ext cx="9910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3x1024x1024</a:t>
            </a:r>
            <a:endParaRPr lang="ko-KR" altLang="en-US" sz="1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16FF180-2CFC-B752-71E4-CE3F24E72DF6}"/>
              </a:ext>
            </a:extLst>
          </p:cNvPr>
          <p:cNvSpPr txBox="1"/>
          <p:nvPr/>
        </p:nvSpPr>
        <p:spPr>
          <a:xfrm>
            <a:off x="400911" y="2739799"/>
            <a:ext cx="9910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128x96x96</a:t>
            </a:r>
            <a:endParaRPr lang="ko-KR" altLang="en-US" sz="10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14" name="연결선: 구부러짐 13">
            <a:extLst>
              <a:ext uri="{FF2B5EF4-FFF2-40B4-BE49-F238E27FC236}">
                <a16:creationId xmlns:a16="http://schemas.microsoft.com/office/drawing/2014/main" id="{D496D97D-BC91-9FAB-0313-8DAF65EA332F}"/>
              </a:ext>
            </a:extLst>
          </p:cNvPr>
          <p:cNvCxnSpPr>
            <a:cxnSpLocks/>
            <a:stCxn id="27" idx="3"/>
            <a:endCxn id="34" idx="1"/>
          </p:cNvCxnSpPr>
          <p:nvPr/>
        </p:nvCxnSpPr>
        <p:spPr>
          <a:xfrm flipV="1">
            <a:off x="1735101" y="2092748"/>
            <a:ext cx="698751" cy="1011827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155576C-EBF9-A1A4-1E29-AFE4887B9078}"/>
              </a:ext>
            </a:extLst>
          </p:cNvPr>
          <p:cNvSpPr txBox="1"/>
          <p:nvPr/>
        </p:nvSpPr>
        <p:spPr>
          <a:xfrm>
            <a:off x="2455202" y="3805854"/>
            <a:ext cx="5227021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Backbone network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에서 추출되는 </a:t>
            </a:r>
            <a:r>
              <a:rPr lang="ko-KR" altLang="en-US" sz="1200" u="sng" dirty="0" err="1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특징맵은</a:t>
            </a:r>
            <a:r>
              <a:rPr lang="ko-KR" altLang="en-US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사실 분류 </a:t>
            </a:r>
            <a:r>
              <a:rPr lang="en-US" altLang="ko-KR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Task</a:t>
            </a:r>
            <a:r>
              <a:rPr lang="ko-KR" altLang="en-US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위해 수행되는 모델이기 때문에</a:t>
            </a:r>
            <a:r>
              <a:rPr lang="en-US" altLang="ko-KR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Channel</a:t>
            </a:r>
            <a:r>
              <a:rPr lang="ko-KR" altLang="en-US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이 굉장히 많음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따라서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채널 수를 줄이면서 </a:t>
            </a:r>
            <a:r>
              <a:rPr lang="ko-KR" altLang="en-US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세부 정보를 잃지 않기 위해 </a:t>
            </a:r>
            <a:r>
              <a:rPr lang="en-US" altLang="ko-KR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PAA-e</a:t>
            </a:r>
            <a:r>
              <a:rPr lang="ko-KR" altLang="en-US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설계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하였음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위와 같이 녹색 상자의 </a:t>
            </a:r>
            <a:r>
              <a:rPr lang="ko-KR" altLang="en-US" sz="12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특징맵이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각각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Branch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로 전달됨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각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branch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마다 다시 글로벌 정보를 고려하기 위해 </a:t>
            </a:r>
            <a:r>
              <a:rPr lang="en-US" altLang="ko-KR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PAA</a:t>
            </a:r>
            <a:r>
              <a:rPr lang="ko-KR" altLang="en-US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추가함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endParaRPr lang="ko-KR" altLang="en-US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8515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Methodology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2" y="724925"/>
            <a:ext cx="11332755" cy="5278845"/>
          </a:xfrm>
        </p:spPr>
        <p:txBody>
          <a:bodyPr/>
          <a:lstStyle/>
          <a:p>
            <a:r>
              <a:rPr lang="en-US" altLang="ko-KR" dirty="0"/>
              <a:t>Methodology</a:t>
            </a:r>
          </a:p>
          <a:p>
            <a:pPr lvl="1"/>
            <a:r>
              <a:rPr lang="en-US" altLang="ko-KR" dirty="0"/>
              <a:t>Decoder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CC0980A-78D2-0800-1727-F75251F34D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43" r="53407"/>
          <a:stretch/>
        </p:blipFill>
        <p:spPr>
          <a:xfrm>
            <a:off x="516884" y="1817139"/>
            <a:ext cx="2605355" cy="38132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240E56E6-9C18-53B0-4D8C-F66E57206E35}"/>
              </a:ext>
            </a:extLst>
          </p:cNvPr>
          <p:cNvSpPr/>
          <p:nvPr/>
        </p:nvSpPr>
        <p:spPr>
          <a:xfrm>
            <a:off x="1376217" y="1995055"/>
            <a:ext cx="868218" cy="1995054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CC244360-FF33-9859-1F64-7C37231E3632}"/>
              </a:ext>
            </a:extLst>
          </p:cNvPr>
          <p:cNvSpPr/>
          <p:nvPr/>
        </p:nvSpPr>
        <p:spPr>
          <a:xfrm>
            <a:off x="1440873" y="4202546"/>
            <a:ext cx="711200" cy="36945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연결선: 구부러짐 12">
            <a:extLst>
              <a:ext uri="{FF2B5EF4-FFF2-40B4-BE49-F238E27FC236}">
                <a16:creationId xmlns:a16="http://schemas.microsoft.com/office/drawing/2014/main" id="{F77B79B5-8633-54D4-DF50-5227997C9BF4}"/>
              </a:ext>
            </a:extLst>
          </p:cNvPr>
          <p:cNvCxnSpPr>
            <a:cxnSpLocks/>
            <a:stCxn id="8" idx="3"/>
            <a:endCxn id="17" idx="1"/>
          </p:cNvCxnSpPr>
          <p:nvPr/>
        </p:nvCxnSpPr>
        <p:spPr>
          <a:xfrm>
            <a:off x="2152073" y="4387274"/>
            <a:ext cx="2126402" cy="1544616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>
            <a:extLst>
              <a:ext uri="{FF2B5EF4-FFF2-40B4-BE49-F238E27FC236}">
                <a16:creationId xmlns:a16="http://schemas.microsoft.com/office/drawing/2014/main" id="{2D587A83-8C8E-014F-00FA-70239EC9AD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57"/>
          <a:stretch/>
        </p:blipFill>
        <p:spPr>
          <a:xfrm>
            <a:off x="4278475" y="5135481"/>
            <a:ext cx="5861098" cy="15928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078652D-C828-195F-FED3-E4E18BF902F6}"/>
              </a:ext>
            </a:extLst>
          </p:cNvPr>
          <p:cNvSpPr txBox="1"/>
          <p:nvPr/>
        </p:nvSpPr>
        <p:spPr>
          <a:xfrm>
            <a:off x="1300934" y="4617096"/>
            <a:ext cx="9910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1x48x48</a:t>
            </a:r>
            <a:endParaRPr lang="ko-KR" altLang="en-US" sz="10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3C1494-D27E-8A5F-B999-63685F2C75D2}"/>
              </a:ext>
            </a:extLst>
          </p:cNvPr>
          <p:cNvSpPr txBox="1"/>
          <p:nvPr/>
        </p:nvSpPr>
        <p:spPr>
          <a:xfrm>
            <a:off x="1291697" y="4815987"/>
            <a:ext cx="9910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64x48x48</a:t>
            </a:r>
            <a:endParaRPr lang="ko-KR" altLang="en-US" sz="10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BAABCA-6284-83C5-DD46-3BB64D1A8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651" y="891174"/>
            <a:ext cx="4012720" cy="25935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5B53666-A9DB-344F-1168-9212E0842D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0083" y="813604"/>
            <a:ext cx="4262555" cy="27490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E6560F-35D7-C841-E8C0-04C56006DE1D}"/>
              </a:ext>
            </a:extLst>
          </p:cNvPr>
          <p:cNvSpPr txBox="1"/>
          <p:nvPr/>
        </p:nvSpPr>
        <p:spPr>
          <a:xfrm>
            <a:off x="3588841" y="3681237"/>
            <a:ext cx="8584687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기존 연구에서 수행된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Pixel level prediction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과정을 보면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해당 모델 기준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Stage 3-5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에서만 수행되었음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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기존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Decoder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방식 사용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.</a:t>
            </a:r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하지만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Stage 0-2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은 남아있는데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이는 </a:t>
            </a:r>
            <a:r>
              <a:rPr lang="en-US" altLang="ko-KR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backbone network</a:t>
            </a:r>
            <a:r>
              <a:rPr lang="ko-KR" altLang="en-US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로 인해 남는 부분이며</a:t>
            </a:r>
            <a:r>
              <a:rPr lang="en-US" altLang="ko-KR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해당 부분은 </a:t>
            </a:r>
            <a:r>
              <a:rPr lang="en-US" altLang="ko-KR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SICA </a:t>
            </a:r>
            <a:r>
              <a:rPr lang="ko-KR" altLang="en-US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및 후반 </a:t>
            </a:r>
            <a:r>
              <a:rPr lang="en-US" altLang="ko-KR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Laplacian pyramid </a:t>
            </a:r>
            <a:r>
              <a:rPr lang="ko-KR" altLang="en-US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연산을 추가로 수행하여 보완함</a:t>
            </a:r>
            <a:r>
              <a:rPr lang="en-US" altLang="ko-KR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PAA-d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는 공간 차원에 대한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non-local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연산으로 인해 뛰어난 분할 성능을 보임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r>
              <a:rPr lang="ko-KR" altLang="en-US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그러나 입력 이미지의 크기가 학습에서 사용된 </a:t>
            </a:r>
            <a:br>
              <a:rPr lang="en-US" altLang="ko-KR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</a:br>
            <a:r>
              <a:rPr lang="en-US" altLang="ko-KR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384 × 384</a:t>
            </a:r>
            <a:r>
              <a:rPr lang="ko-KR" altLang="en-US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보다 커지면 분할을 제대로 수행하지 못하는 경우가 많음</a:t>
            </a:r>
            <a:r>
              <a:rPr lang="en-US" altLang="ko-KR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EF19E73-CED4-A884-6E79-3C6BB9EC9CAF}"/>
              </a:ext>
            </a:extLst>
          </p:cNvPr>
          <p:cNvSpPr/>
          <p:nvPr/>
        </p:nvSpPr>
        <p:spPr>
          <a:xfrm>
            <a:off x="3703782" y="1311564"/>
            <a:ext cx="655782" cy="211743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8912A54-7D9D-4D73-5CB9-164428C7F783}"/>
              </a:ext>
            </a:extLst>
          </p:cNvPr>
          <p:cNvSpPr/>
          <p:nvPr/>
        </p:nvSpPr>
        <p:spPr>
          <a:xfrm>
            <a:off x="8788400" y="854230"/>
            <a:ext cx="2447150" cy="83602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0133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Methodology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2" y="707031"/>
            <a:ext cx="11332755" cy="5278845"/>
          </a:xfrm>
        </p:spPr>
        <p:txBody>
          <a:bodyPr/>
          <a:lstStyle/>
          <a:p>
            <a:r>
              <a:rPr lang="en-US" altLang="ko-KR" dirty="0"/>
              <a:t>Methodology</a:t>
            </a:r>
          </a:p>
          <a:p>
            <a:pPr lvl="1"/>
            <a:r>
              <a:rPr lang="en-US" altLang="ko-KR" dirty="0"/>
              <a:t>SICA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CC0980A-78D2-0800-1727-F75251F34D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43" r="53407"/>
          <a:stretch/>
        </p:blipFill>
        <p:spPr>
          <a:xfrm>
            <a:off x="516884" y="1817139"/>
            <a:ext cx="2605355" cy="38132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240E56E6-9C18-53B0-4D8C-F66E57206E35}"/>
              </a:ext>
            </a:extLst>
          </p:cNvPr>
          <p:cNvSpPr/>
          <p:nvPr/>
        </p:nvSpPr>
        <p:spPr>
          <a:xfrm>
            <a:off x="1376217" y="1995055"/>
            <a:ext cx="868218" cy="1995054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연결선: 구부러짐 12">
            <a:extLst>
              <a:ext uri="{FF2B5EF4-FFF2-40B4-BE49-F238E27FC236}">
                <a16:creationId xmlns:a16="http://schemas.microsoft.com/office/drawing/2014/main" id="{F77B79B5-8633-54D4-DF50-5227997C9BF4}"/>
              </a:ext>
            </a:extLst>
          </p:cNvPr>
          <p:cNvCxnSpPr>
            <a:cxnSpLocks/>
            <a:stCxn id="7" idx="3"/>
            <a:endCxn id="25" idx="1"/>
          </p:cNvCxnSpPr>
          <p:nvPr/>
        </p:nvCxnSpPr>
        <p:spPr>
          <a:xfrm flipV="1">
            <a:off x="2244435" y="2730732"/>
            <a:ext cx="1581285" cy="261850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>
            <a:extLst>
              <a:ext uri="{FF2B5EF4-FFF2-40B4-BE49-F238E27FC236}">
                <a16:creationId xmlns:a16="http://schemas.microsoft.com/office/drawing/2014/main" id="{45867C9D-05AD-D2E7-EB6F-27967238F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720" y="883459"/>
            <a:ext cx="6749652" cy="36945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48D95E2-776B-2BF7-793A-CE67C2F7A12C}"/>
              </a:ext>
            </a:extLst>
          </p:cNvPr>
          <p:cNvSpPr txBox="1"/>
          <p:nvPr/>
        </p:nvSpPr>
        <p:spPr>
          <a:xfrm>
            <a:off x="3733357" y="4666601"/>
            <a:ext cx="8264679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입력 이미지의 크기가 커지면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PAA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의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shape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 방대하게 커지며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계산 복잡도 역시 그만큼 증가하여 비효율적임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이를 해결하고자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SICA(Scale Invariant Context Attention)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를 제안함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입력으로 </a:t>
            </a:r>
            <a:r>
              <a:rPr lang="en-US" altLang="ko-KR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encoder</a:t>
            </a:r>
            <a:r>
              <a:rPr lang="ko-KR" altLang="en-US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에서 들어온 </a:t>
            </a:r>
            <a:r>
              <a:rPr lang="ko-KR" altLang="en-US" sz="1200" u="sng" dirty="0" err="1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특징맵과</a:t>
            </a:r>
            <a:r>
              <a:rPr lang="ko-KR" altLang="en-US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decoder</a:t>
            </a:r>
            <a:r>
              <a:rPr lang="ko-KR" altLang="en-US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로부터 받은 경계선 검출 영역 및 추가적으로 고려 가능한 영역 정보를 받아 </a:t>
            </a:r>
            <a:r>
              <a:rPr lang="en-US" altLang="ko-KR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Attention</a:t>
            </a:r>
            <a:r>
              <a:rPr lang="ko-KR" altLang="en-US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을 수행함</a:t>
            </a:r>
            <a:r>
              <a:rPr lang="en-US" altLang="ko-KR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이는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해당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Attention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은 훈련 및 추론 시에 들어오는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Image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크기가 어떻든 간에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훈련할 때 사용했던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h, w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크기로 고정하여 사용하고자 제안되었으며</a:t>
            </a:r>
            <a:r>
              <a:rPr lang="en-US" altLang="ko-KR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attention </a:t>
            </a:r>
            <a:r>
              <a:rPr lang="ko-KR" altLang="en-US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수행 과정에서 입는 정보 손실을 최소화하기 위해 위에서 언급한 추가 정보를 사용함</a:t>
            </a:r>
            <a:r>
              <a:rPr lang="en-US" altLang="ko-KR" sz="12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ko-KR" altLang="en-US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8293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Methodology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2" y="707031"/>
            <a:ext cx="11332755" cy="5278845"/>
          </a:xfrm>
        </p:spPr>
        <p:txBody>
          <a:bodyPr/>
          <a:lstStyle/>
          <a:p>
            <a:r>
              <a:rPr lang="en-US" altLang="ko-KR" dirty="0"/>
              <a:t>Methodology</a:t>
            </a:r>
          </a:p>
          <a:p>
            <a:pPr lvl="1"/>
            <a:r>
              <a:rPr lang="en-US" altLang="ko-KR" dirty="0"/>
              <a:t>SICA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CC0980A-78D2-0800-1727-F75251F34D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43" r="53407"/>
          <a:stretch/>
        </p:blipFill>
        <p:spPr>
          <a:xfrm>
            <a:off x="516884" y="1817139"/>
            <a:ext cx="2605355" cy="38132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240E56E6-9C18-53B0-4D8C-F66E57206E35}"/>
              </a:ext>
            </a:extLst>
          </p:cNvPr>
          <p:cNvSpPr/>
          <p:nvPr/>
        </p:nvSpPr>
        <p:spPr>
          <a:xfrm>
            <a:off x="1376217" y="1995055"/>
            <a:ext cx="868218" cy="1995054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연결선: 구부러짐 12">
            <a:extLst>
              <a:ext uri="{FF2B5EF4-FFF2-40B4-BE49-F238E27FC236}">
                <a16:creationId xmlns:a16="http://schemas.microsoft.com/office/drawing/2014/main" id="{F77B79B5-8633-54D4-DF50-5227997C9BF4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>
            <a:off x="2244435" y="2992582"/>
            <a:ext cx="1376216" cy="731194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0BAAAAEC-F08B-D9EE-F49B-82FBE08FB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651" y="1881649"/>
            <a:ext cx="8063345" cy="36842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8152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Methodology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2" y="707031"/>
            <a:ext cx="11332755" cy="5278845"/>
          </a:xfrm>
        </p:spPr>
        <p:txBody>
          <a:bodyPr/>
          <a:lstStyle/>
          <a:p>
            <a:r>
              <a:rPr lang="en-US" altLang="ko-KR" dirty="0"/>
              <a:t>Methodology</a:t>
            </a:r>
          </a:p>
          <a:p>
            <a:pPr lvl="1"/>
            <a:r>
              <a:rPr lang="en-US" altLang="ko-KR" dirty="0"/>
              <a:t>SICA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BAAAAEC-F08B-D9EE-F49B-82FBE08FB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089" b="18203"/>
          <a:stretch/>
        </p:blipFill>
        <p:spPr>
          <a:xfrm>
            <a:off x="519037" y="1752340"/>
            <a:ext cx="4984089" cy="40573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EAAA75-6DFF-25B7-9C93-03448B794DC3}"/>
              </a:ext>
            </a:extLst>
          </p:cNvPr>
          <p:cNvSpPr txBox="1"/>
          <p:nvPr/>
        </p:nvSpPr>
        <p:spPr>
          <a:xfrm>
            <a:off x="5599103" y="1615210"/>
            <a:ext cx="6389698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ko-KR" altLang="en-US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5F04925-97DF-3DC4-AFC5-3FC27818554B}"/>
              </a:ext>
            </a:extLst>
          </p:cNvPr>
          <p:cNvSpPr/>
          <p:nvPr/>
        </p:nvSpPr>
        <p:spPr>
          <a:xfrm>
            <a:off x="1671782" y="2419927"/>
            <a:ext cx="461818" cy="238298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F57211-C671-82BE-75C4-6175FB820A91}"/>
              </a:ext>
            </a:extLst>
          </p:cNvPr>
          <p:cNvSpPr txBox="1"/>
          <p:nvPr/>
        </p:nvSpPr>
        <p:spPr>
          <a:xfrm>
            <a:off x="5599102" y="1697757"/>
            <a:ext cx="6389699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학습하면서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Loss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에 의해 적절하게 변형되는 임의의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Threshold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로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학습 가능한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Parameter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이며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초기엔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0.5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로 설정되어 있음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Decoder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를 거쳐 나온 </a:t>
            </a:r>
            <a:r>
              <a:rPr lang="ko-KR" altLang="en-US" sz="12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특징맵에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Sigmoid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를 거친 후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해당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Threshold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를 빼도록 함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U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의 경우는 후반에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Inverse Saliency Pyramid Reconstruction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을 수행하는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Stage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에서만 생성함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따라서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해당 과정에서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N=3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인 경우는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Stage 3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 2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인 경우에만 해당되며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나머지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N=5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인 경우는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Stage 2, 1, 0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임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   </a:t>
            </a:r>
            <a:endParaRPr lang="ko-KR" altLang="en-US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53C1E84-8332-4268-451F-D7430A915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507" y="3611418"/>
            <a:ext cx="4620270" cy="12955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7061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4207FE57-5B05-83BD-64D3-62FBAA399383}"/>
              </a:ext>
            </a:extLst>
          </p:cNvPr>
          <p:cNvSpPr/>
          <p:nvPr/>
        </p:nvSpPr>
        <p:spPr>
          <a:xfrm>
            <a:off x="831273" y="2761673"/>
            <a:ext cx="11026941" cy="3543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ko-KR" altLang="en-US" dirty="0"/>
              <a:t>개요</a:t>
            </a:r>
            <a:endParaRPr lang="en-US" altLang="ko-KR" dirty="0"/>
          </a:p>
          <a:p>
            <a:pPr lvl="1"/>
            <a:r>
              <a:rPr lang="ko-KR" altLang="en-US" dirty="0"/>
              <a:t>본 논문은 아래와 같은 기존 문제점을 해결하고자 하였음</a:t>
            </a:r>
            <a:r>
              <a:rPr lang="en-US" altLang="ko-KR" dirty="0"/>
              <a:t>.</a:t>
            </a:r>
          </a:p>
          <a:p>
            <a:pPr lvl="2"/>
            <a:r>
              <a:rPr lang="en-US" altLang="ko-KR" sz="1400" dirty="0"/>
              <a:t>SOD(Salient Object Detection)</a:t>
            </a:r>
            <a:r>
              <a:rPr lang="ko-KR" altLang="en-US" sz="1400" dirty="0"/>
              <a:t>에서 제안된 모델들은 예측 결과가 대부분 낮은 해상도임</a:t>
            </a:r>
            <a:r>
              <a:rPr lang="en-US" altLang="ko-KR" sz="1400" dirty="0"/>
              <a:t>. (</a:t>
            </a:r>
            <a:r>
              <a:rPr lang="ko-KR" altLang="en-US" sz="1400" dirty="0"/>
              <a:t>평균 </a:t>
            </a:r>
            <a:r>
              <a:rPr lang="en-US" altLang="ko-KR" sz="1400" dirty="0"/>
              <a:t>640x480)</a:t>
            </a:r>
          </a:p>
          <a:p>
            <a:pPr lvl="2"/>
            <a:r>
              <a:rPr lang="ko-KR" altLang="en-US" sz="1400" dirty="0"/>
              <a:t>하지만 고해상도 영상에서도 좋은 분할 성능을 바라는 수요가 나날이 증가하고 있음</a:t>
            </a:r>
            <a:r>
              <a:rPr lang="en-US" altLang="ko-KR" sz="1400" dirty="0"/>
              <a:t>.</a:t>
            </a:r>
          </a:p>
          <a:p>
            <a:pPr lvl="1"/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D68ECF3-A3BD-E5EC-8771-ADA63BFAE77B}"/>
              </a:ext>
            </a:extLst>
          </p:cNvPr>
          <p:cNvCxnSpPr>
            <a:stCxn id="9" idx="1"/>
            <a:endCxn id="5" idx="1"/>
          </p:cNvCxnSpPr>
          <p:nvPr/>
        </p:nvCxnSpPr>
        <p:spPr>
          <a:xfrm>
            <a:off x="831273" y="4533339"/>
            <a:ext cx="19317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118D9859-7EE1-B0AC-C872-8773A1427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048" y="3437865"/>
            <a:ext cx="6851154" cy="21909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CA47EF18-2852-2F8D-4E3F-81508E1FBD8D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6188625" y="5628813"/>
            <a:ext cx="0" cy="676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663535B2-350D-A286-A889-99FCCE439FC1}"/>
              </a:ext>
            </a:extLst>
          </p:cNvPr>
          <p:cNvCxnSpPr>
            <a:cxnSpLocks/>
            <a:stCxn id="5" idx="3"/>
            <a:endCxn id="9" idx="3"/>
          </p:cNvCxnSpPr>
          <p:nvPr/>
        </p:nvCxnSpPr>
        <p:spPr>
          <a:xfrm>
            <a:off x="9614202" y="4533339"/>
            <a:ext cx="22440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2FC1BBA9-9E38-C952-3647-BFB43FCE1BAA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6188625" y="2761673"/>
            <a:ext cx="0" cy="676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39FE619-C213-6003-57C6-EAD9E007FFD1}"/>
              </a:ext>
            </a:extLst>
          </p:cNvPr>
          <p:cNvSpPr txBox="1"/>
          <p:nvPr/>
        </p:nvSpPr>
        <p:spPr>
          <a:xfrm>
            <a:off x="702225" y="2785826"/>
            <a:ext cx="1514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(a) LR methods</a:t>
            </a:r>
            <a:endParaRPr lang="ko-KR" altLang="en-US" sz="12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60C85F-C24E-75FC-154D-27CB536E503E}"/>
              </a:ext>
            </a:extLst>
          </p:cNvPr>
          <p:cNvSpPr txBox="1"/>
          <p:nvPr/>
        </p:nvSpPr>
        <p:spPr>
          <a:xfrm>
            <a:off x="2059711" y="2788145"/>
            <a:ext cx="4128914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고해상도 영상을 재조정하여 저해상도 영상으로 변환 후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학습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결과로 나온 저해상도 영상을 다시 해상도를 키움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endParaRPr lang="ko-KR" altLang="en-US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24E6A1D-59E9-5BD4-A70E-532322CC36B8}"/>
              </a:ext>
            </a:extLst>
          </p:cNvPr>
          <p:cNvSpPr/>
          <p:nvPr/>
        </p:nvSpPr>
        <p:spPr>
          <a:xfrm>
            <a:off x="4943193" y="3740728"/>
            <a:ext cx="360218" cy="3376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206D0E-403F-CB10-7E7D-E710678FD09A}"/>
              </a:ext>
            </a:extLst>
          </p:cNvPr>
          <p:cNvSpPr txBox="1"/>
          <p:nvPr/>
        </p:nvSpPr>
        <p:spPr>
          <a:xfrm>
            <a:off x="858720" y="3621512"/>
            <a:ext cx="193177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하지만 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high-frequency detail(HF-detail)</a:t>
            </a: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은 여전히 손실이 큼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  <a:endParaRPr lang="ko-KR" altLang="en-US" sz="12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29" name="연결선: 구부러짐 28">
            <a:extLst>
              <a:ext uri="{FF2B5EF4-FFF2-40B4-BE49-F238E27FC236}">
                <a16:creationId xmlns:a16="http://schemas.microsoft.com/office/drawing/2014/main" id="{0CEC862A-79AF-FC5D-A843-6F91AD316F90}"/>
              </a:ext>
            </a:extLst>
          </p:cNvPr>
          <p:cNvCxnSpPr>
            <a:stCxn id="26" idx="0"/>
            <a:endCxn id="27" idx="0"/>
          </p:cNvCxnSpPr>
          <p:nvPr/>
        </p:nvCxnSpPr>
        <p:spPr>
          <a:xfrm rot="16200000" flipV="1">
            <a:off x="3414347" y="2031773"/>
            <a:ext cx="119216" cy="3298694"/>
          </a:xfrm>
          <a:prstGeom prst="curvedConnector3">
            <a:avLst>
              <a:gd name="adj1" fmla="val 291753"/>
            </a:avLst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4F3307B-73DA-0966-C837-0D8E4E8ADA96}"/>
              </a:ext>
            </a:extLst>
          </p:cNvPr>
          <p:cNvSpPr txBox="1"/>
          <p:nvPr/>
        </p:nvSpPr>
        <p:spPr>
          <a:xfrm>
            <a:off x="9937949" y="2798632"/>
            <a:ext cx="2007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(b) Two-stage methods</a:t>
            </a:r>
            <a:endParaRPr lang="ko-KR" altLang="en-US" sz="12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F6D9AA-0E86-4433-1E23-F7CF7CA3DF8D}"/>
              </a:ext>
            </a:extLst>
          </p:cNvPr>
          <p:cNvSpPr txBox="1"/>
          <p:nvPr/>
        </p:nvSpPr>
        <p:spPr>
          <a:xfrm>
            <a:off x="6216160" y="2776268"/>
            <a:ext cx="3816160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2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단계로 이루어진 학습 단계를 수행함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(a)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구조에 기존 고해상도 영상을 이용한 학습을 추가함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478D8C-F5EA-A384-453A-1372F9571F97}"/>
              </a:ext>
            </a:extLst>
          </p:cNvPr>
          <p:cNvSpPr txBox="1"/>
          <p:nvPr/>
        </p:nvSpPr>
        <p:spPr>
          <a:xfrm>
            <a:off x="9743250" y="3816339"/>
            <a:ext cx="207903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고해상도 영상의 주석이 필요함</a:t>
            </a:r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  <a:endParaRPr lang="ko-KR" altLang="en-US" sz="12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9A5C93-0A3C-552B-F46E-F6D22AEC7D1B}"/>
              </a:ext>
            </a:extLst>
          </p:cNvPr>
          <p:cNvSpPr txBox="1"/>
          <p:nvPr/>
        </p:nvSpPr>
        <p:spPr>
          <a:xfrm>
            <a:off x="692989" y="4593384"/>
            <a:ext cx="2007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(c) Multiscale methods</a:t>
            </a:r>
            <a:endParaRPr lang="ko-KR" altLang="en-US" sz="12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831AF4-9F86-D238-8B70-F713658DFC90}"/>
              </a:ext>
            </a:extLst>
          </p:cNvPr>
          <p:cNvSpPr txBox="1"/>
          <p:nvPr/>
        </p:nvSpPr>
        <p:spPr>
          <a:xfrm>
            <a:off x="854706" y="5628147"/>
            <a:ext cx="517715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고해상도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저해상도 영상 각각을 학습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시킴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두 모델의 </a:t>
            </a:r>
            <a:r>
              <a:rPr lang="ko-KR" altLang="en-US" sz="12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특징맵으로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저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고해상도 특징을 동시에 고려하는 모델을 학습시킴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C7D705-A0F9-7C29-91C9-6C2EE29C3FF1}"/>
              </a:ext>
            </a:extLst>
          </p:cNvPr>
          <p:cNvSpPr txBox="1"/>
          <p:nvPr/>
        </p:nvSpPr>
        <p:spPr>
          <a:xfrm>
            <a:off x="10356846" y="4579411"/>
            <a:ext cx="2007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(d) Ours</a:t>
            </a:r>
            <a:endParaRPr lang="ko-KR" altLang="en-US" sz="12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E0699C-DD00-AC18-4521-FD71CCE8A3CB}"/>
              </a:ext>
            </a:extLst>
          </p:cNvPr>
          <p:cNvSpPr txBox="1"/>
          <p:nvPr/>
        </p:nvSpPr>
        <p:spPr>
          <a:xfrm>
            <a:off x="6216160" y="5640164"/>
            <a:ext cx="5546217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저해상도 영상의 주석만 사용함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입력 크기에 관계없이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HF-detail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을 제공하는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saliency prediction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구조를 사용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E8E07-4E6E-26D4-67A5-E4B1CC3548AC}"/>
              </a:ext>
            </a:extLst>
          </p:cNvPr>
          <p:cNvSpPr txBox="1"/>
          <p:nvPr/>
        </p:nvSpPr>
        <p:spPr>
          <a:xfrm>
            <a:off x="3819498" y="6383841"/>
            <a:ext cx="4738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[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그림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1]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고해상도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SOD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예측 방법의 각자 다른 접근법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endParaRPr lang="ko-KR" altLang="en-US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08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ko-KR" altLang="en-US" dirty="0"/>
              <a:t>개요</a:t>
            </a:r>
            <a:endParaRPr lang="en-US" altLang="ko-KR" dirty="0"/>
          </a:p>
          <a:p>
            <a:pPr lvl="1"/>
            <a:r>
              <a:rPr lang="ko-KR" altLang="en-US" dirty="0"/>
              <a:t>입력 크기에 관계없이 여러 결과를 병합 가능한 네트워크 구조 제안</a:t>
            </a:r>
            <a:endParaRPr lang="en-US" altLang="ko-KR" dirty="0"/>
          </a:p>
          <a:p>
            <a:pPr lvl="2"/>
            <a:r>
              <a:rPr lang="en-US" altLang="ko-KR" sz="1400" dirty="0"/>
              <a:t>Image</a:t>
            </a:r>
            <a:r>
              <a:rPr lang="ko-KR" altLang="en-US" sz="1400" dirty="0"/>
              <a:t> </a:t>
            </a:r>
            <a:r>
              <a:rPr lang="en-US" altLang="ko-KR" sz="1400" dirty="0"/>
              <a:t>Pyramid </a:t>
            </a:r>
            <a:r>
              <a:rPr lang="ko-KR" altLang="en-US" sz="1400" dirty="0"/>
              <a:t>구조는 </a:t>
            </a:r>
            <a:r>
              <a:rPr lang="en-US" altLang="ko-KR" sz="1400" dirty="0"/>
              <a:t>Image Blending</a:t>
            </a:r>
            <a:r>
              <a:rPr lang="ko-KR" altLang="en-US" sz="1400" dirty="0"/>
              <a:t>에서 일반적으로 간단하고 직관적인 구조임</a:t>
            </a:r>
            <a:r>
              <a:rPr lang="en-US" altLang="ko-KR" sz="1400" dirty="0"/>
              <a:t>.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b="1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B24FD50-E59D-0685-438D-7BABE063C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642" y="2411745"/>
            <a:ext cx="3726673" cy="365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C4E68ACE-7041-7C54-DB5D-D2BB8588B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341" y="2466512"/>
            <a:ext cx="2724539" cy="365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358EEA-54B3-8885-369A-0630A02F04CE}"/>
              </a:ext>
            </a:extLst>
          </p:cNvPr>
          <p:cNvSpPr txBox="1"/>
          <p:nvPr/>
        </p:nvSpPr>
        <p:spPr>
          <a:xfrm>
            <a:off x="3518483" y="6079393"/>
            <a:ext cx="4738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[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그림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??] Image Pyramid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구조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endParaRPr lang="ko-KR" altLang="en-US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F64CE2-61CF-CFD3-F687-7B9B0381BD52}"/>
              </a:ext>
            </a:extLst>
          </p:cNvPr>
          <p:cNvSpPr txBox="1"/>
          <p:nvPr/>
        </p:nvSpPr>
        <p:spPr>
          <a:xfrm>
            <a:off x="6951483" y="6214438"/>
            <a:ext cx="4738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[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그림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??] </a:t>
            </a:r>
            <a:r>
              <a:rPr lang="en-US" altLang="ko-KR" sz="12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laplacian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Pyramid </a:t>
            </a:r>
            <a:endParaRPr lang="ko-KR" altLang="en-US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9" name="화살표: 오른쪽으로 구부러짐 18">
            <a:extLst>
              <a:ext uri="{FF2B5EF4-FFF2-40B4-BE49-F238E27FC236}">
                <a16:creationId xmlns:a16="http://schemas.microsoft.com/office/drawing/2014/main" id="{3144443C-6BF8-B5A5-B1C3-9CC4B7A056DD}"/>
              </a:ext>
            </a:extLst>
          </p:cNvPr>
          <p:cNvSpPr/>
          <p:nvPr/>
        </p:nvSpPr>
        <p:spPr>
          <a:xfrm>
            <a:off x="3073286" y="3460491"/>
            <a:ext cx="877843" cy="1992745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5E84A7-E40A-CC49-D44A-B9C9B0A20B3E}"/>
              </a:ext>
            </a:extLst>
          </p:cNvPr>
          <p:cNvSpPr txBox="1"/>
          <p:nvPr/>
        </p:nvSpPr>
        <p:spPr>
          <a:xfrm>
            <a:off x="207024" y="4253988"/>
            <a:ext cx="3088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Gaussian Blur &amp; Down Sample </a:t>
            </a:r>
            <a:endParaRPr lang="ko-KR" altLang="en-US" sz="1400" dirty="0">
              <a:solidFill>
                <a:schemeClr val="accent5">
                  <a:lumMod val="75000"/>
                </a:scheme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637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ko-KR" altLang="en-US" dirty="0"/>
              <a:t>개요</a:t>
            </a:r>
            <a:endParaRPr lang="en-US" altLang="ko-KR" dirty="0"/>
          </a:p>
          <a:p>
            <a:pPr lvl="1"/>
            <a:r>
              <a:rPr lang="ko-KR" altLang="en-US" dirty="0"/>
              <a:t>입력 크기에 관계없이 여러 결과를 병합 가능한 네트워크 구조 제안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ko-KR" altLang="en-US" sz="1400" dirty="0"/>
              <a:t>기존 </a:t>
            </a:r>
            <a:r>
              <a:rPr lang="en-US" altLang="ko-KR" sz="1400" dirty="0"/>
              <a:t>SOD</a:t>
            </a:r>
            <a:r>
              <a:rPr lang="ko-KR" altLang="en-US" sz="1400" dirty="0"/>
              <a:t>에서도 </a:t>
            </a:r>
            <a:r>
              <a:rPr lang="en-US" altLang="ko-KR" sz="1400" dirty="0"/>
              <a:t>Image Pyramid </a:t>
            </a:r>
            <a:r>
              <a:rPr lang="ko-KR" altLang="en-US" sz="1400" dirty="0"/>
              <a:t>구조를 사용하였으나</a:t>
            </a:r>
            <a:r>
              <a:rPr lang="en-US" altLang="ko-KR" sz="1400" dirty="0"/>
              <a:t>, </a:t>
            </a:r>
            <a:r>
              <a:rPr lang="ko-KR" altLang="en-US" sz="14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사용 과정에서 확실한 정규화 과정을 수행하지 않아</a:t>
            </a:r>
            <a:r>
              <a:rPr lang="en-US" altLang="ko-KR" sz="14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4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각 단계에서의 </a:t>
            </a:r>
            <a:r>
              <a:rPr lang="ko-KR" altLang="en-US" sz="1400" u="sng" dirty="0" err="1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라플라시안</a:t>
            </a:r>
            <a:r>
              <a:rPr lang="ko-KR" altLang="en-US" sz="14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영상에서 실제로 </a:t>
            </a:r>
            <a:r>
              <a:rPr lang="en-US" altLang="ko-KR" sz="14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HF-Detail</a:t>
            </a:r>
            <a:r>
              <a:rPr lang="ko-KR" altLang="en-US" sz="14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을 포함하는지는 확인하기 어려움</a:t>
            </a:r>
            <a:r>
              <a:rPr lang="en-US" altLang="ko-KR" sz="1400" dirty="0"/>
              <a:t>.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64D3F89-EB5D-E660-05AF-8377BE134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596" y="3185291"/>
            <a:ext cx="10815781" cy="24484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3D35C5-9EA4-3FE8-E358-81ACE66BC8FF}"/>
              </a:ext>
            </a:extLst>
          </p:cNvPr>
          <p:cNvSpPr txBox="1"/>
          <p:nvPr/>
        </p:nvSpPr>
        <p:spPr>
          <a:xfrm>
            <a:off x="3985359" y="5792716"/>
            <a:ext cx="4738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[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그림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??] Saliency map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기반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image pyramid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적용 비교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endParaRPr lang="ko-KR" altLang="en-US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8852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C9314FFE-3BFA-33F5-9BAB-A54BA335D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748" y="3665582"/>
            <a:ext cx="7653590" cy="26474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ko-KR" altLang="en-US" dirty="0"/>
              <a:t>개요</a:t>
            </a:r>
            <a:endParaRPr lang="en-US" altLang="ko-KR" dirty="0"/>
          </a:p>
          <a:p>
            <a:pPr lvl="1"/>
            <a:r>
              <a:rPr lang="en-US" altLang="ko-KR" dirty="0"/>
              <a:t>LR, HR</a:t>
            </a:r>
            <a:r>
              <a:rPr lang="ko-KR" altLang="en-US" dirty="0"/>
              <a:t> 사이의 </a:t>
            </a:r>
            <a:r>
              <a:rPr lang="en-US" altLang="ko-KR" dirty="0"/>
              <a:t>Effective Receptive Fields (ERFs) </a:t>
            </a:r>
            <a:r>
              <a:rPr lang="ko-KR" altLang="en-US" dirty="0"/>
              <a:t>불일치 해소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ko-KR" altLang="en-US" sz="1400" dirty="0"/>
              <a:t>저해상도 및 고해상도</a:t>
            </a:r>
            <a:r>
              <a:rPr lang="en-US" altLang="ko-KR" sz="1400" dirty="0"/>
              <a:t> </a:t>
            </a:r>
            <a:r>
              <a:rPr lang="ko-KR" altLang="en-US" sz="1400" dirty="0"/>
              <a:t>영상 간의 </a:t>
            </a:r>
            <a:r>
              <a:rPr lang="en-US" altLang="ko-KR" sz="1400" dirty="0"/>
              <a:t>ERF </a:t>
            </a:r>
            <a:r>
              <a:rPr lang="ko-KR" altLang="en-US" sz="1400" dirty="0"/>
              <a:t>불일치 문제를 해결하기 위해 추론 수행 시 </a:t>
            </a:r>
            <a:r>
              <a:rPr lang="ko-KR" altLang="en-US" sz="14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서로 다른 크기의 두 </a:t>
            </a:r>
            <a:r>
              <a:rPr lang="en-US" altLang="ko-KR" sz="14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image pyramid</a:t>
            </a:r>
            <a:r>
              <a:rPr lang="ko-KR" altLang="en-US" sz="14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중첩하는 </a:t>
            </a:r>
            <a:r>
              <a:rPr lang="en-US" altLang="ko-KR" sz="14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Pyramid blending</a:t>
            </a:r>
            <a:r>
              <a:rPr lang="ko-KR" altLang="en-US" sz="14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기법을 제안함</a:t>
            </a:r>
            <a:r>
              <a:rPr lang="en-US" altLang="ko-KR" sz="1400" u="sng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 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45ACDA8-611B-8F60-6818-DE07ABB776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25" r="1266"/>
          <a:stretch/>
        </p:blipFill>
        <p:spPr>
          <a:xfrm>
            <a:off x="519037" y="2864369"/>
            <a:ext cx="4376236" cy="13324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4093F0-A8AC-6D1D-7F98-17267213A275}"/>
              </a:ext>
            </a:extLst>
          </p:cNvPr>
          <p:cNvSpPr txBox="1"/>
          <p:nvPr/>
        </p:nvSpPr>
        <p:spPr>
          <a:xfrm>
            <a:off x="4984688" y="3105945"/>
            <a:ext cx="517715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ERFs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불일치 해소를 위해 좌측과 같이 제안했으나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네트워크가 복잡하고 커짐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F0B8E9-4336-0226-7E49-FBC741AFDFA3}"/>
              </a:ext>
            </a:extLst>
          </p:cNvPr>
          <p:cNvSpPr txBox="1"/>
          <p:nvPr/>
        </p:nvSpPr>
        <p:spPr>
          <a:xfrm>
            <a:off x="121743" y="5520216"/>
            <a:ext cx="4773530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단순하게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HR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영상을 제안 모델에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넣게 되면 디테일을 유지한 채 </a:t>
            </a:r>
            <a:b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분할되나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그만큼 분할되지 않아야 할 부분도 많이 분할함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09C9F7A-FA6D-AD0F-072A-A1D415E71C30}"/>
              </a:ext>
            </a:extLst>
          </p:cNvPr>
          <p:cNvSpPr/>
          <p:nvPr/>
        </p:nvSpPr>
        <p:spPr>
          <a:xfrm>
            <a:off x="7998692" y="5320145"/>
            <a:ext cx="754708" cy="62324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8D4F81-EB19-3C84-F921-C4D18294D78C}"/>
              </a:ext>
            </a:extLst>
          </p:cNvPr>
          <p:cNvSpPr txBox="1"/>
          <p:nvPr/>
        </p:nvSpPr>
        <p:spPr>
          <a:xfrm>
            <a:off x="3637792" y="6379891"/>
            <a:ext cx="4738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[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그림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??] LR, HR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간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ERFs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불일치 발생 해결을 위한 기존 방법 분석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endParaRPr lang="ko-KR" altLang="en-US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185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ko-KR" altLang="en-US" dirty="0"/>
              <a:t>개요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정리하자면</a:t>
            </a:r>
            <a:r>
              <a:rPr lang="en-US" altLang="ko-KR" dirty="0"/>
              <a:t>, </a:t>
            </a:r>
            <a:r>
              <a:rPr lang="ko-KR" altLang="en-US" dirty="0"/>
              <a:t>제안한 </a:t>
            </a:r>
            <a:r>
              <a:rPr lang="en-US" altLang="ko-KR" dirty="0" err="1"/>
              <a:t>InSPyReNet</a:t>
            </a:r>
            <a:r>
              <a:rPr lang="ko-KR" altLang="en-US" dirty="0"/>
              <a:t>은 </a:t>
            </a:r>
            <a:r>
              <a:rPr lang="en-US" altLang="ko-KR" dirty="0"/>
              <a:t>HR</a:t>
            </a:r>
            <a:r>
              <a:rPr lang="ko-KR" altLang="en-US" dirty="0"/>
              <a:t> 영상에 대한 데이터셋이 필요하지 않으면서도 </a:t>
            </a:r>
            <a:r>
              <a:rPr lang="en-US" altLang="ko-KR" dirty="0"/>
              <a:t>HR </a:t>
            </a:r>
            <a:r>
              <a:rPr lang="ko-KR" altLang="en-US" dirty="0"/>
              <a:t>벤치마크에서 고품질의 결과를 생성함</a:t>
            </a:r>
            <a:r>
              <a:rPr lang="en-US" altLang="ko-KR" dirty="0"/>
              <a:t>. 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또한</a:t>
            </a:r>
            <a:r>
              <a:rPr lang="en-US" altLang="ko-KR" dirty="0"/>
              <a:t>, </a:t>
            </a:r>
            <a:r>
              <a:rPr lang="ko-KR" altLang="en-US" dirty="0"/>
              <a:t>학습에 필요한 자원</a:t>
            </a:r>
            <a:r>
              <a:rPr lang="en-US" altLang="ko-KR" dirty="0"/>
              <a:t>, Annotation </a:t>
            </a:r>
            <a:r>
              <a:rPr lang="ko-KR" altLang="en-US" dirty="0"/>
              <a:t>품질</a:t>
            </a:r>
            <a:r>
              <a:rPr lang="en-US" altLang="ko-KR" dirty="0"/>
              <a:t>, </a:t>
            </a:r>
            <a:r>
              <a:rPr lang="ko-KR" altLang="en-US" dirty="0"/>
              <a:t>모델 구조 설계 및 구현 측면에서 이전의 </a:t>
            </a:r>
            <a:r>
              <a:rPr lang="en-US" altLang="ko-KR" dirty="0"/>
              <a:t>HR SOD </a:t>
            </a:r>
            <a:r>
              <a:rPr lang="ko-KR" altLang="en-US" dirty="0"/>
              <a:t>방법보다 더 </a:t>
            </a:r>
            <a:br>
              <a:rPr lang="en-US" altLang="ko-KR" dirty="0"/>
            </a:br>
            <a:r>
              <a:rPr lang="ko-KR" altLang="en-US" dirty="0"/>
              <a:t>효율적임</a:t>
            </a:r>
            <a:r>
              <a:rPr lang="en-US" altLang="ko-KR" dirty="0"/>
              <a:t>. </a:t>
            </a:r>
          </a:p>
          <a:p>
            <a:pPr marL="457200" lvl="1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691753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Related Works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Salient Object Detection</a:t>
            </a:r>
          </a:p>
          <a:p>
            <a:pPr lvl="1"/>
            <a:r>
              <a:rPr lang="en-US" altLang="ko-KR" sz="1400" u="sng" dirty="0">
                <a:solidFill>
                  <a:schemeClr val="accent5">
                    <a:lumMod val="75000"/>
                  </a:schemeClr>
                </a:solidFill>
              </a:rPr>
              <a:t>Edge-Based Model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은 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Edge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map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의 윤곽을 명시적으로 모델링하여 두드러진 객체의 구조를 더 잘 이해하기 위해 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SOD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에서 자주 사용됨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lvl="1"/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하지만 이런 모델은 추가로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edge GT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가 필요함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(ex.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4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EGNet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LDF) 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EGNet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은 추가적으로 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Edge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영역을 탐지하는 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Network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를 학습시키지만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u="sng" dirty="0">
                <a:solidFill>
                  <a:schemeClr val="accent5">
                    <a:lumMod val="75000"/>
                  </a:schemeClr>
                </a:solidFill>
              </a:rPr>
              <a:t>해당 </a:t>
            </a:r>
            <a:r>
              <a:rPr lang="en-US" altLang="ko-KR" sz="1400" u="sng" dirty="0">
                <a:solidFill>
                  <a:schemeClr val="accent5">
                    <a:lumMod val="75000"/>
                  </a:schemeClr>
                </a:solidFill>
              </a:rPr>
              <a:t>Edge map</a:t>
            </a:r>
            <a:r>
              <a:rPr lang="ko-KR" altLang="en-US" sz="1400" u="sng" dirty="0">
                <a:solidFill>
                  <a:schemeClr val="accent5">
                    <a:lumMod val="75000"/>
                  </a:schemeClr>
                </a:solidFill>
              </a:rPr>
              <a:t>을 추론 시 이용하지 않아 더 나은 </a:t>
            </a:r>
            <a:r>
              <a:rPr lang="en-US" altLang="ko-KR" sz="1400" u="sng" dirty="0">
                <a:solidFill>
                  <a:schemeClr val="accent5">
                    <a:lumMod val="75000"/>
                  </a:schemeClr>
                </a:solidFill>
              </a:rPr>
              <a:t>Edge </a:t>
            </a:r>
            <a:r>
              <a:rPr lang="ko-KR" altLang="en-US" sz="1400" u="sng" dirty="0">
                <a:solidFill>
                  <a:schemeClr val="accent5">
                    <a:lumMod val="75000"/>
                  </a:schemeClr>
                </a:solidFill>
              </a:rPr>
              <a:t>검출 성능을 보인다고 하기 </a:t>
            </a:r>
            <a:r>
              <a:rPr lang="ko-KR" altLang="en-US" sz="1400" u="sng" dirty="0" err="1">
                <a:solidFill>
                  <a:schemeClr val="accent5">
                    <a:lumMod val="75000"/>
                  </a:schemeClr>
                </a:solidFill>
              </a:rPr>
              <a:t>힘듬</a:t>
            </a:r>
            <a:r>
              <a:rPr lang="en-US" altLang="ko-KR" sz="1400" u="sng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RDF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는 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Edge map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을 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Body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와 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Detail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로 분리하여 구분하나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u="sng" dirty="0">
                <a:solidFill>
                  <a:schemeClr val="accent5">
                    <a:lumMod val="75000"/>
                  </a:schemeClr>
                </a:solidFill>
              </a:rPr>
              <a:t>각 부분을 잘 고려하기 위해 여러 학습 단계와 그에 해당하는 </a:t>
            </a:r>
            <a:r>
              <a:rPr lang="en-US" altLang="ko-KR" sz="1400" u="sng" dirty="0">
                <a:solidFill>
                  <a:schemeClr val="accent5">
                    <a:lumMod val="75000"/>
                  </a:schemeClr>
                </a:solidFill>
              </a:rPr>
              <a:t>GT</a:t>
            </a:r>
            <a:r>
              <a:rPr lang="ko-KR" altLang="en-US" sz="1400" u="sng" dirty="0">
                <a:solidFill>
                  <a:schemeClr val="accent5">
                    <a:lumMod val="75000"/>
                  </a:schemeClr>
                </a:solidFill>
              </a:rPr>
              <a:t>를 생성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해야 함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200" dirty="0"/>
          </a:p>
          <a:p>
            <a:pPr lvl="1"/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2CEF877-4C2A-5844-82DB-D9EDE2555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14" y="3959791"/>
            <a:ext cx="5535367" cy="22254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CA9C8F8-CCF4-9805-5179-F13D65578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218" y="3756876"/>
            <a:ext cx="5909996" cy="26312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7212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Related Works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Image Segmentation for HR Images</a:t>
            </a:r>
          </a:p>
          <a:p>
            <a:pPr lvl="1"/>
            <a:r>
              <a:rPr lang="en-US" altLang="ko-KR" dirty="0"/>
              <a:t>Image Segmentation for HR Images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SOD</a:t>
            </a:r>
            <a:r>
              <a:rPr lang="ko-KR" altLang="en-US" sz="1400" dirty="0"/>
              <a:t>는 현재 대부분 사전에 고정된 입력 크기를 사용함</a:t>
            </a:r>
            <a:r>
              <a:rPr lang="en-US" altLang="ko-KR" sz="1400" dirty="0"/>
              <a:t>. </a:t>
            </a:r>
            <a:r>
              <a:rPr lang="en-US" altLang="ko-KR" sz="1400" dirty="0">
                <a:sym typeface="Wingdings" panose="05000000000000000000" pitchFamily="2" charset="2"/>
              </a:rPr>
              <a:t></a:t>
            </a:r>
            <a:r>
              <a:rPr lang="en-US" altLang="ko-KR" sz="1400" dirty="0"/>
              <a:t> 384x384</a:t>
            </a:r>
          </a:p>
          <a:p>
            <a:pPr lvl="2">
              <a:lnSpc>
                <a:spcPct val="150000"/>
              </a:lnSpc>
            </a:pPr>
            <a:r>
              <a:rPr lang="ko-KR" altLang="en-US" sz="1400" dirty="0"/>
              <a:t>이는 </a:t>
            </a:r>
            <a:r>
              <a:rPr lang="en-US" altLang="ko-KR" sz="1400" dirty="0"/>
              <a:t>SOD </a:t>
            </a:r>
            <a:r>
              <a:rPr lang="ko-KR" altLang="en-US" sz="1400" dirty="0"/>
              <a:t>학습용으로 제시된 데이터셋의 평균 해상도가 일반적으로 가로 세로 기준 모두 </a:t>
            </a:r>
            <a:r>
              <a:rPr lang="en-US" altLang="ko-KR" sz="1400" dirty="0"/>
              <a:t>300~400 </a:t>
            </a:r>
            <a:r>
              <a:rPr lang="ko-KR" altLang="en-US" sz="1400" dirty="0"/>
              <a:t>정도이기 때문임</a:t>
            </a:r>
            <a:r>
              <a:rPr lang="en-US" altLang="ko-KR" sz="1400" dirty="0"/>
              <a:t>.</a:t>
            </a:r>
          </a:p>
          <a:p>
            <a:pPr lvl="2">
              <a:lnSpc>
                <a:spcPct val="150000"/>
              </a:lnSpc>
            </a:pPr>
            <a:r>
              <a:rPr lang="ko-KR" altLang="en-US" sz="1400" dirty="0"/>
              <a:t>예를 들어</a:t>
            </a:r>
            <a:r>
              <a:rPr lang="en-US" altLang="ko-KR" sz="1400" dirty="0"/>
              <a:t>, ImageNet</a:t>
            </a:r>
            <a:r>
              <a:rPr lang="ko-KR" altLang="en-US" sz="1400" dirty="0"/>
              <a:t>의 경우 평균 해상도는 </a:t>
            </a:r>
            <a:r>
              <a:rPr lang="en-US" altLang="ko-KR" sz="1400" dirty="0"/>
              <a:t>378 × 469</a:t>
            </a:r>
            <a:r>
              <a:rPr lang="ko-KR" altLang="en-US" sz="1400" dirty="0"/>
              <a:t>이고</a:t>
            </a:r>
            <a:r>
              <a:rPr lang="en-US" altLang="ko-KR" sz="1400" dirty="0"/>
              <a:t>, DUTS</a:t>
            </a:r>
            <a:r>
              <a:rPr lang="ko-KR" altLang="en-US" sz="1400" dirty="0"/>
              <a:t>의 경우 </a:t>
            </a:r>
            <a:r>
              <a:rPr lang="en-US" altLang="ko-KR" sz="1400" dirty="0"/>
              <a:t>322 × 372</a:t>
            </a:r>
            <a:r>
              <a:rPr lang="ko-KR" altLang="en-US" sz="1400" dirty="0"/>
              <a:t>임</a:t>
            </a:r>
            <a:r>
              <a:rPr lang="en-US" altLang="ko-KR" sz="1400" dirty="0"/>
              <a:t>.</a:t>
            </a:r>
          </a:p>
          <a:p>
            <a:pPr lvl="2">
              <a:lnSpc>
                <a:spcPct val="150000"/>
              </a:lnSpc>
            </a:pPr>
            <a:r>
              <a:rPr lang="ko-KR" altLang="en-US" sz="1400" dirty="0"/>
              <a:t>이로 인해</a:t>
            </a:r>
            <a:r>
              <a:rPr lang="en-US" altLang="ko-KR" sz="1400" dirty="0"/>
              <a:t>, </a:t>
            </a:r>
            <a:r>
              <a:rPr lang="ko-KR" altLang="en-US" sz="1400" dirty="0"/>
              <a:t>특히 입력 이미지가 미리 정의된 모양보다 상대적으로 큰 경우</a:t>
            </a:r>
            <a:r>
              <a:rPr lang="en-US" altLang="ko-KR" sz="1400" dirty="0"/>
              <a:t>(</a:t>
            </a:r>
            <a:r>
              <a:rPr lang="ko-KR" altLang="en-US" sz="1400" dirty="0"/>
              <a:t>고해상도</a:t>
            </a:r>
            <a:r>
              <a:rPr lang="en-US" altLang="ko-KR" sz="1400" dirty="0"/>
              <a:t>)</a:t>
            </a:r>
            <a:r>
              <a:rPr lang="ko-KR" altLang="en-US" sz="1400" dirty="0"/>
              <a:t> 입력 이미지의 크기를 미리 정의된 모양으로 조정해야 하는 경우가 많음</a:t>
            </a:r>
            <a:r>
              <a:rPr lang="en-US" altLang="ko-KR" sz="1400" dirty="0"/>
              <a:t>. </a:t>
            </a:r>
            <a:r>
              <a:rPr lang="en-US" altLang="ko-KR" sz="1400" dirty="0">
                <a:sym typeface="Wingdings" panose="05000000000000000000" pitchFamily="2" charset="2"/>
              </a:rPr>
              <a:t> </a:t>
            </a:r>
            <a:r>
              <a:rPr lang="ko-KR" altLang="en-US" sz="1400" dirty="0"/>
              <a:t>그러나 큰 이미지를 </a:t>
            </a:r>
            <a:r>
              <a:rPr lang="en-US" altLang="ko-KR" sz="1400" dirty="0"/>
              <a:t>Down-sampling</a:t>
            </a:r>
            <a:r>
              <a:rPr lang="ko-KR" altLang="en-US" sz="1400" dirty="0"/>
              <a:t>하면 특히 고주파수 디테일의 경우 심각한 정보 손실이 발생함</a:t>
            </a:r>
            <a:r>
              <a:rPr lang="en-US" altLang="ko-KR" sz="1400" dirty="0"/>
              <a:t>.</a:t>
            </a:r>
          </a:p>
          <a:p>
            <a:pPr lvl="2"/>
            <a:endParaRPr lang="en-US" altLang="ko-KR" sz="1400" dirty="0"/>
          </a:p>
          <a:p>
            <a:pPr lvl="1"/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728205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Related Works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Related Works</a:t>
            </a:r>
          </a:p>
          <a:p>
            <a:pPr lvl="1"/>
            <a:r>
              <a:rPr lang="en-US" altLang="ko-KR" dirty="0"/>
              <a:t>Image Pyramid in Deep Learning Era – (1)</a:t>
            </a:r>
          </a:p>
          <a:p>
            <a:pPr lvl="2"/>
            <a:r>
              <a:rPr lang="ko-KR" altLang="en-US" sz="1400" dirty="0"/>
              <a:t>픽셀 분류 예측 기반 연구에서 </a:t>
            </a:r>
            <a:r>
              <a:rPr lang="en-US" altLang="ko-KR" sz="1400" dirty="0"/>
              <a:t>Image Pyramid </a:t>
            </a:r>
            <a:r>
              <a:rPr lang="ko-KR" altLang="en-US" sz="1400" dirty="0"/>
              <a:t>기반 </a:t>
            </a:r>
            <a:r>
              <a:rPr lang="en-US" altLang="ko-KR" sz="1400" dirty="0"/>
              <a:t>Prediction</a:t>
            </a:r>
            <a:r>
              <a:rPr lang="ko-KR" altLang="en-US" sz="1400" dirty="0"/>
              <a:t>을 성공적으로 수행하는 것을 아래 연구들을 통해 알게 됨</a:t>
            </a:r>
            <a:r>
              <a:rPr lang="en-US" altLang="ko-KR" sz="1400" dirty="0"/>
              <a:t>. </a:t>
            </a:r>
          </a:p>
          <a:p>
            <a:pPr lvl="2"/>
            <a:r>
              <a:rPr lang="en-US" altLang="ko-KR" sz="1400" dirty="0" err="1"/>
              <a:t>LapSRN</a:t>
            </a:r>
            <a:r>
              <a:rPr lang="ko-KR" altLang="en-US" sz="1400" dirty="0"/>
              <a:t>은 </a:t>
            </a:r>
            <a:r>
              <a:rPr lang="en-US" altLang="ko-KR" sz="1400" dirty="0"/>
              <a:t>Super Resolution</a:t>
            </a:r>
            <a:r>
              <a:rPr lang="ko-KR" altLang="en-US" sz="1400" dirty="0"/>
              <a:t> 작업에서 </a:t>
            </a:r>
            <a:r>
              <a:rPr lang="ko-KR" altLang="en-US" sz="1400" dirty="0" err="1"/>
              <a:t>라플라시안</a:t>
            </a:r>
            <a:r>
              <a:rPr lang="ko-KR" altLang="en-US" sz="1400" dirty="0"/>
              <a:t> 이미지 예측을 처음 적용했으며</a:t>
            </a:r>
            <a:r>
              <a:rPr lang="en-US" altLang="ko-KR" sz="1400" dirty="0"/>
              <a:t>, </a:t>
            </a:r>
            <a:r>
              <a:rPr lang="ko-KR" altLang="en-US" sz="1400" dirty="0"/>
              <a:t>이후 대부분의 </a:t>
            </a:r>
            <a:r>
              <a:rPr lang="en-US" altLang="ko-KR" sz="1400" dirty="0"/>
              <a:t>End-to-End</a:t>
            </a:r>
            <a:r>
              <a:rPr lang="ko-KR" altLang="en-US" sz="1400" dirty="0"/>
              <a:t> </a:t>
            </a:r>
            <a:r>
              <a:rPr lang="en-US" altLang="ko-KR" sz="1400" dirty="0"/>
              <a:t>SR</a:t>
            </a:r>
            <a:r>
              <a:rPr lang="ko-KR" altLang="en-US" sz="1400" dirty="0"/>
              <a:t>에서 이 구조를 채택하고 있음</a:t>
            </a:r>
            <a:r>
              <a:rPr lang="en-US" altLang="ko-KR" sz="1400" dirty="0"/>
              <a:t>.</a:t>
            </a:r>
          </a:p>
          <a:p>
            <a:pPr lvl="2"/>
            <a:r>
              <a:rPr lang="en-US" altLang="ko-KR" sz="1400" dirty="0"/>
              <a:t>LRR</a:t>
            </a:r>
            <a:r>
              <a:rPr lang="ko-KR" altLang="en-US" sz="1400" dirty="0"/>
              <a:t>은 각 </a:t>
            </a:r>
            <a:r>
              <a:rPr lang="en-US" altLang="ko-KR" sz="1400" dirty="0"/>
              <a:t>Encoder</a:t>
            </a:r>
            <a:r>
              <a:rPr lang="ko-KR" altLang="en-US" sz="1400" dirty="0"/>
              <a:t>에서 뽑아온 </a:t>
            </a:r>
            <a:r>
              <a:rPr lang="ko-KR" altLang="en-US" sz="1400" dirty="0" err="1"/>
              <a:t>특징맵으로</a:t>
            </a:r>
            <a:r>
              <a:rPr lang="ko-KR" altLang="en-US" sz="1400" dirty="0"/>
              <a:t> 통해 영역을 분할하는 작업에서 </a:t>
            </a:r>
            <a:r>
              <a:rPr lang="ko-KR" altLang="en-US" sz="1400" dirty="0" err="1"/>
              <a:t>라플라시안</a:t>
            </a:r>
            <a:r>
              <a:rPr lang="ko-KR" altLang="en-US" sz="1400" dirty="0"/>
              <a:t> 이미지 피라미드를 처음 적용하였음</a:t>
            </a:r>
            <a:r>
              <a:rPr lang="en-US" altLang="ko-KR" sz="1400" dirty="0"/>
              <a:t>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76A2E9A-BD2A-E67A-F7C4-687C5DF18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509" y="3502705"/>
            <a:ext cx="3306297" cy="26428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C09D3D3-09F9-5F85-E081-6F9675CAC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134" y="3338248"/>
            <a:ext cx="4590160" cy="29667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3972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 smtClean="0">
            <a:latin typeface="KoPubWorld돋움체 Medium" panose="00000600000000000000" pitchFamily="2" charset="-127"/>
            <a:ea typeface="KoPubWorld돋움체 Medium" panose="00000600000000000000" pitchFamily="2" charset="-127"/>
            <a:cs typeface="KoPubWorld돋움체 Medium" panose="00000600000000000000" pitchFamily="2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14411</TotalTime>
  <Words>1110</Words>
  <Application>Microsoft Office PowerPoint</Application>
  <PresentationFormat>와이드스크린</PresentationFormat>
  <Paragraphs>167</Paragraphs>
  <Slides>16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6" baseType="lpstr">
      <vt:lpstr>KoPubWorld돋움체 Bold</vt:lpstr>
      <vt:lpstr>KoPubWorld돋움체 Medium</vt:lpstr>
      <vt:lpstr>Malgun Gothic Semilight</vt:lpstr>
      <vt:lpstr>맑은 고딕</vt:lpstr>
      <vt:lpstr>Arial</vt:lpstr>
      <vt:lpstr>Calibri</vt:lpstr>
      <vt:lpstr>Calibri Light</vt:lpstr>
      <vt:lpstr>Wingdings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cs.hong</dc:creator>
  <cp:lastModifiedBy>기렴 문</cp:lastModifiedBy>
  <cp:revision>1779</cp:revision>
  <dcterms:created xsi:type="dcterms:W3CDTF">2022-02-02T04:32:22Z</dcterms:created>
  <dcterms:modified xsi:type="dcterms:W3CDTF">2024-05-20T17:47:12Z</dcterms:modified>
</cp:coreProperties>
</file>