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70" r:id="rId1"/>
  </p:sldMasterIdLst>
  <p:notesMasterIdLst>
    <p:notesMasterId r:id="rId27"/>
  </p:notesMasterIdLst>
  <p:sldIdLst>
    <p:sldId id="342" r:id="rId2"/>
    <p:sldId id="346" r:id="rId3"/>
    <p:sldId id="407" r:id="rId4"/>
    <p:sldId id="406" r:id="rId5"/>
    <p:sldId id="408" r:id="rId6"/>
    <p:sldId id="426" r:id="rId7"/>
    <p:sldId id="427" r:id="rId8"/>
    <p:sldId id="410" r:id="rId9"/>
    <p:sldId id="429" r:id="rId10"/>
    <p:sldId id="430" r:id="rId11"/>
    <p:sldId id="431" r:id="rId12"/>
    <p:sldId id="409" r:id="rId13"/>
    <p:sldId id="417" r:id="rId14"/>
    <p:sldId id="432" r:id="rId15"/>
    <p:sldId id="416" r:id="rId16"/>
    <p:sldId id="433" r:id="rId17"/>
    <p:sldId id="434" r:id="rId18"/>
    <p:sldId id="435" r:id="rId19"/>
    <p:sldId id="437" r:id="rId20"/>
    <p:sldId id="436" r:id="rId21"/>
    <p:sldId id="440" r:id="rId22"/>
    <p:sldId id="438" r:id="rId23"/>
    <p:sldId id="439" r:id="rId24"/>
    <p:sldId id="441" r:id="rId25"/>
    <p:sldId id="442" r:id="rId26"/>
  </p:sldIdLst>
  <p:sldSz cx="12192000" cy="6858000"/>
  <p:notesSz cx="6831013" cy="9853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문 기렴" initials="문기" lastIdx="1" clrIdx="0">
    <p:extLst>
      <p:ext uri="{19B8F6BF-5375-455C-9EA6-DF929625EA0E}">
        <p15:presenceInfo xmlns:p15="http://schemas.microsoft.com/office/powerpoint/2012/main" userId="0a84f5e582197c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1DFF"/>
    <a:srgbClr val="00DCEE"/>
    <a:srgbClr val="FF9900"/>
    <a:srgbClr val="FFFF00"/>
    <a:srgbClr val="FFFFFF"/>
    <a:srgbClr val="FFF2CC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81" autoAdjust="0"/>
    <p:restoredTop sz="96242" autoAdjust="0"/>
  </p:normalViewPr>
  <p:slideViewPr>
    <p:cSldViewPr snapToGrid="0">
      <p:cViewPr>
        <p:scale>
          <a:sx n="149" d="100"/>
          <a:sy n="149" d="100"/>
        </p:scale>
        <p:origin x="264" y="35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106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69326" y="0"/>
            <a:ext cx="2960106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F3803-FCDE-4E49-BEE8-1D0AA57BC22C}" type="datetimeFigureOut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1231900"/>
            <a:ext cx="5910263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3102" y="4742051"/>
            <a:ext cx="5464810" cy="38798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59223"/>
            <a:ext cx="2960106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69326" y="9359223"/>
            <a:ext cx="2960106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FEC2-E03A-4AE0-A376-EF4F600C00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94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75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3119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99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9265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812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860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249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864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407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8461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32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8410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5549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041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032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6797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880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982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223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621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79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86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1962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558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8E84F63-7CCD-07EF-3438-3E099D167A4C}"/>
              </a:ext>
            </a:extLst>
          </p:cNvPr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93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F3853-045D-40B1-82A2-45D776B2E9AC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44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C7ED-5BF3-4D03-B896-DAF14C40C429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953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137E06-CC97-4619-9A56-19D0A3FF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6"/>
            <a:ext cx="12192000" cy="6886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322541-8C97-729F-9E19-B407D204EC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76094" r="22476" b="10136"/>
          <a:stretch/>
        </p:blipFill>
        <p:spPr bwMode="auto">
          <a:xfrm>
            <a:off x="9309124" y="5312752"/>
            <a:ext cx="2438400" cy="73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432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CD81CA-D64A-45D9-BC85-7CC84BB4C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8"/>
            <a:ext cx="12192000" cy="67665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CD35250-8866-49A9-B0FC-9F0AE4C32026}"/>
              </a:ext>
            </a:extLst>
          </p:cNvPr>
          <p:cNvSpPr/>
          <p:nvPr userDrawn="1"/>
        </p:nvSpPr>
        <p:spPr>
          <a:xfrm rot="5400000">
            <a:off x="171787" y="159192"/>
            <a:ext cx="504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35254-E8CC-4107-BAB3-2D503DF0BBA9}"/>
              </a:ext>
            </a:extLst>
          </p:cNvPr>
          <p:cNvSpPr txBox="1"/>
          <p:nvPr userDrawn="1"/>
        </p:nvSpPr>
        <p:spPr>
          <a:xfrm>
            <a:off x="11444347" y="6415084"/>
            <a:ext cx="62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10F0811-F307-44F9-A192-63EBA736051C}" type="slidenum">
              <a:rPr lang="ko-KR" altLang="en-US" sz="110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pPr algn="ctr"/>
              <a:t>‹#›</a:t>
            </a:fld>
            <a:endParaRPr lang="ko-KR" altLang="en-US" sz="1800" dirty="0">
              <a:solidFill>
                <a:srgbClr val="000000"/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5577CD6-5A45-4988-9298-FAC45821B30C}"/>
              </a:ext>
            </a:extLst>
          </p:cNvPr>
          <p:cNvCxnSpPr/>
          <p:nvPr userDrawn="1"/>
        </p:nvCxnSpPr>
        <p:spPr>
          <a:xfrm>
            <a:off x="11628847" y="6648119"/>
            <a:ext cx="252000" cy="0"/>
          </a:xfrm>
          <a:prstGeom prst="line">
            <a:avLst/>
          </a:prstGeom>
          <a:ln w="6350">
            <a:solidFill>
              <a:srgbClr val="024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E72D198-9532-4DC7-A14A-C275A93777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37" y="-25038"/>
            <a:ext cx="11339177" cy="6244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400" spc="-150">
                <a:solidFill>
                  <a:schemeClr val="bg1"/>
                </a:solidFill>
                <a:effectLst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ko-KR" altLang="en-US" dirty="0"/>
              <a:t>슬라이드제목을 입력하세요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3EBB06-5B39-4834-C186-40B88C78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2755" cy="5278845"/>
          </a:xfrm>
        </p:spPr>
        <p:txBody>
          <a:bodyPr>
            <a:normAutofit/>
          </a:bodyPr>
          <a:lstStyle>
            <a:lvl1pPr marL="266700" indent="-266700" latinLnBrk="0">
              <a:lnSpc>
                <a:spcPct val="100000"/>
              </a:lnSpc>
              <a:spcAft>
                <a:spcPts val="0"/>
              </a:spcAft>
              <a:buSzPct val="100000"/>
              <a:buFont typeface="Wingdings 2" panose="05020102010507070707" pitchFamily="18" charset="2"/>
              <a:buChar char=""/>
              <a:defRPr sz="20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  <a:lvl2pPr marL="6858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"/>
              <a:defRPr sz="18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2pPr>
            <a:lvl3pPr marL="1143000" indent="-228600" latinLnBrk="0">
              <a:lnSpc>
                <a:spcPct val="100000"/>
              </a:lnSpc>
              <a:spcBef>
                <a:spcPts val="1000"/>
              </a:spcBef>
              <a:buFont typeface="Calibri" panose="020F0502020204030204" pitchFamily="34" charset="0"/>
              <a:buChar char="‒"/>
              <a:defRPr sz="16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3pPr>
            <a:lvl4pPr marL="1600200" indent="-228600" latinLnBrk="0">
              <a:lnSpc>
                <a:spcPct val="100000"/>
              </a:lnSpc>
              <a:spcBef>
                <a:spcPts val="1000"/>
              </a:spcBef>
              <a:buFont typeface="맑은 고딕" panose="020B0503020000020004" pitchFamily="50" charset="-127"/>
              <a:buChar char="〮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4pPr>
            <a:lvl5pPr marL="20574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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8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마스터 부제목 스타일 편집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1" y="1491296"/>
            <a:ext cx="10515600" cy="955812"/>
          </a:xfrm>
        </p:spPr>
        <p:txBody>
          <a:bodyPr anchor="ctr" anchorCtr="0">
            <a:normAutofit/>
          </a:bodyPr>
          <a:lstStyle>
            <a:lvl1pPr>
              <a:defRPr sz="4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7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9623" y="195944"/>
            <a:ext cx="11332755" cy="761999"/>
          </a:xfrm>
        </p:spPr>
        <p:txBody>
          <a:bodyPr>
            <a:normAutofit/>
          </a:bodyPr>
          <a:lstStyle>
            <a:lvl1pPr>
              <a:defRPr sz="3200" b="1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9623" y="1271451"/>
            <a:ext cx="11332755" cy="5033555"/>
          </a:xfrm>
        </p:spPr>
        <p:txBody>
          <a:bodyPr>
            <a:normAutofit/>
          </a:bodyPr>
          <a:lstStyle>
            <a:lvl1pPr marL="266700" indent="-266700" latinLnBrk="0">
              <a:buSzPct val="100000"/>
              <a:buFont typeface="Wingdings 2" panose="05020102010507070707" pitchFamily="18" charset="2"/>
              <a:buChar char=""/>
              <a:defRPr sz="24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  <a:lvl2pPr marL="685800" indent="-228600" latinLnBrk="0">
              <a:buFont typeface="Wingdings 2" panose="05020102010507070707" pitchFamily="18" charset="2"/>
              <a:buChar char=""/>
              <a:defRPr sz="2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2pPr>
            <a:lvl3pPr marL="1143000" indent="-228600" latinLnBrk="0">
              <a:buFont typeface="Calibri" panose="020F0502020204030204" pitchFamily="34" charset="0"/>
              <a:buChar char="‒"/>
              <a:defRPr sz="18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3pPr>
            <a:lvl4pPr marL="1600200" indent="-228600" latinLnBrk="0">
              <a:buFont typeface="맑은 고딕" panose="020B0503020000020004" pitchFamily="50" charset="-127"/>
              <a:buChar char="〮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4pPr>
            <a:lvl5pPr marL="2057400" indent="-228600" latinLnBrk="0">
              <a:buFont typeface="Wingdings 2" panose="05020102010507070707" pitchFamily="18" charset="2"/>
              <a:buChar char="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0370"/>
            <a:ext cx="3151777" cy="365125"/>
          </a:xfrm>
        </p:spPr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422010" y="6365966"/>
            <a:ext cx="2124585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ACAA8C2-C318-BBA5-5457-622C5FA6C1D3}"/>
              </a:ext>
            </a:extLst>
          </p:cNvPr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FF9CA2F-B90E-73A8-4657-017E82C69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422010" y="6365966"/>
            <a:ext cx="2124585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6D90-1A0C-4670-BB78-48B232EF3EED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5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D312-FD9F-42DF-A41F-79D2D6FCCFFE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63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93FE-21E4-4CBA-98A7-40F152473B58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60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D4AE-924E-460B-90D3-F4B7C0D5F8E2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358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FF2B-25BB-429C-A6B2-359C6B75F068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53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37FB-2700-4EDB-98DB-0207F05EBC6C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38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ED21-1ECB-41CD-A690-9F83AA2A7757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88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CCF3-1E80-4EFC-B9F8-E76FB6BDBE51}" type="datetime1">
              <a:rPr lang="ko-KR" altLang="en-US" smtClean="0"/>
              <a:t>2024. 4. 29.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50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661" r:id="rId14"/>
    <p:sldLayoutId id="2147483662" r:id="rId1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B68E53-37F7-4DEC-A2E4-8962022C78D9}"/>
              </a:ext>
            </a:extLst>
          </p:cNvPr>
          <p:cNvSpPr txBox="1"/>
          <p:nvPr/>
        </p:nvSpPr>
        <p:spPr>
          <a:xfrm>
            <a:off x="631596" y="1545249"/>
            <a:ext cx="10928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CUT: Contrastive Learning for </a:t>
            </a:r>
            <a:b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</a:br>
            <a: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Unpaired Image-to-Image Translation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8F3127D-9AF5-4AA5-A260-A119480BE8FD}"/>
              </a:ext>
            </a:extLst>
          </p:cNvPr>
          <p:cNvCxnSpPr/>
          <p:nvPr/>
        </p:nvCxnSpPr>
        <p:spPr>
          <a:xfrm>
            <a:off x="5278800" y="1394745"/>
            <a:ext cx="1632031" cy="0"/>
          </a:xfrm>
          <a:prstGeom prst="line">
            <a:avLst/>
          </a:prstGeom>
          <a:ln w="38100">
            <a:solidFill>
              <a:srgbClr val="3E3E3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6E64E2-B93A-D1CF-6BCF-5F24A50994A9}"/>
              </a:ext>
            </a:extLst>
          </p:cNvPr>
          <p:cNvSpPr txBox="1"/>
          <p:nvPr/>
        </p:nvSpPr>
        <p:spPr>
          <a:xfrm>
            <a:off x="6920871" y="3642946"/>
            <a:ext cx="4839989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2024.04.30</a:t>
            </a:r>
          </a:p>
          <a:p>
            <a:pPr algn="r">
              <a:lnSpc>
                <a:spcPct val="150000"/>
              </a:lnSpc>
            </a:pPr>
            <a:endParaRPr lang="en-US" altLang="ko-KR" sz="1100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Sun-Woo Pi</a:t>
            </a: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36823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/>
                  <a:t>Patchwise Contrastive Loss</a:t>
                </a:r>
              </a:p>
              <a:p>
                <a:pPr lvl="1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Cross-Entropy Loss</a:t>
                </a:r>
              </a:p>
              <a:p>
                <a:pPr lvl="2"/>
                <a:r>
                  <a:rPr lang="en-US" altLang="ko-KR" dirty="0"/>
                  <a:t>(N+1)-way Classification Problem</a:t>
                </a:r>
              </a:p>
              <a:p>
                <a:pPr lvl="3"/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marL="914400" lvl="2" indent="0">
                  <a:buNone/>
                </a:pPr>
                <a:endParaRPr lang="en-US" altLang="ko-KR" dirty="0"/>
              </a:p>
              <a:p>
                <a:pPr marL="914400" lvl="2" indent="0">
                  <a:buNone/>
                </a:pPr>
                <a:endParaRPr lang="en-US" altLang="ko-KR" dirty="0"/>
              </a:p>
              <a:p>
                <a:pPr lvl="2"/>
                <a:r>
                  <a:rPr lang="en-US" altLang="ko-KR" dirty="0"/>
                  <a:t>Scale Parameter: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altLang="ko-KR" dirty="0"/>
                      <m:t>τ</m:t>
                    </m:r>
                    <m:r>
                      <m:rPr>
                        <m:nor/>
                      </m:rPr>
                      <a:rPr lang="en-US" altLang="ko-KR" b="0" i="0" dirty="0" smtClean="0"/>
                      <m:t>=0.07</m:t>
                    </m:r>
                  </m:oMath>
                </a14:m>
                <a:endParaRPr lang="en-US" altLang="ko-KR" dirty="0"/>
              </a:p>
            </p:txBody>
          </p:sp>
        </mc:Choice>
        <mc:Fallback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  <a:blipFill>
                <a:blip r:embed="rId3"/>
                <a:stretch>
                  <a:fillRect l="-336" t="-7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7790503A-EB04-3C08-B2F2-6A45CD219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879" y="1854925"/>
            <a:ext cx="3938007" cy="362131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C5609CC-C0F4-547D-E329-0915B40ED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37" y="2432981"/>
            <a:ext cx="6277766" cy="801866"/>
          </a:xfrm>
          <a:prstGeom prst="rect">
            <a:avLst/>
          </a:prstGeom>
        </p:spPr>
      </p:pic>
      <p:cxnSp>
        <p:nvCxnSpPr>
          <p:cNvPr id="5" name="직선 연결선[R] 4">
            <a:extLst>
              <a:ext uri="{FF2B5EF4-FFF2-40B4-BE49-F238E27FC236}">
                <a16:creationId xmlns:a16="http://schemas.microsoft.com/office/drawing/2014/main" id="{66D71703-84AF-A825-72E8-837A514562FE}"/>
              </a:ext>
            </a:extLst>
          </p:cNvPr>
          <p:cNvCxnSpPr/>
          <p:nvPr/>
        </p:nvCxnSpPr>
        <p:spPr>
          <a:xfrm>
            <a:off x="3227597" y="3184795"/>
            <a:ext cx="56644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5096713D-9266-2240-DCB4-9D9F4EA6F35D}"/>
              </a:ext>
            </a:extLst>
          </p:cNvPr>
          <p:cNvCxnSpPr/>
          <p:nvPr/>
        </p:nvCxnSpPr>
        <p:spPr>
          <a:xfrm>
            <a:off x="4438329" y="2508791"/>
            <a:ext cx="56644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026FCC63-33AF-38B0-6793-A43B5D087267}"/>
              </a:ext>
            </a:extLst>
          </p:cNvPr>
          <p:cNvCxnSpPr/>
          <p:nvPr/>
        </p:nvCxnSpPr>
        <p:spPr>
          <a:xfrm>
            <a:off x="5604429" y="3184795"/>
            <a:ext cx="56644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B10925A1-3A0C-04DB-BF51-6DCF83E6C7ED}"/>
              </a:ext>
            </a:extLst>
          </p:cNvPr>
          <p:cNvCxnSpPr>
            <a:cxnSpLocks/>
          </p:cNvCxnSpPr>
          <p:nvPr/>
        </p:nvCxnSpPr>
        <p:spPr>
          <a:xfrm flipV="1">
            <a:off x="3520867" y="1757723"/>
            <a:ext cx="2001377" cy="14270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8EF89F10-59E1-47FF-032E-7F0E684D1C6D}"/>
              </a:ext>
            </a:extLst>
          </p:cNvPr>
          <p:cNvCxnSpPr>
            <a:cxnSpLocks/>
          </p:cNvCxnSpPr>
          <p:nvPr/>
        </p:nvCxnSpPr>
        <p:spPr>
          <a:xfrm flipV="1">
            <a:off x="4750047" y="1757723"/>
            <a:ext cx="787628" cy="75106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B38D95-CDCA-25DC-F102-E011F53ED112}"/>
              </a:ext>
            </a:extLst>
          </p:cNvPr>
          <p:cNvSpPr txBox="1"/>
          <p:nvPr/>
        </p:nvSpPr>
        <p:spPr>
          <a:xfrm>
            <a:off x="4625340" y="1437746"/>
            <a:ext cx="2941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Query</a:t>
            </a:r>
            <a:r>
              <a:rPr lang="ko-KR" altLang="en-US" sz="1400" dirty="0">
                <a:solidFill>
                  <a:srgbClr val="FF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와 </a:t>
            </a:r>
            <a:r>
              <a:rPr lang="en-US" altLang="ko-KR" sz="1400" dirty="0">
                <a:solidFill>
                  <a:srgbClr val="FF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Positive</a:t>
            </a:r>
            <a:r>
              <a:rPr lang="ko-KR" altLang="en-US" sz="1400" dirty="0">
                <a:solidFill>
                  <a:srgbClr val="FF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의 유사도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8E456C-EDA4-BC33-1F13-9D279E1E32E3}"/>
              </a:ext>
            </a:extLst>
          </p:cNvPr>
          <p:cNvSpPr txBox="1"/>
          <p:nvPr/>
        </p:nvSpPr>
        <p:spPr>
          <a:xfrm>
            <a:off x="4324559" y="4022516"/>
            <a:ext cx="2941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Query</a:t>
            </a:r>
            <a:r>
              <a:rPr lang="ko-KR" altLang="en-US" sz="1400" dirty="0">
                <a:solidFill>
                  <a:srgbClr val="FF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와 </a:t>
            </a:r>
            <a:r>
              <a:rPr lang="en-US" altLang="ko-KR" sz="1400" dirty="0">
                <a:solidFill>
                  <a:srgbClr val="FF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Negative</a:t>
            </a:r>
            <a:r>
              <a:rPr lang="ko-KR" altLang="en-US" sz="1400" dirty="0">
                <a:solidFill>
                  <a:srgbClr val="FF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의 유사도</a:t>
            </a:r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8F77F57F-41F0-3E30-6E22-DEFFEA5BD79C}"/>
              </a:ext>
            </a:extLst>
          </p:cNvPr>
          <p:cNvCxnSpPr>
            <a:cxnSpLocks/>
          </p:cNvCxnSpPr>
          <p:nvPr/>
        </p:nvCxnSpPr>
        <p:spPr>
          <a:xfrm flipH="1">
            <a:off x="5483744" y="3184049"/>
            <a:ext cx="403906" cy="83846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201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Patchwise Contrastive Loss</a:t>
            </a: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Multilayer, Patch-Based Learning</a:t>
            </a:r>
          </a:p>
          <a:p>
            <a:pPr lvl="2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Content of Whole images</a:t>
            </a:r>
          </a:p>
          <a:p>
            <a:pPr lvl="2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Patch</a:t>
            </a:r>
          </a:p>
          <a:p>
            <a:pPr lvl="3"/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말의 다리 부분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  <a:sym typeface="Wingdings" panose="05000000000000000000" pitchFamily="2" charset="2"/>
              </a:rPr>
              <a:t>말의 다리 부분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  <a:sym typeface="Wingdings" panose="05000000000000000000" pitchFamily="2" charset="2"/>
              </a:rPr>
              <a:t> (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  <a:sym typeface="Wingdings" panose="05000000000000000000" pitchFamily="2" charset="2"/>
              </a:rPr>
              <a:t>특정 부분의 구조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  <a:sym typeface="Wingdings" panose="05000000000000000000" pitchFamily="2" charset="2"/>
              </a:rPr>
              <a:t>,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  <a:sym typeface="Wingdings" panose="05000000000000000000" pitchFamily="2" charset="2"/>
              </a:rPr>
              <a:t> 형태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  <a:sym typeface="Wingdings" panose="05000000000000000000" pitchFamily="2" charset="2"/>
              </a:rPr>
              <a:t>)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2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Pixel Level</a:t>
            </a:r>
          </a:p>
          <a:p>
            <a:pPr lvl="3"/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말의 몸통 색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(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흰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,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검은색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) vs </a:t>
            </a:r>
            <a:r>
              <a:rPr lang="ko-KR" altLang="en-US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뒷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배경의 잔디 색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(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초록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)</a:t>
            </a:r>
          </a:p>
          <a:p>
            <a:pPr lvl="3"/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2"/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181125B-9B6C-2D35-DFBB-1DDDA667D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57" y="3980542"/>
            <a:ext cx="5982535" cy="2462556"/>
          </a:xfrm>
          <a:prstGeom prst="rect">
            <a:avLst/>
          </a:prstGeom>
        </p:spPr>
      </p:pic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52274DA2-5EFD-CBB1-F946-CDCFA14FFCBE}"/>
              </a:ext>
            </a:extLst>
          </p:cNvPr>
          <p:cNvCxnSpPr>
            <a:cxnSpLocks/>
          </p:cNvCxnSpPr>
          <p:nvPr/>
        </p:nvCxnSpPr>
        <p:spPr>
          <a:xfrm flipV="1">
            <a:off x="7056592" y="4238171"/>
            <a:ext cx="1508343" cy="13933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C125DF1-A4C5-5164-3099-DDD4EF87C2F6}"/>
              </a:ext>
            </a:extLst>
          </p:cNvPr>
          <p:cNvSpPr txBox="1"/>
          <p:nvPr/>
        </p:nvSpPr>
        <p:spPr>
          <a:xfrm>
            <a:off x="8513555" y="3986659"/>
            <a:ext cx="2941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상대적으로 큰 </a:t>
            </a:r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Patch </a:t>
            </a:r>
            <a:r>
              <a:rPr lang="ko-KR" altLang="en-US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의미</a:t>
            </a: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C5FA6DFF-45D9-8E94-EFC7-95E66304D578}"/>
              </a:ext>
            </a:extLst>
          </p:cNvPr>
          <p:cNvCxnSpPr>
            <a:cxnSpLocks/>
          </p:cNvCxnSpPr>
          <p:nvPr/>
        </p:nvCxnSpPr>
        <p:spPr>
          <a:xfrm flipV="1">
            <a:off x="6433693" y="3261360"/>
            <a:ext cx="1110107" cy="16590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5092B04-8B46-9903-CA77-3D18B8DED662}"/>
              </a:ext>
            </a:extLst>
          </p:cNvPr>
          <p:cNvSpPr txBox="1"/>
          <p:nvPr/>
        </p:nvSpPr>
        <p:spPr>
          <a:xfrm>
            <a:off x="7489118" y="2976250"/>
            <a:ext cx="2941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상대적으로 작은 </a:t>
            </a:r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Patch </a:t>
            </a:r>
            <a:r>
              <a:rPr lang="ko-KR" altLang="en-US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의미</a:t>
            </a:r>
          </a:p>
        </p:txBody>
      </p:sp>
    </p:spTree>
    <p:extLst>
      <p:ext uri="{BB962C8B-B14F-4D97-AF65-F5344CB8AC3E}">
        <p14:creationId xmlns:p14="http://schemas.microsoft.com/office/powerpoint/2010/main" val="622026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PatchNCE</a:t>
            </a:r>
            <a:r>
              <a:rPr lang="en-US" altLang="ko-KR" dirty="0"/>
              <a:t> Loss</a:t>
            </a:r>
          </a:p>
          <a:p>
            <a:pPr lvl="1"/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2D58326-EA7E-0A66-CA54-0DCA7D512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343" y="2348341"/>
            <a:ext cx="8955314" cy="1317659"/>
          </a:xfrm>
          <a:prstGeom prst="rect">
            <a:avLst/>
          </a:prstGeom>
        </p:spPr>
      </p:pic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951F9CE8-ED25-484C-7E45-5E903CE8A81C}"/>
              </a:ext>
            </a:extLst>
          </p:cNvPr>
          <p:cNvCxnSpPr>
            <a:cxnSpLocks/>
          </p:cNvCxnSpPr>
          <p:nvPr/>
        </p:nvCxnSpPr>
        <p:spPr>
          <a:xfrm flipH="1">
            <a:off x="2873829" y="3218534"/>
            <a:ext cx="874232" cy="943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25EEF97-1A2E-119E-2F75-1C940FBA6068}"/>
              </a:ext>
            </a:extLst>
          </p:cNvPr>
          <p:cNvSpPr txBox="1"/>
          <p:nvPr/>
        </p:nvSpPr>
        <p:spPr>
          <a:xfrm>
            <a:off x="2285874" y="4228416"/>
            <a:ext cx="1175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Generator</a:t>
            </a:r>
            <a:endParaRPr lang="ko-KR" altLang="en-US" sz="1400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F95A9217-39D3-A11B-8695-F998BC45B0C6}"/>
              </a:ext>
            </a:extLst>
          </p:cNvPr>
          <p:cNvCxnSpPr>
            <a:cxnSpLocks/>
          </p:cNvCxnSpPr>
          <p:nvPr/>
        </p:nvCxnSpPr>
        <p:spPr>
          <a:xfrm flipH="1">
            <a:off x="3908516" y="3232197"/>
            <a:ext cx="420496" cy="14266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7C6E5DB-34A7-B40A-2337-A279E3CC4789}"/>
              </a:ext>
            </a:extLst>
          </p:cNvPr>
          <p:cNvSpPr txBox="1"/>
          <p:nvPr/>
        </p:nvSpPr>
        <p:spPr>
          <a:xfrm>
            <a:off x="3461784" y="4747519"/>
            <a:ext cx="1175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Encoder</a:t>
            </a:r>
            <a:endParaRPr lang="ko-KR" altLang="en-US" sz="1400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2DA670AD-BFF2-70EB-FC43-DFD474D83619}"/>
              </a:ext>
            </a:extLst>
          </p:cNvPr>
          <p:cNvCxnSpPr>
            <a:cxnSpLocks/>
          </p:cNvCxnSpPr>
          <p:nvPr/>
        </p:nvCxnSpPr>
        <p:spPr>
          <a:xfrm>
            <a:off x="4847942" y="3230913"/>
            <a:ext cx="319144" cy="13052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9F0D44-32E4-4C4C-3367-B468FCF64C38}"/>
              </a:ext>
            </a:extLst>
          </p:cNvPr>
          <p:cNvSpPr txBox="1"/>
          <p:nvPr/>
        </p:nvSpPr>
        <p:spPr>
          <a:xfrm>
            <a:off x="4798149" y="4653352"/>
            <a:ext cx="1175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X Domain</a:t>
            </a:r>
            <a:endParaRPr lang="ko-KR" altLang="en-US" sz="1400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C00CCCBB-AF95-41BA-028B-9C03AA76CEA7}"/>
              </a:ext>
            </a:extLst>
          </p:cNvPr>
          <p:cNvCxnSpPr>
            <a:cxnSpLocks/>
          </p:cNvCxnSpPr>
          <p:nvPr/>
        </p:nvCxnSpPr>
        <p:spPr>
          <a:xfrm flipH="1">
            <a:off x="6715010" y="3666000"/>
            <a:ext cx="376697" cy="12951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96C512-20DD-33EB-CA23-F1A2FB903B46}"/>
              </a:ext>
            </a:extLst>
          </p:cNvPr>
          <p:cNvSpPr txBox="1"/>
          <p:nvPr/>
        </p:nvSpPr>
        <p:spPr>
          <a:xfrm>
            <a:off x="5684495" y="5016342"/>
            <a:ext cx="195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Number of Layer</a:t>
            </a:r>
          </a:p>
          <a:p>
            <a:pPr algn="ctr"/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(Multi Layer)</a:t>
            </a:r>
            <a:endParaRPr lang="ko-KR" altLang="en-US" sz="1400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635ABA70-46BA-457E-5094-1D70B58B58FE}"/>
              </a:ext>
            </a:extLst>
          </p:cNvPr>
          <p:cNvCxnSpPr>
            <a:cxnSpLocks/>
          </p:cNvCxnSpPr>
          <p:nvPr/>
        </p:nvCxnSpPr>
        <p:spPr>
          <a:xfrm flipH="1">
            <a:off x="7419975" y="3666000"/>
            <a:ext cx="302443" cy="23823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B8ED93A-6CFF-9AE8-6540-06EF057E79EE}"/>
              </a:ext>
            </a:extLst>
          </p:cNvPr>
          <p:cNvSpPr txBox="1"/>
          <p:nvPr/>
        </p:nvSpPr>
        <p:spPr>
          <a:xfrm>
            <a:off x="6293891" y="6124899"/>
            <a:ext cx="2520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Number of Spatial Locations</a:t>
            </a:r>
          </a:p>
          <a:p>
            <a:pPr algn="ctr"/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(Patch-Based)</a:t>
            </a:r>
            <a:endParaRPr lang="ko-KR" altLang="en-US" sz="1400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445A27F0-76F0-D748-030E-EC68EE2467AD}"/>
              </a:ext>
            </a:extLst>
          </p:cNvPr>
          <p:cNvCxnSpPr>
            <a:cxnSpLocks/>
          </p:cNvCxnSpPr>
          <p:nvPr/>
        </p:nvCxnSpPr>
        <p:spPr>
          <a:xfrm>
            <a:off x="8550948" y="3321313"/>
            <a:ext cx="0" cy="9666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2D26A4D-600B-32EB-D271-1D5DEE6F2061}"/>
              </a:ext>
            </a:extLst>
          </p:cNvPr>
          <p:cNvSpPr txBox="1"/>
          <p:nvPr/>
        </p:nvSpPr>
        <p:spPr>
          <a:xfrm>
            <a:off x="8208618" y="4333018"/>
            <a:ext cx="1195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Query</a:t>
            </a:r>
            <a:endParaRPr lang="ko-KR" altLang="en-US" sz="1400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73A7B7C5-2FCB-EA06-3916-DB75611AD62A}"/>
              </a:ext>
            </a:extLst>
          </p:cNvPr>
          <p:cNvCxnSpPr>
            <a:cxnSpLocks/>
          </p:cNvCxnSpPr>
          <p:nvPr/>
        </p:nvCxnSpPr>
        <p:spPr>
          <a:xfrm>
            <a:off x="9222257" y="3319423"/>
            <a:ext cx="0" cy="14878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85C49F1-7B9C-AE79-F512-C19C050899A0}"/>
              </a:ext>
            </a:extLst>
          </p:cNvPr>
          <p:cNvSpPr txBox="1"/>
          <p:nvPr/>
        </p:nvSpPr>
        <p:spPr>
          <a:xfrm>
            <a:off x="8814724" y="4890548"/>
            <a:ext cx="1195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Positive</a:t>
            </a:r>
            <a:endParaRPr lang="ko-KR" altLang="en-US" sz="1400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7B114770-B195-D39C-B473-44F2BF5F01D0}"/>
              </a:ext>
            </a:extLst>
          </p:cNvPr>
          <p:cNvCxnSpPr>
            <a:cxnSpLocks/>
          </p:cNvCxnSpPr>
          <p:nvPr/>
        </p:nvCxnSpPr>
        <p:spPr>
          <a:xfrm>
            <a:off x="9980449" y="3333870"/>
            <a:ext cx="0" cy="9666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27DD254-07AF-7008-0D51-F33CC2C89948}"/>
              </a:ext>
            </a:extLst>
          </p:cNvPr>
          <p:cNvSpPr txBox="1"/>
          <p:nvPr/>
        </p:nvSpPr>
        <p:spPr>
          <a:xfrm>
            <a:off x="9526541" y="4351074"/>
            <a:ext cx="1195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Negatives</a:t>
            </a:r>
            <a:endParaRPr lang="ko-KR" altLang="en-US" sz="1400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6099DC1F-781E-3581-0E43-01D2D6676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062" y="917108"/>
            <a:ext cx="6277766" cy="801866"/>
          </a:xfrm>
          <a:prstGeom prst="rect">
            <a:avLst/>
          </a:prstGeom>
        </p:spPr>
      </p:pic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BD7BC5D5-8DB4-D1AE-431A-C3D6BF5CB7D7}"/>
              </a:ext>
            </a:extLst>
          </p:cNvPr>
          <p:cNvCxnSpPr/>
          <p:nvPr/>
        </p:nvCxnSpPr>
        <p:spPr>
          <a:xfrm>
            <a:off x="8115300" y="2638425"/>
            <a:ext cx="24583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5E28239B-A389-A78C-41B5-C9AAA9B90963}"/>
              </a:ext>
            </a:extLst>
          </p:cNvPr>
          <p:cNvCxnSpPr/>
          <p:nvPr/>
        </p:nvCxnSpPr>
        <p:spPr>
          <a:xfrm flipV="1">
            <a:off x="9404174" y="1809750"/>
            <a:ext cx="0" cy="7334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957C8F56-A31B-932E-C5D5-3B0193760FF9}"/>
              </a:ext>
            </a:extLst>
          </p:cNvPr>
          <p:cNvCxnSpPr>
            <a:cxnSpLocks/>
          </p:cNvCxnSpPr>
          <p:nvPr/>
        </p:nvCxnSpPr>
        <p:spPr>
          <a:xfrm flipH="1">
            <a:off x="2873829" y="3328881"/>
            <a:ext cx="7112412" cy="24049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그림 46">
            <a:extLst>
              <a:ext uri="{FF2B5EF4-FFF2-40B4-BE49-F238E27FC236}">
                <a16:creationId xmlns:a16="http://schemas.microsoft.com/office/drawing/2014/main" id="{E2E187DF-35FB-15CA-6C5E-6244FCDFD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759" y="5384169"/>
            <a:ext cx="613748" cy="740730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851A534F-F60C-0C9A-DB60-173D422F7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48" y="6176626"/>
            <a:ext cx="3316683" cy="57131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D8B4E70-15BF-1A84-AD96-D2E11C6F6279}"/>
              </a:ext>
            </a:extLst>
          </p:cNvPr>
          <p:cNvSpPr/>
          <p:nvPr/>
        </p:nvSpPr>
        <p:spPr>
          <a:xfrm>
            <a:off x="1439285" y="2564258"/>
            <a:ext cx="3800469" cy="8858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38E0555-9261-B167-2CD8-1ADD0080D7C7}"/>
              </a:ext>
            </a:extLst>
          </p:cNvPr>
          <p:cNvSpPr/>
          <p:nvPr/>
        </p:nvSpPr>
        <p:spPr>
          <a:xfrm>
            <a:off x="876300" y="6127290"/>
            <a:ext cx="3571875" cy="63665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1748C-7D85-A357-3FED-5C9D88CD830D}"/>
              </a:ext>
            </a:extLst>
          </p:cNvPr>
          <p:cNvSpPr txBox="1"/>
          <p:nvPr/>
        </p:nvSpPr>
        <p:spPr>
          <a:xfrm>
            <a:off x="2201367" y="2247362"/>
            <a:ext cx="252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70C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Internal</a:t>
            </a:r>
            <a:endParaRPr lang="ko-KR" altLang="en-US" sz="1400" dirty="0">
              <a:solidFill>
                <a:srgbClr val="0070C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1BC40-C55C-2735-4199-C208EA2FE3E9}"/>
              </a:ext>
            </a:extLst>
          </p:cNvPr>
          <p:cNvSpPr txBox="1"/>
          <p:nvPr/>
        </p:nvSpPr>
        <p:spPr>
          <a:xfrm>
            <a:off x="3050100" y="5847899"/>
            <a:ext cx="252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70C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External</a:t>
            </a:r>
            <a:endParaRPr lang="ko-KR" altLang="en-US" sz="1400" dirty="0">
              <a:solidFill>
                <a:srgbClr val="0070C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722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ko-KR" dirty="0"/>
                  <a:t>Final Objective</a:t>
                </a:r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pPr lvl="1"/>
                <a:r>
                  <a:rPr lang="en-US" altLang="ko-KR" dirty="0" err="1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CycleGAN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과 다르게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One-Sided 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함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.</a:t>
                </a:r>
              </a:p>
              <a:p>
                <a:pPr lvl="1"/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CUT 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  <a:sym typeface="Wingdings" panose="05000000000000000000" pitchFamily="2" charset="2"/>
                  </a:rPr>
                  <a:t>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=1,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=1 </a:t>
                </a:r>
              </a:p>
              <a:p>
                <a:pPr lvl="1"/>
                <a:r>
                  <a:rPr lang="en-US" altLang="ko-KR" dirty="0" err="1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FastCUT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 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=10,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ko-KR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=0</a:t>
                </a:r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  <a:blipFill>
                <a:blip r:embed="rId3"/>
                <a:stretch>
                  <a:fillRect l="-376" t="-10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>
            <a:extLst>
              <a:ext uri="{FF2B5EF4-FFF2-40B4-BE49-F238E27FC236}">
                <a16:creationId xmlns:a16="http://schemas.microsoft.com/office/drawing/2014/main" id="{F51C169D-33E3-AA5A-9FEC-F1B3B7E2F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25" y="1665125"/>
            <a:ext cx="11176000" cy="59942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0DF5C9F-5630-6413-591D-C6ABE3917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104" y="3805920"/>
            <a:ext cx="5765792" cy="84836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87AA3CA-F6EF-4325-FED6-821F20BC1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104" y="3158144"/>
            <a:ext cx="6363620" cy="503477"/>
          </a:xfrm>
          <a:prstGeom prst="rect">
            <a:avLst/>
          </a:prstGeom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DF2F545-58A7-FDD7-F869-57E0B0F3BF27}"/>
              </a:ext>
            </a:extLst>
          </p:cNvPr>
          <p:cNvCxnSpPr/>
          <p:nvPr/>
        </p:nvCxnSpPr>
        <p:spPr>
          <a:xfrm>
            <a:off x="8084457" y="2221009"/>
            <a:ext cx="358850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D582BA-8534-88CF-1C58-FCCE65A0C875}"/>
              </a:ext>
            </a:extLst>
          </p:cNvPr>
          <p:cNvSpPr txBox="1"/>
          <p:nvPr/>
        </p:nvSpPr>
        <p:spPr>
          <a:xfrm>
            <a:off x="8303456" y="2266876"/>
            <a:ext cx="315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Identity Loss in </a:t>
            </a:r>
            <a:r>
              <a:rPr lang="en-US" altLang="ko-KR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CycleGAN</a:t>
            </a:r>
            <a:endParaRPr lang="ko-KR" altLang="en-US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F241FB2-529A-D0F3-BCEC-3BCB750D9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451" y="5372101"/>
            <a:ext cx="5882675" cy="1197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9F3DAE-CDD8-832E-17B4-C49BF43EFA33}"/>
              </a:ext>
            </a:extLst>
          </p:cNvPr>
          <p:cNvSpPr txBox="1"/>
          <p:nvPr/>
        </p:nvSpPr>
        <p:spPr>
          <a:xfrm>
            <a:off x="6545640" y="4886474"/>
            <a:ext cx="330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[</a:t>
            </a:r>
            <a:r>
              <a:rPr lang="en-US" altLang="ko-KR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CycleGAN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Objective]</a:t>
            </a:r>
            <a:endParaRPr lang="ko-KR" altLang="en-US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694BB-C251-B12C-373E-D88D909AC33E}"/>
              </a:ext>
            </a:extLst>
          </p:cNvPr>
          <p:cNvSpPr txBox="1"/>
          <p:nvPr/>
        </p:nvSpPr>
        <p:spPr>
          <a:xfrm>
            <a:off x="8303456" y="2602933"/>
            <a:ext cx="315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Regularizer</a:t>
            </a:r>
            <a:endParaRPr lang="ko-KR" altLang="en-US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2247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Experiments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Training Details</a:t>
            </a:r>
          </a:p>
          <a:p>
            <a:pPr lvl="1"/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CycleGAN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Setting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을 그대로 따름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LSGAN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Loss</a:t>
            </a:r>
          </a:p>
          <a:p>
            <a:pPr lvl="2"/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ResNet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-Based Generator (Encoder - Decoder)</a:t>
            </a:r>
          </a:p>
          <a:p>
            <a:pPr lvl="2"/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PatchGAN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Discriminator</a:t>
            </a: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  <a:sym typeface="Wingdings" panose="05000000000000000000" pitchFamily="2" charset="2"/>
              </a:rPr>
              <a:t>2-Layer with 256-dimension MLP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Cycle-Consistency Loss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  <a:sym typeface="Wingdings" panose="05000000000000000000" pitchFamily="2" charset="2"/>
              </a:rPr>
              <a:t> Contrastive Loss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  <a:sym typeface="Wingdings" panose="05000000000000000000" pitchFamily="2" charset="2"/>
              </a:rPr>
              <a:t>로 대체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  <a:sym typeface="Wingdings" panose="05000000000000000000" pitchFamily="2" charset="2"/>
            </a:endParaRP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3272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Experiments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Quantitative Results</a:t>
            </a: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FID : Real and Generated Image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분포 간 </a:t>
            </a:r>
            <a:r>
              <a:rPr lang="en-US" altLang="ko-KR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Frechet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거리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CUT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모델의 경우 </a:t>
            </a:r>
            <a:r>
              <a:rPr lang="en-US" altLang="ko-KR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CycleGAN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과는 다르게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One-sided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하기 때문에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Memory-Efficient and Fast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하다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.</a:t>
            </a:r>
          </a:p>
          <a:p>
            <a:pPr lvl="1"/>
            <a:r>
              <a:rPr lang="en-US" altLang="ko-KR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FastCUT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모델의 경우 </a:t>
            </a:r>
            <a:r>
              <a:rPr lang="en-US" altLang="ko-KR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CycleGAN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와 비교해서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Competitive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하지만 훨씬 빠르고 메모리 효율적이다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.</a:t>
            </a:r>
            <a:endParaRPr lang="en-US" altLang="ko-KR" dirty="0"/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marL="457200" lvl="1" indent="0">
              <a:buNone/>
            </a:pPr>
            <a:endParaRPr lang="en-US" altLang="ko-KR" dirty="0"/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16B5406-05F2-B797-2476-8816F4174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39" y="3135086"/>
            <a:ext cx="9865772" cy="3169919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4A3CF9A1-1BB3-966E-6ED1-5EFE1D831A7B}"/>
              </a:ext>
            </a:extLst>
          </p:cNvPr>
          <p:cNvSpPr/>
          <p:nvPr/>
        </p:nvSpPr>
        <p:spPr>
          <a:xfrm>
            <a:off x="1284767" y="5651227"/>
            <a:ext cx="9409481" cy="496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807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Experiments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Qualitative Results</a:t>
            </a:r>
          </a:p>
          <a:p>
            <a:pPr lvl="1"/>
            <a:r>
              <a:rPr lang="en-US" altLang="ko-KR" dirty="0"/>
              <a:t>Failure Cases</a:t>
            </a:r>
          </a:p>
          <a:p>
            <a:pPr lvl="2"/>
            <a:r>
              <a:rPr lang="en-US" altLang="ko-KR" dirty="0"/>
              <a:t>add texture to the background.</a:t>
            </a:r>
          </a:p>
          <a:p>
            <a:pPr lvl="2"/>
            <a:r>
              <a:rPr lang="en-US" altLang="ko-KR" dirty="0"/>
              <a:t>hallucinates a tongue.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53D9436-B49A-78A1-DB57-5CADA65A4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543" y="1026160"/>
            <a:ext cx="6910285" cy="549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29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Experiments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Ablation Study</a:t>
            </a: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Identity Loss</a:t>
            </a: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Internal vs External</a:t>
            </a: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Multi-Layer vs Last-Layer</a:t>
            </a:r>
          </a:p>
          <a:p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BE59CB6-03A8-18C2-5BFC-3A8ABFB2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22" y="2686050"/>
            <a:ext cx="11332756" cy="37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25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Experiments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Ablation Study</a:t>
            </a:r>
          </a:p>
          <a:p>
            <a:endParaRPr lang="en-US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6794DF1-14F4-5C4F-8383-65E7773E3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22" y="2000137"/>
            <a:ext cx="11339178" cy="37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0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Experiments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High-Resolution</a:t>
            </a:r>
            <a:r>
              <a:rPr lang="ko-KR" altLang="en-US" dirty="0"/>
              <a:t> </a:t>
            </a:r>
            <a:r>
              <a:rPr lang="en-US" altLang="ko-KR" dirty="0"/>
              <a:t>Single</a:t>
            </a:r>
            <a:r>
              <a:rPr lang="ko-KR" altLang="en-US" dirty="0"/>
              <a:t> </a:t>
            </a:r>
            <a:r>
              <a:rPr lang="en-US" altLang="ko-KR" dirty="0"/>
              <a:t>Image</a:t>
            </a:r>
            <a:r>
              <a:rPr lang="ko-KR" altLang="en-US" dirty="0"/>
              <a:t> </a:t>
            </a:r>
            <a:r>
              <a:rPr lang="en-US" altLang="ko-KR" dirty="0"/>
              <a:t>Translation (</a:t>
            </a:r>
            <a:r>
              <a:rPr lang="en-US" altLang="ko-KR" dirty="0" err="1"/>
              <a:t>SinCUT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Source Domain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과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Target Domain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이 각각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1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장으로만 구성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1"/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Image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를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HD Resolution(1920x1080)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의 고해상도 이미지로 구성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2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128x128 size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로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16 Random Crops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진행하여 학습 진행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2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Random Scale to prevent overfitting.</a:t>
            </a:r>
          </a:p>
          <a:p>
            <a:pPr lvl="1"/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231718C-2948-B30B-F3DB-30B99F82B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89" y="3485645"/>
            <a:ext cx="7602583" cy="3247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15EC8-76D6-AB75-9FFF-00185F76EFAE}"/>
              </a:ext>
            </a:extLst>
          </p:cNvPr>
          <p:cNvSpPr txBox="1"/>
          <p:nvPr/>
        </p:nvSpPr>
        <p:spPr>
          <a:xfrm>
            <a:off x="8427226" y="4924591"/>
            <a:ext cx="315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Painting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  <a:sym typeface="Wingdings" panose="05000000000000000000" pitchFamily="2" charset="2"/>
              </a:rPr>
              <a:t> Photo</a:t>
            </a:r>
            <a:endParaRPr lang="ko-KR" altLang="en-US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881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00E9A-DA5E-72A1-1BD7-D9A106C8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979980"/>
            <a:ext cx="11623832" cy="5753329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altLang="ko-KR" dirty="0"/>
              <a:t>Introduction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Related Work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Methods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Experiments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Conclusion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Adaptive Supervised </a:t>
            </a:r>
            <a:r>
              <a:rPr lang="en-US" altLang="ko-KR" dirty="0" err="1"/>
              <a:t>PatchNCE</a:t>
            </a:r>
            <a:r>
              <a:rPr lang="en-US" altLang="ko-KR" dirty="0"/>
              <a:t> Loss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BA0093D-3621-FA22-0E86-CBE1493A0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23890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Conclusion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CUT: Contrastive Learning for Unpaired Image-to-Image Translation</a:t>
            </a: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Contrastive Learning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을 이용한 간단한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Unpaired I2I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Translation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기법 제안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marL="457200" lvl="1" indent="0">
              <a:buNone/>
            </a:pP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Cycle-Consistency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에 의존하지 않음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2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One-Sided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한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I2I Translation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이 가능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3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Better Quality than established baselines.</a:t>
            </a:r>
          </a:p>
          <a:p>
            <a:pPr lvl="3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Fast &amp; Memory Efficient.</a:t>
            </a:r>
          </a:p>
          <a:p>
            <a:pPr lvl="3"/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Single-Image Unpaired Translation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에도 사용 가능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81770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Adaptive Supervised </a:t>
            </a:r>
            <a:r>
              <a:rPr lang="en-US" altLang="ko-KR" dirty="0" err="1"/>
              <a:t>PatchNCE</a:t>
            </a:r>
            <a:r>
              <a:rPr lang="en-US" altLang="ko-KR" dirty="0"/>
              <a:t> Loss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Stain Translation (Image-to-Image Translation)</a:t>
            </a:r>
          </a:p>
          <a:p>
            <a:pPr lvl="1"/>
            <a:r>
              <a:rPr lang="en-US" altLang="ko-KR" dirty="0"/>
              <a:t>HE </a:t>
            </a:r>
            <a:r>
              <a:rPr lang="ko-KR" altLang="en-US" dirty="0"/>
              <a:t>염색 </a:t>
            </a:r>
            <a:r>
              <a:rPr lang="en-US" altLang="ko-KR" dirty="0">
                <a:sym typeface="Wingdings" panose="05000000000000000000" pitchFamily="2" charset="2"/>
              </a:rPr>
              <a:t> IHC </a:t>
            </a:r>
            <a:r>
              <a:rPr lang="ko-KR" altLang="en-US" dirty="0">
                <a:sym typeface="Wingdings" panose="05000000000000000000" pitchFamily="2" charset="2"/>
              </a:rPr>
              <a:t>염색</a:t>
            </a:r>
            <a:endParaRPr lang="en-US" altLang="ko-KR" dirty="0">
              <a:sym typeface="Wingdings" panose="05000000000000000000" pitchFamily="2" charset="2"/>
            </a:endParaRPr>
          </a:p>
          <a:p>
            <a:pPr lvl="2"/>
            <a:r>
              <a:rPr lang="en-US" altLang="ko-KR" dirty="0">
                <a:sym typeface="Wingdings" panose="05000000000000000000" pitchFamily="2" charset="2"/>
              </a:rPr>
              <a:t>HE </a:t>
            </a:r>
            <a:r>
              <a:rPr lang="ko-KR" altLang="en-US" dirty="0">
                <a:sym typeface="Wingdings" panose="05000000000000000000" pitchFamily="2" charset="2"/>
              </a:rPr>
              <a:t>염색</a:t>
            </a:r>
            <a:endParaRPr lang="en-US" altLang="ko-KR" dirty="0">
              <a:sym typeface="Wingdings" panose="05000000000000000000" pitchFamily="2" charset="2"/>
            </a:endParaRPr>
          </a:p>
          <a:p>
            <a:pPr lvl="3"/>
            <a:r>
              <a:rPr lang="ko-KR" altLang="en-US" dirty="0">
                <a:sym typeface="Wingdings" panose="05000000000000000000" pitchFamily="2" charset="2"/>
              </a:rPr>
              <a:t>조직의 구조와 병변을 관찰 가능하게끔 하는 기본적인 염색 방법</a:t>
            </a:r>
            <a:endParaRPr lang="en-US" altLang="ko-KR" dirty="0">
              <a:sym typeface="Wingdings" panose="05000000000000000000" pitchFamily="2" charset="2"/>
            </a:endParaRPr>
          </a:p>
          <a:p>
            <a:pPr lvl="2"/>
            <a:r>
              <a:rPr lang="en-US" altLang="ko-KR" dirty="0">
                <a:sym typeface="Wingdings" panose="05000000000000000000" pitchFamily="2" charset="2"/>
              </a:rPr>
              <a:t>IHC </a:t>
            </a:r>
            <a:r>
              <a:rPr lang="ko-KR" altLang="en-US" dirty="0">
                <a:sym typeface="Wingdings" panose="05000000000000000000" pitchFamily="2" charset="2"/>
              </a:rPr>
              <a:t>염색</a:t>
            </a:r>
            <a:endParaRPr lang="en-US" altLang="ko-KR" dirty="0">
              <a:sym typeface="Wingdings" panose="05000000000000000000" pitchFamily="2" charset="2"/>
            </a:endParaRPr>
          </a:p>
          <a:p>
            <a:pPr lvl="3"/>
            <a:r>
              <a:rPr lang="ko-KR" altLang="en-US" dirty="0">
                <a:sym typeface="Wingdings" panose="05000000000000000000" pitchFamily="2" charset="2"/>
              </a:rPr>
              <a:t>특정 단백질이나 항원을 대상으로 하는 항체를 사용하여 특정 분자의 존재와 위치를 </a:t>
            </a:r>
            <a:r>
              <a:rPr lang="ko-KR" altLang="en-US" dirty="0" err="1">
                <a:sym typeface="Wingdings" panose="05000000000000000000" pitchFamily="2" charset="2"/>
              </a:rPr>
              <a:t>시각화하는</a:t>
            </a:r>
            <a:r>
              <a:rPr lang="ko-KR" altLang="en-US" dirty="0">
                <a:sym typeface="Wingdings" panose="05000000000000000000" pitchFamily="2" charset="2"/>
              </a:rPr>
              <a:t> 염색 기법</a:t>
            </a:r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8F09C34-48AD-4699-90B2-7D0FE703B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44" y="3605670"/>
            <a:ext cx="10365005" cy="2542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B9CEAF-7DCA-308F-3AE4-B5D723161BCF}"/>
              </a:ext>
            </a:extLst>
          </p:cNvPr>
          <p:cNvSpPr txBox="1"/>
          <p:nvPr/>
        </p:nvSpPr>
        <p:spPr>
          <a:xfrm>
            <a:off x="87086" y="4123482"/>
            <a:ext cx="142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HE</a:t>
            </a:r>
            <a:endParaRPr lang="ko-KR" altLang="en-US" dirty="0">
              <a:solidFill>
                <a:srgbClr val="C0000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68584-C2DC-A764-A51D-A0BD257F87D7}"/>
              </a:ext>
            </a:extLst>
          </p:cNvPr>
          <p:cNvSpPr txBox="1"/>
          <p:nvPr/>
        </p:nvSpPr>
        <p:spPr>
          <a:xfrm>
            <a:off x="87086" y="5336413"/>
            <a:ext cx="142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IHC</a:t>
            </a:r>
            <a:endParaRPr lang="ko-KR" altLang="en-US" dirty="0">
              <a:solidFill>
                <a:srgbClr val="C0000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467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Adaptive Supervised </a:t>
            </a:r>
            <a:r>
              <a:rPr lang="en-US" altLang="ko-KR" dirty="0" err="1"/>
              <a:t>PatchNCE</a:t>
            </a:r>
            <a:r>
              <a:rPr lang="en-US" altLang="ko-KR" dirty="0"/>
              <a:t> Loss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Supervised </a:t>
            </a:r>
            <a:r>
              <a:rPr lang="en-US" altLang="ko-KR" dirty="0" err="1"/>
              <a:t>PatchNCE</a:t>
            </a:r>
            <a:r>
              <a:rPr lang="en-US" altLang="ko-KR" dirty="0"/>
              <a:t> Loss</a:t>
            </a: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Query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  <a:sym typeface="Wingdings" panose="05000000000000000000" pitchFamily="2" charset="2"/>
              </a:rPr>
              <a:t> Anchor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927BA13-1186-2A6E-7C3D-15283546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37" y="2114123"/>
            <a:ext cx="6269007" cy="417057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90B2035-E266-6799-408A-C6789C28FA07}"/>
              </a:ext>
            </a:extLst>
          </p:cNvPr>
          <p:cNvSpPr/>
          <p:nvPr/>
        </p:nvSpPr>
        <p:spPr>
          <a:xfrm>
            <a:off x="301433" y="2114123"/>
            <a:ext cx="6502400" cy="28758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61AEC70-74A7-535E-5636-0D29DCF05E0D}"/>
              </a:ext>
            </a:extLst>
          </p:cNvPr>
          <p:cNvSpPr/>
          <p:nvPr/>
        </p:nvSpPr>
        <p:spPr>
          <a:xfrm>
            <a:off x="557098" y="3484998"/>
            <a:ext cx="6502400" cy="28758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D75C72F-8430-BD5B-A916-99AD4C63C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631" y="1035647"/>
            <a:ext cx="5806677" cy="731056"/>
          </a:xfrm>
          <a:prstGeom prst="rect">
            <a:avLst/>
          </a:prstGeom>
        </p:spPr>
      </p:pic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69A6973A-818D-0F1A-BFBD-AD08C3BAD38F}"/>
              </a:ext>
            </a:extLst>
          </p:cNvPr>
          <p:cNvCxnSpPr/>
          <p:nvPr/>
        </p:nvCxnSpPr>
        <p:spPr>
          <a:xfrm>
            <a:off x="6880033" y="3152512"/>
            <a:ext cx="1439091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737BBC8-18DD-01EC-C588-C7AB2AA1B1C6}"/>
              </a:ext>
            </a:extLst>
          </p:cNvPr>
          <p:cNvSpPr txBox="1"/>
          <p:nvPr/>
        </p:nvSpPr>
        <p:spPr>
          <a:xfrm>
            <a:off x="8314021" y="2853602"/>
            <a:ext cx="151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solidFill>
                  <a:srgbClr val="C0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PatchNCE</a:t>
            </a:r>
            <a:r>
              <a:rPr lang="en-US" altLang="ko-KR" dirty="0">
                <a:solidFill>
                  <a:srgbClr val="C0000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(Unpaired)</a:t>
            </a:r>
            <a:endParaRPr lang="ko-KR" altLang="en-US" dirty="0">
              <a:solidFill>
                <a:srgbClr val="C0000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ACF6E4EB-19A2-419F-31CB-48F414781218}"/>
              </a:ext>
            </a:extLst>
          </p:cNvPr>
          <p:cNvCxnSpPr/>
          <p:nvPr/>
        </p:nvCxnSpPr>
        <p:spPr>
          <a:xfrm>
            <a:off x="7292370" y="5140015"/>
            <a:ext cx="143909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E5290F9-FE8B-15AE-B500-4C626D5365C5}"/>
              </a:ext>
            </a:extLst>
          </p:cNvPr>
          <p:cNvSpPr txBox="1"/>
          <p:nvPr/>
        </p:nvSpPr>
        <p:spPr>
          <a:xfrm>
            <a:off x="8615565" y="4816849"/>
            <a:ext cx="278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00B05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Supervised </a:t>
            </a:r>
            <a:r>
              <a:rPr lang="en-US" altLang="ko-KR" dirty="0" err="1">
                <a:solidFill>
                  <a:srgbClr val="00B05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PatchNCE</a:t>
            </a:r>
            <a:endParaRPr lang="en-US" altLang="ko-KR" dirty="0">
              <a:solidFill>
                <a:srgbClr val="00B05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algn="ctr"/>
            <a:r>
              <a:rPr lang="en-US" altLang="ko-KR" dirty="0">
                <a:solidFill>
                  <a:srgbClr val="00B05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(Paired)</a:t>
            </a:r>
            <a:endParaRPr lang="ko-KR" altLang="en-US" dirty="0">
              <a:solidFill>
                <a:srgbClr val="00B05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6207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Adaptive Supervised </a:t>
            </a:r>
            <a:r>
              <a:rPr lang="en-US" altLang="ko-KR" dirty="0" err="1"/>
              <a:t>PatchNCE</a:t>
            </a:r>
            <a:r>
              <a:rPr lang="en-US" altLang="ko-KR" dirty="0"/>
              <a:t> Loss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Adaptive Supervised </a:t>
            </a:r>
            <a:r>
              <a:rPr lang="en-US" altLang="ko-KR" dirty="0" err="1"/>
              <a:t>PatchNCE</a:t>
            </a:r>
            <a:r>
              <a:rPr lang="en-US" altLang="ko-KR" dirty="0"/>
              <a:t> Loss</a:t>
            </a:r>
          </a:p>
          <a:p>
            <a:pPr lvl="1"/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패치 위치의 일관성이 없을 때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, SP Loss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를 조정해 이러한 패치의 학습 영향을 줄임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.</a:t>
            </a:r>
          </a:p>
          <a:p>
            <a:pPr lvl="1"/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가중치 스케줄링은 훈련 초기에는 </a:t>
            </a:r>
            <a:r>
              <a:rPr lang="ko-KR" altLang="en-US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임베딩이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무차별적인 것을 방지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2"/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훈련 초반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(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생성된 이미지의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Quality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가 낮을 때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)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일관되지 않은 패치의 경우 가중치를 낮춰 처리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0F411EE-901C-F9BE-B8CB-8D4CAB928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890" y="4485528"/>
            <a:ext cx="4856364" cy="229149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DE86527-5555-FEA3-A7B4-3DB6A30FC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47" y="5120245"/>
            <a:ext cx="5913120" cy="8046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8E27AF0-2D11-7F3A-CBDF-5B4C7CA7F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731" y="3535396"/>
            <a:ext cx="7620000" cy="717064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1E49191E-5869-239F-F3EA-543425E01534}"/>
              </a:ext>
            </a:extLst>
          </p:cNvPr>
          <p:cNvSpPr/>
          <p:nvPr/>
        </p:nvSpPr>
        <p:spPr>
          <a:xfrm>
            <a:off x="6932021" y="3655526"/>
            <a:ext cx="2368733" cy="47026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082EB0-7089-3A5D-3CDC-1D74E2A5C964}"/>
              </a:ext>
            </a:extLst>
          </p:cNvPr>
          <p:cNvSpPr txBox="1"/>
          <p:nvPr/>
        </p:nvSpPr>
        <p:spPr>
          <a:xfrm>
            <a:off x="7960935" y="2949130"/>
            <a:ext cx="278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00B05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Supervised </a:t>
            </a:r>
            <a:r>
              <a:rPr lang="en-US" altLang="ko-KR" dirty="0" err="1">
                <a:solidFill>
                  <a:srgbClr val="00B05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PatchNCE</a:t>
            </a:r>
            <a:endParaRPr lang="en-US" altLang="ko-KR" dirty="0">
              <a:solidFill>
                <a:srgbClr val="00B05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algn="ctr"/>
            <a:r>
              <a:rPr lang="en-US" altLang="ko-KR" dirty="0">
                <a:solidFill>
                  <a:srgbClr val="00B05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(Paired)</a:t>
            </a:r>
            <a:endParaRPr lang="ko-KR" altLang="en-US" dirty="0">
              <a:solidFill>
                <a:srgbClr val="00B05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ADE5D457-7FDA-C7DF-470A-7B113D4B7567}"/>
              </a:ext>
            </a:extLst>
          </p:cNvPr>
          <p:cNvSpPr/>
          <p:nvPr/>
        </p:nvSpPr>
        <p:spPr>
          <a:xfrm>
            <a:off x="5582193" y="3463938"/>
            <a:ext cx="1512122" cy="78852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3FCF46-790F-364C-3E15-D6B80184821D}"/>
              </a:ext>
            </a:extLst>
          </p:cNvPr>
          <p:cNvSpPr txBox="1"/>
          <p:nvPr/>
        </p:nvSpPr>
        <p:spPr>
          <a:xfrm>
            <a:off x="4715573" y="3110519"/>
            <a:ext cx="2107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0070C0"/>
                </a:solidFill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Adaptive (Weight)</a:t>
            </a:r>
            <a:endParaRPr lang="ko-KR" altLang="en-US" dirty="0">
              <a:solidFill>
                <a:srgbClr val="0070C0"/>
              </a:solidFill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121864BD-EAD3-4F2B-4C17-639C0CF155F7}"/>
              </a:ext>
            </a:extLst>
          </p:cNvPr>
          <p:cNvCxnSpPr>
            <a:cxnSpLocks/>
            <a:stCxn id="22" idx="2"/>
            <a:endCxn id="15" idx="0"/>
          </p:cNvCxnSpPr>
          <p:nvPr/>
        </p:nvCxnSpPr>
        <p:spPr>
          <a:xfrm flipH="1">
            <a:off x="3140507" y="4252460"/>
            <a:ext cx="3197747" cy="8677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001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Adaptive Supervised </a:t>
            </a:r>
            <a:r>
              <a:rPr lang="en-US" altLang="ko-KR" dirty="0" err="1"/>
              <a:t>PatchNCE</a:t>
            </a:r>
            <a:r>
              <a:rPr lang="en-US" altLang="ko-KR" dirty="0"/>
              <a:t> Loss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Final Objective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3E97C12-4B3A-FA6D-3C0B-A3AA0F4A2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1564697"/>
            <a:ext cx="8168640" cy="61033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495DAB7-4C3B-5CBD-42AF-587E71D3F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892" y="2770595"/>
            <a:ext cx="8004215" cy="3582307"/>
          </a:xfrm>
          <a:prstGeom prst="rect">
            <a:avLst/>
          </a:prstGeom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C734D17E-D8F3-78C6-4871-076F3E8A00CF}"/>
              </a:ext>
            </a:extLst>
          </p:cNvPr>
          <p:cNvCxnSpPr>
            <a:cxnSpLocks/>
          </p:cNvCxnSpPr>
          <p:nvPr/>
        </p:nvCxnSpPr>
        <p:spPr>
          <a:xfrm>
            <a:off x="9467256" y="2079238"/>
            <a:ext cx="7566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71573E0F-4290-1C48-ED46-87E0AC82FE11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6096000" y="2079238"/>
            <a:ext cx="3762103" cy="6913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89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Adaptive Supervised </a:t>
            </a:r>
            <a:r>
              <a:rPr lang="en-US" altLang="ko-KR" dirty="0" err="1"/>
              <a:t>PatchNCE</a:t>
            </a:r>
            <a:r>
              <a:rPr lang="en-US" altLang="ko-KR" dirty="0"/>
              <a:t> Loss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B20E47-30E5-78B9-B42D-4EDC5EE2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Results</a:t>
            </a:r>
          </a:p>
          <a:p>
            <a:pPr lvl="1"/>
            <a:r>
              <a:rPr lang="en-US" altLang="ko-KR" dirty="0"/>
              <a:t>Weight Function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en-US" altLang="ko-KR" dirty="0"/>
              <a:t>Linear</a:t>
            </a:r>
          </a:p>
          <a:p>
            <a:pPr lvl="1"/>
            <a:r>
              <a:rPr lang="en-US" altLang="ko-KR" dirty="0"/>
              <a:t>Scheduling Function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en-US" altLang="ko-KR" dirty="0"/>
              <a:t>Lambda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FEB1772-3247-C405-F300-41A3C8370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633" y="1480442"/>
            <a:ext cx="7104744" cy="457693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679CB13-5D80-552A-9EAF-6EB279D44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83" y="3277213"/>
            <a:ext cx="4340521" cy="204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Introduction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Image-to-Image Translation (I2I Translation)</a:t>
            </a:r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주어진 원본 이미지의 구조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(Content)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대체적으로 유지하면서 특정한 외형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(Appearance)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을 다른 외형으로 변경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r>
              <a:rPr lang="en-US" altLang="ko-KR" dirty="0"/>
              <a:t>Cycle-Consistency Loss (</a:t>
            </a:r>
            <a:r>
              <a:rPr lang="en-US" altLang="ko-KR" dirty="0" err="1"/>
              <a:t>CycleGAN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특정한 외형 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(Appearance) 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ko-KR" altLang="en-US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적대적 손실 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(Adversarial Loss)</a:t>
            </a:r>
          </a:p>
          <a:p>
            <a:pPr lvl="1"/>
            <a:r>
              <a:rPr lang="ko-KR" altLang="en-US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이미지의 구조</a:t>
            </a:r>
            <a:r>
              <a:rPr lang="en-US" altLang="ko-KR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(Content) </a:t>
            </a:r>
            <a:r>
              <a:rPr lang="ko-KR" altLang="en-US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유지 </a:t>
            </a:r>
            <a:r>
              <a:rPr lang="en-US" altLang="ko-KR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  <a:sym typeface="Wingdings" panose="05000000000000000000" pitchFamily="2" charset="2"/>
              </a:rPr>
              <a:t> Cycle-Consistency Loss</a:t>
            </a:r>
            <a:endParaRPr lang="en-US" altLang="ko-KR" dirty="0">
              <a:solidFill>
                <a:srgbClr val="FF0000"/>
              </a:solidFill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686F11E-7AE9-AEA9-535A-1CF4421D3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510" y="4613641"/>
            <a:ext cx="6435436" cy="1691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AD0282-090F-986A-6B13-EC7AFFA04E43}"/>
              </a:ext>
            </a:extLst>
          </p:cNvPr>
          <p:cNvSpPr txBox="1"/>
          <p:nvPr/>
        </p:nvSpPr>
        <p:spPr>
          <a:xfrm>
            <a:off x="7842992" y="5051873"/>
            <a:ext cx="3057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현실적인</a:t>
            </a:r>
            <a:r>
              <a:rPr kumimoji="1" lang="en-US" altLang="ko-KR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</a:t>
            </a:r>
            <a:r>
              <a:rPr kumimoji="1" lang="ko-KR" altLang="en-US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그럴싸한</a:t>
            </a:r>
            <a:r>
              <a:rPr kumimoji="1" lang="en-US" altLang="ko-KR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)</a:t>
            </a:r>
            <a:r>
              <a:rPr kumimoji="1" lang="ko-KR" altLang="en-US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이미지를 만들도록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7C0C6-D987-F4CC-26DC-749616A2F201}"/>
              </a:ext>
            </a:extLst>
          </p:cNvPr>
          <p:cNvSpPr txBox="1"/>
          <p:nvPr/>
        </p:nvSpPr>
        <p:spPr>
          <a:xfrm>
            <a:off x="6965540" y="5870699"/>
            <a:ext cx="2059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Content</a:t>
            </a:r>
            <a:r>
              <a:rPr kumimoji="1" lang="ko-KR" altLang="en-US" sz="1400" dirty="0" err="1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kumimoji="1" lang="ko-KR" altLang="en-US" sz="1400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유지하도록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D23433C-0C48-7C32-AE1B-F07605487321}"/>
              </a:ext>
            </a:extLst>
          </p:cNvPr>
          <p:cNvSpPr/>
          <p:nvPr/>
        </p:nvSpPr>
        <p:spPr>
          <a:xfrm>
            <a:off x="4785756" y="4632113"/>
            <a:ext cx="3140364" cy="107448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B852404-0462-B46E-B767-D77482C6B5B0}"/>
              </a:ext>
            </a:extLst>
          </p:cNvPr>
          <p:cNvSpPr/>
          <p:nvPr/>
        </p:nvSpPr>
        <p:spPr>
          <a:xfrm>
            <a:off x="4845795" y="5760938"/>
            <a:ext cx="1916542" cy="5034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62114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Introduction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11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Cycle-Consistency Loss (</a:t>
            </a:r>
            <a:r>
              <a:rPr lang="en-US" altLang="ko-KR" dirty="0" err="1"/>
              <a:t>CycleGAN</a:t>
            </a:r>
            <a:r>
              <a:rPr lang="en-US" altLang="ko-KR" dirty="0"/>
              <a:t>)</a:t>
            </a:r>
            <a:r>
              <a:rPr lang="ko-KR" altLang="en-US" dirty="0"/>
              <a:t>의 한계</a:t>
            </a:r>
            <a:endParaRPr lang="en-US" altLang="ko-KR" dirty="0"/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두 도메인 간의 관계가 일대일 대응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(Bijection)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이라는 가정이 필요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실제 응용에서 너무 제한적임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Input Domain :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말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Output Domain :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얼룩말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C594FA0-28D0-FE68-0D6E-67B71F5E9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589" y="3686171"/>
            <a:ext cx="2080756" cy="16226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C637060-596D-04B1-DA2F-6750AEC62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680" y="3686171"/>
            <a:ext cx="2080756" cy="162260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012EA78-013A-AE26-F7D8-79BC2463F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769" y="3686171"/>
            <a:ext cx="2080757" cy="162260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219CF8E-776E-01D1-B78F-670C9333A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571" y="3686172"/>
            <a:ext cx="2080757" cy="16226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EC2122-08CB-7A36-7AE1-0F26288858FF}"/>
              </a:ext>
            </a:extLst>
          </p:cNvPr>
          <p:cNvSpPr txBox="1"/>
          <p:nvPr/>
        </p:nvSpPr>
        <p:spPr>
          <a:xfrm>
            <a:off x="3760868" y="5493285"/>
            <a:ext cx="1678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600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Input Domain</a:t>
            </a:r>
            <a:endParaRPr kumimoji="1" lang="ko-KR" altLang="en-US" sz="1600" b="1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186895-5A14-6268-D4D4-4628E883A472}"/>
              </a:ext>
            </a:extLst>
          </p:cNvPr>
          <p:cNvSpPr txBox="1"/>
          <p:nvPr/>
        </p:nvSpPr>
        <p:spPr>
          <a:xfrm>
            <a:off x="8951759" y="5493286"/>
            <a:ext cx="1678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600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Output Domain</a:t>
            </a:r>
            <a:endParaRPr kumimoji="1" lang="ko-KR" altLang="en-US" sz="1600" b="1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0" name="원호 19">
            <a:extLst>
              <a:ext uri="{FF2B5EF4-FFF2-40B4-BE49-F238E27FC236}">
                <a16:creationId xmlns:a16="http://schemas.microsoft.com/office/drawing/2014/main" id="{F5EB5BF6-465E-BE72-FA13-EAA0C36ED167}"/>
              </a:ext>
            </a:extLst>
          </p:cNvPr>
          <p:cNvSpPr/>
          <p:nvPr/>
        </p:nvSpPr>
        <p:spPr>
          <a:xfrm rot="9306403">
            <a:off x="4788325" y="3020256"/>
            <a:ext cx="6255232" cy="3141347"/>
          </a:xfrm>
          <a:prstGeom prst="arc">
            <a:avLst>
              <a:gd name="adj1" fmla="val 15174650"/>
              <a:gd name="adj2" fmla="val 335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E21CB33-3BC2-D079-678C-80BBCB313715}"/>
              </a:ext>
            </a:extLst>
          </p:cNvPr>
          <p:cNvCxnSpPr>
            <a:cxnSpLocks/>
          </p:cNvCxnSpPr>
          <p:nvPr/>
        </p:nvCxnSpPr>
        <p:spPr>
          <a:xfrm flipH="1">
            <a:off x="5059458" y="5870969"/>
            <a:ext cx="7143" cy="2155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855C51D2-4A1F-2141-487F-6048FB78FC45}"/>
              </a:ext>
            </a:extLst>
          </p:cNvPr>
          <p:cNvCxnSpPr>
            <a:cxnSpLocks/>
          </p:cNvCxnSpPr>
          <p:nvPr/>
        </p:nvCxnSpPr>
        <p:spPr>
          <a:xfrm>
            <a:off x="5059458" y="5875731"/>
            <a:ext cx="193580" cy="110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C791837-0E4E-404B-6F76-7BC5F3FBB311}"/>
              </a:ext>
            </a:extLst>
          </p:cNvPr>
          <p:cNvSpPr txBox="1"/>
          <p:nvPr/>
        </p:nvSpPr>
        <p:spPr>
          <a:xfrm>
            <a:off x="5400675" y="6542125"/>
            <a:ext cx="2248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Reverse Process</a:t>
            </a:r>
            <a:endParaRPr kumimoji="1" lang="ko-KR" altLang="en-US" sz="1400" b="1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BDCBD934-CAB4-5F3C-3983-7775B81B9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7048" y="932660"/>
            <a:ext cx="3237076" cy="24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Introduction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Patchwise</a:t>
            </a:r>
            <a:r>
              <a:rPr lang="en-US" altLang="ko-KR" dirty="0"/>
              <a:t> Contrastive Learning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Patch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 사용하여 원본 이미지의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Content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유지하면서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Appearance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유지하지 않는 새로운 방식을 제안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두 도메인 사이에서 변할 수 있는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Appearance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속성들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예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: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텍스처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색상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 대해 감도를 낮추고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 </a:t>
            </a:r>
            <a:b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</a:b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도메인 간에 공통적으로 유지되는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Content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속성들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예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: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형태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구조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 집중하는 능력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marL="457200" lvl="1" indent="0">
              <a:buNone/>
            </a:pP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 err="1"/>
              <a:t>InfoNCE</a:t>
            </a:r>
            <a:r>
              <a:rPr lang="en-US" altLang="ko-KR" dirty="0"/>
              <a:t> Loss</a:t>
            </a: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상응하는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(Corresponding)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하는 패치를 서로 연관시키는 동시에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다른 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패치들로부터는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분리하는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Encoder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학습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1FB874A-28D3-F411-93AE-6E2663E7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579" y="3689624"/>
            <a:ext cx="5522842" cy="30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9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Related Work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722983"/>
          </a:xfrm>
        </p:spPr>
        <p:txBody>
          <a:bodyPr>
            <a:normAutofit/>
          </a:bodyPr>
          <a:lstStyle/>
          <a:p>
            <a:r>
              <a:rPr lang="en-US" altLang="ko-KR" dirty="0"/>
              <a:t>Cycle-Consistency Loss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Unpaired I2I Translation</a:t>
            </a:r>
          </a:p>
          <a:p>
            <a:pPr lvl="2"/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CycleGAN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UNIT</a:t>
            </a:r>
          </a:p>
          <a:p>
            <a:pPr lvl="3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각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Domain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이미지가 서로 공유하는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Latent Representation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을 가진다는 가정에 기반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각 도메인에 대해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VAE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 사용하여 이미지를 잠재 공간에 인코딩하고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 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을 사용하여 잠재 공간에서 이미지를 재구성합니다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marL="1371600" lvl="3" indent="0">
              <a:buNone/>
            </a:pP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marL="1371600" lvl="3" indent="0">
              <a:buNone/>
            </a:pP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Unpaired Dataset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상황에서 매우 효과적이지만 일대일대응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(Bijective) Assumption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은 너무 제한적임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F08DB81-BDAE-5B71-87AF-D4A629F8A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653" y="3414486"/>
            <a:ext cx="3466693" cy="24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2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Related Work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722983"/>
          </a:xfrm>
        </p:spPr>
        <p:txBody>
          <a:bodyPr>
            <a:normAutofit/>
          </a:bodyPr>
          <a:lstStyle/>
          <a:p>
            <a:r>
              <a:rPr lang="en-US" altLang="ko-KR" dirty="0"/>
              <a:t>Contrastive Representation Learning</a:t>
            </a:r>
          </a:p>
          <a:p>
            <a:pPr lvl="1"/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데이터를 압축하는 코드를 학습하는데 초점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1"/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1"/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상호 정보량을 최대화하는 방향에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초점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Noise Contrastive Estimation(NCE)</a:t>
            </a:r>
          </a:p>
          <a:p>
            <a:pPr lvl="2"/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연관된 신호를 함께 묶고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, 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다른 샘플과는 구분되도록 하는 학습 방법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2"/>
            <a:r>
              <a:rPr lang="en-US" altLang="ko-KR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InfoNCE</a:t>
            </a:r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Loss</a:t>
            </a:r>
          </a:p>
          <a:p>
            <a:pPr lvl="3"/>
            <a:r>
              <a:rPr lang="ko-KR" altLang="en-US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상호 정보량 최대화를 기반으로 한 대조적 학습 손실 함수</a:t>
            </a:r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  <a:p>
            <a:pPr lvl="3"/>
            <a:endParaRPr lang="en-US" altLang="ko-KR" dirty="0">
              <a:latin typeface="KoPubWorldDotum Medium" panose="00000600000000000000" pitchFamily="2" charset="-127"/>
              <a:ea typeface="KoPubWorldDotum Medium" panose="00000600000000000000" pitchFamily="2" charset="-127"/>
              <a:cs typeface="KoPubWorldDotum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752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/>
                  <a:t>Adversarial Loss</a:t>
                </a:r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pPr marL="0" indent="0">
                  <a:buNone/>
                </a:pPr>
                <a:endParaRPr lang="en-US" altLang="ko-KR" dirty="0"/>
              </a:p>
              <a:p>
                <a:r>
                  <a:rPr lang="en-US" altLang="ko-KR" dirty="0" err="1"/>
                  <a:t>Patchwise</a:t>
                </a:r>
                <a:r>
                  <a:rPr lang="en-US" altLang="ko-KR" dirty="0"/>
                  <a:t> Contrastive Loss</a:t>
                </a:r>
              </a:p>
              <a:p>
                <a:pPr lvl="1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Noise Contrastive Estimation (NCE) Framework</a:t>
                </a:r>
              </a:p>
              <a:p>
                <a:pPr lvl="2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Input &amp; Output 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이미지 간 상호 정보량을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Maximization</a:t>
                </a:r>
              </a:p>
              <a:p>
                <a:pPr lvl="2"/>
                <a:endParaRPr lang="en-US" altLang="ko-KR" dirty="0">
                  <a:latin typeface="KoPubWorldDotum Medium" panose="00000600000000000000" pitchFamily="2" charset="-127"/>
                  <a:ea typeface="KoPubWorldDotum Medium" panose="00000600000000000000" pitchFamily="2" charset="-127"/>
                  <a:cs typeface="KoPubWorldDotum Medium" panose="00000600000000000000" pitchFamily="2" charset="-127"/>
                </a:endParaRPr>
              </a:p>
              <a:p>
                <a:pPr lvl="1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Query, Positive, Negatives 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사용</a:t>
                </a:r>
                <a:endParaRPr lang="en-US" altLang="ko-KR" dirty="0">
                  <a:latin typeface="KoPubWorldDotum Medium" panose="00000600000000000000" pitchFamily="2" charset="-127"/>
                  <a:ea typeface="KoPubWorldDotum Medium" panose="00000600000000000000" pitchFamily="2" charset="-127"/>
                  <a:cs typeface="KoPubWorldDotum Medium" panose="00000600000000000000" pitchFamily="2" charset="-127"/>
                </a:endParaRPr>
              </a:p>
              <a:p>
                <a:pPr lvl="2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Query(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) from Output Image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altLang="ko-KR" dirty="0">
                  <a:latin typeface="KoPubWorldDotum Medium" panose="00000600000000000000" pitchFamily="2" charset="-127"/>
                </a:endParaRPr>
              </a:p>
              <a:p>
                <a:pPr lvl="2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Positive(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ko-KR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), Negatives(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ko-KR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) from Input Image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  <a:ea typeface="KoPubWorldDotum Medium" panose="00000600000000000000" pitchFamily="2" charset="-127"/>
                        <a:cs typeface="KoPubWorldDotum Medium" panose="00000600000000000000" pitchFamily="2" charset="-127"/>
                      </a:rPr>
                      <m:t>𝑥</m:t>
                    </m:r>
                  </m:oMath>
                </a14:m>
                <a:endParaRPr lang="en-US" altLang="ko-KR" dirty="0">
                  <a:latin typeface="KoPubWorldDotum Medium" panose="00000600000000000000" pitchFamily="2" charset="-127"/>
                  <a:ea typeface="KoPubWorldDotum Medium" panose="00000600000000000000" pitchFamily="2" charset="-127"/>
                  <a:cs typeface="KoPubWorldDotum Medium" panose="00000600000000000000" pitchFamily="2" charset="-127"/>
                </a:endParaRPr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  <a:blipFill>
                <a:blip r:embed="rId3"/>
                <a:stretch>
                  <a:fillRect l="-376" t="-5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5BD216D4-D3D3-225D-A90D-C758FBE6C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600" y="1483819"/>
            <a:ext cx="7344800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3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/>
                  <a:t>Patchwise Contrastive Loss</a:t>
                </a:r>
              </a:p>
              <a:p>
                <a:pPr lvl="1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(Encoder(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  <a:ea typeface="KoPubWorldDotum Medium" panose="00000600000000000000" pitchFamily="2" charset="-127"/>
                        <a:cs typeface="KoPubWorldDotum Medium" panose="00000600000000000000" pitchFamily="2" charset="-127"/>
                      </a:rPr>
                      <m:t>𝐺</m:t>
                    </m:r>
                  </m:oMath>
                </a14:m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) + MLP) Network</a:t>
                </a:r>
              </a:p>
              <a:p>
                <a:pPr lvl="2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Generator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  <a:ea typeface="KoPubWorldDotum Medium" panose="00000600000000000000" pitchFamily="2" charset="-127"/>
                        <a:cs typeface="KoPubWorldDotum Medium" panose="00000600000000000000" pitchFamily="2" charset="-127"/>
                      </a:rPr>
                      <m:t>𝐺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  <a:ea typeface="KoPubWorldDotum Medium" panose="00000600000000000000" pitchFamily="2" charset="-127"/>
                        <a:cs typeface="KoPubWorldDotum Medium" panose="00000600000000000000" pitchFamily="2" charset="-127"/>
                      </a:rPr>
                      <m:t> </m:t>
                    </m:r>
                  </m:oMath>
                </a14:m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의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Encoder - Decoder 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구조에서 </a:t>
                </a:r>
                <a:b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</a:b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Encoder 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부분을 재사용</a:t>
                </a:r>
                <a:endParaRPr lang="en-US" altLang="ko-KR" dirty="0">
                  <a:latin typeface="KoPubWorldDotum Medium" panose="00000600000000000000" pitchFamily="2" charset="-127"/>
                  <a:ea typeface="KoPubWorldDotum Medium" panose="00000600000000000000" pitchFamily="2" charset="-127"/>
                  <a:cs typeface="KoPubWorldDotum Medium" panose="00000600000000000000" pitchFamily="2" charset="-127"/>
                </a:endParaRPr>
              </a:p>
              <a:p>
                <a:pPr lvl="2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Shared Embedding Space Projection</a:t>
                </a:r>
              </a:p>
              <a:p>
                <a:pPr lvl="3"/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유사도 계산 간 더 안정적이고 일관된 척도를 제공</a:t>
                </a:r>
                <a:endParaRPr lang="en-US" altLang="ko-KR" dirty="0">
                  <a:latin typeface="KoPubWorldDotum Medium" panose="00000600000000000000" pitchFamily="2" charset="-127"/>
                  <a:ea typeface="KoPubWorldDotum Medium" panose="00000600000000000000" pitchFamily="2" charset="-127"/>
                  <a:cs typeface="KoPubWorldDotum Medium" panose="00000600000000000000" pitchFamily="2" charset="-127"/>
                </a:endParaRPr>
              </a:p>
              <a:p>
                <a:pPr marL="0" indent="0">
                  <a:buNone/>
                </a:pPr>
                <a:endParaRPr lang="en-US" altLang="ko-KR" dirty="0"/>
              </a:p>
              <a:p>
                <a:pPr lvl="1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(N+1)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개의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Patches from Input Image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  <a:ea typeface="KoPubWorldDotum Medium" panose="00000600000000000000" pitchFamily="2" charset="-127"/>
                        <a:cs typeface="KoPubWorldDotum Medium" panose="00000600000000000000" pitchFamily="2" charset="-127"/>
                      </a:rPr>
                      <m:t>𝑥</m:t>
                    </m:r>
                  </m:oMath>
                </a14:m>
                <a:endParaRPr lang="en-US" altLang="ko-KR" dirty="0">
                  <a:latin typeface="KoPubWorldDotum Medium" panose="00000600000000000000" pitchFamily="2" charset="-127"/>
                  <a:ea typeface="KoPubWorldDotum Medium" panose="00000600000000000000" pitchFamily="2" charset="-127"/>
                  <a:cs typeface="KoPubWorldDotum Medium" panose="00000600000000000000" pitchFamily="2" charset="-127"/>
                </a:endParaRPr>
              </a:p>
              <a:p>
                <a:pPr lvl="2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N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개의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Negative Patches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) </a:t>
                </a:r>
              </a:p>
              <a:p>
                <a:pPr lvl="2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1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개의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Positive Patch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ko-KR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)</a:t>
                </a:r>
              </a:p>
              <a:p>
                <a:pPr lvl="2"/>
                <a:endParaRPr lang="en-US" altLang="ko-KR" dirty="0">
                  <a:latin typeface="KoPubWorldDotum Medium" panose="00000600000000000000" pitchFamily="2" charset="-127"/>
                  <a:ea typeface="KoPubWorldDotum Medium" panose="00000600000000000000" pitchFamily="2" charset="-127"/>
                  <a:cs typeface="KoPubWorldDotum Medium" panose="00000600000000000000" pitchFamily="2" charset="-127"/>
                </a:endParaRPr>
              </a:p>
              <a:p>
                <a:pPr lvl="1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1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개의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Patch from Output Image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ko-K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altLang="ko-KR" dirty="0">
                  <a:latin typeface="KoPubWorldDotum Medium" panose="00000600000000000000" pitchFamily="2" charset="-127"/>
                  <a:ea typeface="KoPubWorldDotum Medium" panose="00000600000000000000" pitchFamily="2" charset="-127"/>
                  <a:cs typeface="KoPubWorldDotum Medium" panose="00000600000000000000" pitchFamily="2" charset="-127"/>
                </a:endParaRPr>
              </a:p>
              <a:p>
                <a:pPr lvl="2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1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개의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Query Patch (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)</a:t>
                </a:r>
              </a:p>
            </p:txBody>
          </p:sp>
        </mc:Choice>
        <mc:Fallback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  <a:blipFill>
                <a:blip r:embed="rId3"/>
                <a:stretch>
                  <a:fillRect l="-336" t="-7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560E905B-C63D-95C0-8944-44AF00CA7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531" y="1673497"/>
            <a:ext cx="5034583" cy="415834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265619F-73FB-8209-8DD6-B4422D1C9DE0}"/>
              </a:ext>
            </a:extLst>
          </p:cNvPr>
          <p:cNvSpPr/>
          <p:nvPr/>
        </p:nvSpPr>
        <p:spPr>
          <a:xfrm>
            <a:off x="11079389" y="1673497"/>
            <a:ext cx="493486" cy="402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9566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23325</TotalTime>
  <Words>921</Words>
  <Application>Microsoft Macintosh PowerPoint</Application>
  <PresentationFormat>와이드스크린</PresentationFormat>
  <Paragraphs>240</Paragraphs>
  <Slides>25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8" baseType="lpstr">
      <vt:lpstr>맑은 고딕</vt:lpstr>
      <vt:lpstr>KoPub돋움체 Bold</vt:lpstr>
      <vt:lpstr>KoPubWorld돋움체 Bold</vt:lpstr>
      <vt:lpstr>KoPubWorld돋움체 Medium</vt:lpstr>
      <vt:lpstr>KoPubWorldDotum Medium</vt:lpstr>
      <vt:lpstr>Malgun Gothic Semilight</vt:lpstr>
      <vt:lpstr>Arial</vt:lpstr>
      <vt:lpstr>Calibri</vt:lpstr>
      <vt:lpstr>Calibri Light</vt:lpstr>
      <vt:lpstr>Cambria Math</vt:lpstr>
      <vt:lpstr>Wingdings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 Ratio 측정 자동화 솔루션</dc:title>
  <dc:creator>Blee</dc:creator>
  <cp:lastModifiedBy>피 선우</cp:lastModifiedBy>
  <cp:revision>1512</cp:revision>
  <cp:lastPrinted>2024-04-29T07:31:29Z</cp:lastPrinted>
  <dcterms:created xsi:type="dcterms:W3CDTF">2020-01-31T06:40:47Z</dcterms:created>
  <dcterms:modified xsi:type="dcterms:W3CDTF">2024-04-29T13:39:00Z</dcterms:modified>
</cp:coreProperties>
</file>