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8"/>
  </p:notesMasterIdLst>
  <p:handoutMasterIdLst>
    <p:handoutMasterId r:id="rId39"/>
  </p:handoutMasterIdLst>
  <p:sldIdLst>
    <p:sldId id="342" r:id="rId2"/>
    <p:sldId id="346" r:id="rId3"/>
    <p:sldId id="440" r:id="rId4"/>
    <p:sldId id="397" r:id="rId5"/>
    <p:sldId id="403" r:id="rId6"/>
    <p:sldId id="404" r:id="rId7"/>
    <p:sldId id="406" r:id="rId8"/>
    <p:sldId id="405" r:id="rId9"/>
    <p:sldId id="433" r:id="rId10"/>
    <p:sldId id="408" r:id="rId11"/>
    <p:sldId id="410" r:id="rId12"/>
    <p:sldId id="411" r:id="rId13"/>
    <p:sldId id="413" r:id="rId14"/>
    <p:sldId id="412" r:id="rId15"/>
    <p:sldId id="414" r:id="rId16"/>
    <p:sldId id="418" r:id="rId17"/>
    <p:sldId id="421" r:id="rId18"/>
    <p:sldId id="420" r:id="rId19"/>
    <p:sldId id="435" r:id="rId20"/>
    <p:sldId id="416" r:id="rId21"/>
    <p:sldId id="422" r:id="rId22"/>
    <p:sldId id="434" r:id="rId23"/>
    <p:sldId id="400" r:id="rId24"/>
    <p:sldId id="423" r:id="rId25"/>
    <p:sldId id="401" r:id="rId26"/>
    <p:sldId id="425" r:id="rId27"/>
    <p:sldId id="437" r:id="rId28"/>
    <p:sldId id="436" r:id="rId29"/>
    <p:sldId id="438" r:id="rId30"/>
    <p:sldId id="439" r:id="rId31"/>
    <p:sldId id="428" r:id="rId32"/>
    <p:sldId id="430" r:id="rId33"/>
    <p:sldId id="427" r:id="rId34"/>
    <p:sldId id="431" r:id="rId35"/>
    <p:sldId id="424" r:id="rId36"/>
    <p:sldId id="43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A08E13D-E4C2-42CC-9B56-46B1DA2F6597}">
          <p14:sldIdLst>
            <p14:sldId id="342"/>
            <p14:sldId id="346"/>
            <p14:sldId id="440"/>
            <p14:sldId id="397"/>
            <p14:sldId id="403"/>
            <p14:sldId id="404"/>
            <p14:sldId id="406"/>
            <p14:sldId id="405"/>
            <p14:sldId id="433"/>
            <p14:sldId id="408"/>
            <p14:sldId id="410"/>
            <p14:sldId id="411"/>
            <p14:sldId id="413"/>
            <p14:sldId id="412"/>
            <p14:sldId id="414"/>
            <p14:sldId id="418"/>
            <p14:sldId id="421"/>
            <p14:sldId id="420"/>
            <p14:sldId id="435"/>
            <p14:sldId id="416"/>
            <p14:sldId id="422"/>
            <p14:sldId id="434"/>
            <p14:sldId id="400"/>
            <p14:sldId id="423"/>
            <p14:sldId id="401"/>
            <p14:sldId id="425"/>
            <p14:sldId id="437"/>
            <p14:sldId id="436"/>
            <p14:sldId id="438"/>
            <p14:sldId id="439"/>
            <p14:sldId id="428"/>
            <p14:sldId id="430"/>
            <p14:sldId id="427"/>
            <p14:sldId id="431"/>
            <p14:sldId id="424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  <a:srgbClr val="FF0000"/>
    <a:srgbClr val="97A38B"/>
    <a:srgbClr val="FFFFFF"/>
    <a:srgbClr val="8497B0"/>
    <a:srgbClr val="FBE5D6"/>
    <a:srgbClr val="BDD7EE"/>
    <a:srgbClr val="FAEBD4"/>
    <a:srgbClr val="55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3576" autoAdjust="0"/>
  </p:normalViewPr>
  <p:slideViewPr>
    <p:cSldViewPr snapToGrid="0" showGuides="1">
      <p:cViewPr varScale="1">
        <p:scale>
          <a:sx n="103" d="100"/>
          <a:sy n="103" d="100"/>
        </p:scale>
        <p:origin x="1308" y="114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03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55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57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4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85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13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486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142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16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17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92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376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055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61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127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125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835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657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214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141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4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72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1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740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208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709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627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903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63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28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03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54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99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17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출처 </a:t>
            </a:r>
            <a:r>
              <a:rPr lang="en-US" altLang="ko-KR" dirty="0"/>
              <a:t>: https://github.com/Hannibal046/Awesome-LLM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80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uctseg2019.grand-challenge.org/Home/" TargetMode="External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MedLSAM: Localize and Segment Anything Model for 3D CT Images (2023, MIA)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2024.04.23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Seung-Ha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Unified Anatomical Mapping (UAM)</a:t>
            </a:r>
          </a:p>
          <a:p>
            <a:pPr lvl="1"/>
            <a:r>
              <a:rPr lang="ko-KR" altLang="en-US" dirty="0"/>
              <a:t>다른 </a:t>
            </a:r>
            <a:r>
              <a:rPr lang="ko-KR" altLang="en-US" dirty="0" err="1"/>
              <a:t>사람이여도</a:t>
            </a:r>
            <a:r>
              <a:rPr lang="en-US" altLang="ko-KR" dirty="0"/>
              <a:t>, tissue, </a:t>
            </a:r>
            <a:r>
              <a:rPr lang="en-US" altLang="ko-KR" dirty="0" err="1"/>
              <a:t>orgran</a:t>
            </a:r>
            <a:r>
              <a:rPr lang="ko-KR" altLang="en-US" dirty="0"/>
              <a:t>과 같은 해부학적 구조들은 </a:t>
            </a:r>
            <a:r>
              <a:rPr lang="ko-KR" altLang="en-US" u="sng" dirty="0"/>
              <a:t>상대적으로 비슷한 위치</a:t>
            </a:r>
            <a:r>
              <a:rPr lang="ko-KR" altLang="en-US" dirty="0"/>
              <a:t>를 가질 것이다</a:t>
            </a:r>
            <a:r>
              <a:rPr lang="en-US" altLang="ko-KR" dirty="0"/>
              <a:t>!</a:t>
            </a:r>
          </a:p>
          <a:p>
            <a:pPr lvl="2"/>
            <a:r>
              <a:rPr lang="en-US" altLang="ko-KR" dirty="0"/>
              <a:t>Ex. </a:t>
            </a:r>
            <a:r>
              <a:rPr lang="ko-KR" altLang="en-US" dirty="0"/>
              <a:t>환자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 </a:t>
            </a:r>
            <a:r>
              <a:rPr lang="ko-KR" altLang="en-US" dirty="0"/>
              <a:t>모두 일반적으로 간의 위치는 폐 아래쪽에서 왼쪽에 있을 것이다</a:t>
            </a:r>
            <a:r>
              <a:rPr lang="en-US" altLang="ko-KR" dirty="0"/>
              <a:t>!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CA0138B-C999-584C-4013-A0EAF7917C6A}"/>
              </a:ext>
            </a:extLst>
          </p:cNvPr>
          <p:cNvGrpSpPr/>
          <p:nvPr/>
        </p:nvGrpSpPr>
        <p:grpSpPr>
          <a:xfrm>
            <a:off x="2755902" y="2667002"/>
            <a:ext cx="5968997" cy="3428454"/>
            <a:chOff x="2553727" y="2481253"/>
            <a:chExt cx="6555441" cy="371592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A7BB963-6DC8-C2B8-B3C2-340F7A027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000" b="20000"/>
            <a:stretch/>
          </p:blipFill>
          <p:spPr>
            <a:xfrm rot="16200000">
              <a:off x="2138900" y="2902962"/>
              <a:ext cx="3709046" cy="287939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615FEB2-1438-1027-7256-9BEDAEFC3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000" b="20333"/>
            <a:stretch/>
          </p:blipFill>
          <p:spPr>
            <a:xfrm rot="16200000">
              <a:off x="5919690" y="3000820"/>
              <a:ext cx="3709046" cy="2669911"/>
            </a:xfrm>
            <a:prstGeom prst="rect">
              <a:avLst/>
            </a:prstGeom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CF26DF-4F41-4FC5-87A1-7C6BB80C2DD1}"/>
              </a:ext>
            </a:extLst>
          </p:cNvPr>
          <p:cNvSpPr/>
          <p:nvPr/>
        </p:nvSpPr>
        <p:spPr>
          <a:xfrm>
            <a:off x="3162300" y="3912875"/>
            <a:ext cx="784860" cy="726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6AD2D51-17EC-C4EE-A679-3A5960BFABE6}"/>
              </a:ext>
            </a:extLst>
          </p:cNvPr>
          <p:cNvSpPr/>
          <p:nvPr/>
        </p:nvSpPr>
        <p:spPr>
          <a:xfrm>
            <a:off x="6740454" y="3883660"/>
            <a:ext cx="803345" cy="74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D72AC8D-2BFC-552E-B46C-C8C5F55FDC09}"/>
              </a:ext>
            </a:extLst>
          </p:cNvPr>
          <p:cNvCxnSpPr>
            <a:cxnSpLocks/>
          </p:cNvCxnSpPr>
          <p:nvPr/>
        </p:nvCxnSpPr>
        <p:spPr>
          <a:xfrm flipV="1">
            <a:off x="5368181" y="5468004"/>
            <a:ext cx="916131" cy="63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0CE49A-D904-75A8-829E-F7689FB9A1C2}"/>
              </a:ext>
            </a:extLst>
          </p:cNvPr>
          <p:cNvSpPr txBox="1"/>
          <p:nvPr/>
        </p:nvSpPr>
        <p:spPr>
          <a:xfrm>
            <a:off x="5349131" y="5569245"/>
            <a:ext cx="916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다른 사람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575FFD-C81D-8D72-3575-972DA7FD7DCA}"/>
              </a:ext>
            </a:extLst>
          </p:cNvPr>
          <p:cNvSpPr txBox="1"/>
          <p:nvPr/>
        </p:nvSpPr>
        <p:spPr>
          <a:xfrm>
            <a:off x="2755902" y="6137496"/>
            <a:ext cx="2621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환자 </a:t>
            </a:r>
            <a:r>
              <a:rPr lang="en-US" altLang="ko-KR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sz="105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86F53-C5E5-2B31-7360-F83A90E21E55}"/>
              </a:ext>
            </a:extLst>
          </p:cNvPr>
          <p:cNvSpPr txBox="1"/>
          <p:nvPr/>
        </p:nvSpPr>
        <p:spPr>
          <a:xfrm>
            <a:off x="6293836" y="6127536"/>
            <a:ext cx="2431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환자 </a:t>
            </a:r>
            <a:r>
              <a:rPr lang="en-US" altLang="ko-KR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</a:t>
            </a:r>
            <a:endParaRPr lang="ko-KR" altLang="en-US" sz="105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82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Unified Anatomical Mapping (UAM)</a:t>
            </a:r>
          </a:p>
          <a:p>
            <a:pPr lvl="1"/>
            <a:r>
              <a:rPr lang="ko-KR" altLang="en-US" dirty="0" err="1"/>
              <a:t>라벨링된</a:t>
            </a:r>
            <a:r>
              <a:rPr lang="ko-KR" altLang="en-US" dirty="0"/>
              <a:t> </a:t>
            </a:r>
            <a:r>
              <a:rPr lang="en-US" altLang="ko-KR" dirty="0"/>
              <a:t>point</a:t>
            </a:r>
            <a:r>
              <a:rPr lang="ko-KR" altLang="en-US" dirty="0"/>
              <a:t>와 상대적으로 비슷한 위치를 찾음 </a:t>
            </a:r>
            <a:r>
              <a:rPr lang="en-US" altLang="ko-KR" dirty="0"/>
              <a:t>=&gt; coarse localization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CA0138B-C999-584C-4013-A0EAF7917C6A}"/>
              </a:ext>
            </a:extLst>
          </p:cNvPr>
          <p:cNvGrpSpPr/>
          <p:nvPr/>
        </p:nvGrpSpPr>
        <p:grpSpPr>
          <a:xfrm>
            <a:off x="2755902" y="2667002"/>
            <a:ext cx="5968997" cy="3428454"/>
            <a:chOff x="2553727" y="2481253"/>
            <a:chExt cx="6555441" cy="371592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A7BB963-6DC8-C2B8-B3C2-340F7A027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000" b="20000"/>
            <a:stretch/>
          </p:blipFill>
          <p:spPr>
            <a:xfrm rot="16200000">
              <a:off x="2138900" y="2902962"/>
              <a:ext cx="3709046" cy="287939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615FEB2-1438-1027-7256-9BEDAEFC3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000" b="20333"/>
            <a:stretch/>
          </p:blipFill>
          <p:spPr>
            <a:xfrm rot="16200000">
              <a:off x="5919690" y="3000820"/>
              <a:ext cx="3709046" cy="2669911"/>
            </a:xfrm>
            <a:prstGeom prst="rect">
              <a:avLst/>
            </a:prstGeom>
          </p:spPr>
        </p:pic>
      </p:grp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9F9A895-94E2-8F46-F6C8-B5204260C29C}"/>
              </a:ext>
            </a:extLst>
          </p:cNvPr>
          <p:cNvCxnSpPr>
            <a:cxnSpLocks/>
          </p:cNvCxnSpPr>
          <p:nvPr/>
        </p:nvCxnSpPr>
        <p:spPr>
          <a:xfrm flipV="1">
            <a:off x="5368181" y="5468004"/>
            <a:ext cx="916131" cy="63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8FA47F-436F-50F4-B604-6C152397BE45}"/>
              </a:ext>
            </a:extLst>
          </p:cNvPr>
          <p:cNvSpPr txBox="1"/>
          <p:nvPr/>
        </p:nvSpPr>
        <p:spPr>
          <a:xfrm>
            <a:off x="5349131" y="5569245"/>
            <a:ext cx="916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다른 사람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9CD8714-E010-74EF-FA94-6B91E37761CA}"/>
              </a:ext>
            </a:extLst>
          </p:cNvPr>
          <p:cNvGrpSpPr/>
          <p:nvPr/>
        </p:nvGrpSpPr>
        <p:grpSpPr>
          <a:xfrm>
            <a:off x="3085139" y="3878586"/>
            <a:ext cx="916131" cy="449390"/>
            <a:chOff x="3085139" y="3878586"/>
            <a:chExt cx="916131" cy="44939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660DE7B-6C37-CD7F-B3D6-6D3258616D93}"/>
                </a:ext>
              </a:extLst>
            </p:cNvPr>
            <p:cNvSpPr/>
            <p:nvPr/>
          </p:nvSpPr>
          <p:spPr>
            <a:xfrm flipH="1">
              <a:off x="3519805" y="4281176"/>
              <a:ext cx="46800" cy="46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B4A2B3-E6DD-8D54-4AFD-D972A6954C54}"/>
                </a:ext>
              </a:extLst>
            </p:cNvPr>
            <p:cNvSpPr txBox="1"/>
            <p:nvPr/>
          </p:nvSpPr>
          <p:spPr>
            <a:xfrm>
              <a:off x="3085139" y="3878586"/>
              <a:ext cx="9161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Labeled point</a:t>
              </a:r>
              <a:endParaRPr lang="ko-KR" altLang="en-US" sz="105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D9495BF-23F4-0389-3DE4-76BB26C2B222}"/>
              </a:ext>
            </a:extLst>
          </p:cNvPr>
          <p:cNvCxnSpPr>
            <a:cxnSpLocks/>
          </p:cNvCxnSpPr>
          <p:nvPr/>
        </p:nvCxnSpPr>
        <p:spPr>
          <a:xfrm flipV="1">
            <a:off x="3566605" y="4084320"/>
            <a:ext cx="3832415" cy="20929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C07525-C1AD-2C23-8814-5DE7602AC482}"/>
              </a:ext>
            </a:extLst>
          </p:cNvPr>
          <p:cNvSpPr txBox="1"/>
          <p:nvPr/>
        </p:nvSpPr>
        <p:spPr>
          <a:xfrm>
            <a:off x="2755902" y="6137496"/>
            <a:ext cx="2621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Annotated scan</a:t>
            </a:r>
            <a:endParaRPr lang="ko-KR" altLang="en-US" sz="105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DB1ED-D92D-C899-4947-EB5584C81A87}"/>
              </a:ext>
            </a:extLst>
          </p:cNvPr>
          <p:cNvSpPr txBox="1"/>
          <p:nvPr/>
        </p:nvSpPr>
        <p:spPr>
          <a:xfrm>
            <a:off x="6293836" y="6127536"/>
            <a:ext cx="2431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Unannotated scan</a:t>
            </a:r>
            <a:endParaRPr lang="ko-KR" altLang="en-US" sz="105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1DAD79C-0FD4-5CEB-AA41-7E050E5B5F0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566605" y="4304576"/>
            <a:ext cx="3450015" cy="14143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A82A3E8-2108-DD2F-BF09-295094ABF899}"/>
              </a:ext>
            </a:extLst>
          </p:cNvPr>
          <p:cNvCxnSpPr>
            <a:cxnSpLocks/>
            <a:stCxn id="4" idx="2"/>
          </p:cNvCxnSpPr>
          <p:nvPr/>
        </p:nvCxnSpPr>
        <p:spPr>
          <a:xfrm flipV="1">
            <a:off x="3566605" y="4281176"/>
            <a:ext cx="3580644" cy="2340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FE0A5D9-DC69-951D-6350-B55210C311A1}"/>
              </a:ext>
            </a:extLst>
          </p:cNvPr>
          <p:cNvSpPr/>
          <p:nvPr/>
        </p:nvSpPr>
        <p:spPr>
          <a:xfrm>
            <a:off x="6795246" y="3927306"/>
            <a:ext cx="799354" cy="641350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85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학습 방법</a:t>
            </a:r>
            <a:endParaRPr lang="en-US" altLang="ko-KR" dirty="0"/>
          </a:p>
          <a:p>
            <a:pPr lvl="2"/>
            <a:r>
              <a:rPr lang="en-US" altLang="ko-KR" dirty="0"/>
              <a:t>Encoder + MLP</a:t>
            </a:r>
            <a:r>
              <a:rPr lang="ko-KR" altLang="en-US" dirty="0"/>
              <a:t>를 거쳐</a:t>
            </a:r>
            <a:r>
              <a:rPr lang="en-US" altLang="ko-KR" dirty="0"/>
              <a:t>, </a:t>
            </a:r>
            <a:r>
              <a:rPr lang="ko-KR" altLang="en-US" dirty="0"/>
              <a:t>입력 패치의 </a:t>
            </a:r>
            <a:r>
              <a:rPr lang="ko-KR" altLang="en-US" u="sng" dirty="0">
                <a:solidFill>
                  <a:schemeClr val="accent6">
                    <a:lumMod val="75000"/>
                  </a:schemeClr>
                </a:solidFill>
              </a:rPr>
              <a:t>해부학적 위치를 나타내는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3D latent vector</a:t>
            </a:r>
            <a:r>
              <a:rPr lang="en-US" altLang="ko-KR" dirty="0">
                <a:solidFill>
                  <a:srgbClr val="97A38B"/>
                </a:solidFill>
              </a:rPr>
              <a:t>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2"/>
            <a:r>
              <a:rPr lang="ko-KR" altLang="en-US" dirty="0"/>
              <a:t>패치 간의 거리만큼</a:t>
            </a:r>
            <a:r>
              <a:rPr lang="en-US" altLang="ko-KR" dirty="0"/>
              <a:t>, 3D latent vector</a:t>
            </a:r>
            <a:r>
              <a:rPr lang="ko-KR" altLang="en-US" dirty="0"/>
              <a:t>간의 차이가 있어야 한다</a:t>
            </a:r>
            <a:r>
              <a:rPr lang="en-US" altLang="ko-KR" dirty="0"/>
              <a:t>! =&gt; Contrastive learning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2"/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6157" name="그룹 6156">
            <a:extLst>
              <a:ext uri="{FF2B5EF4-FFF2-40B4-BE49-F238E27FC236}">
                <a16:creationId xmlns:a16="http://schemas.microsoft.com/office/drawing/2014/main" id="{39CF0F61-1809-9D27-22AE-FBCAF8379B09}"/>
              </a:ext>
            </a:extLst>
          </p:cNvPr>
          <p:cNvGrpSpPr/>
          <p:nvPr/>
        </p:nvGrpSpPr>
        <p:grpSpPr>
          <a:xfrm>
            <a:off x="2252000" y="2624952"/>
            <a:ext cx="7873249" cy="3474781"/>
            <a:chOff x="2631647" y="2674306"/>
            <a:chExt cx="7873249" cy="3474781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6F37028B-1724-9A51-0883-E646F899E76D}"/>
                </a:ext>
              </a:extLst>
            </p:cNvPr>
            <p:cNvGrpSpPr/>
            <p:nvPr/>
          </p:nvGrpSpPr>
          <p:grpSpPr>
            <a:xfrm>
              <a:off x="2631647" y="2674306"/>
              <a:ext cx="6245972" cy="3474781"/>
              <a:chOff x="429622" y="2142462"/>
              <a:chExt cx="6245972" cy="3474781"/>
            </a:xfrm>
          </p:grpSpPr>
          <p:pic>
            <p:nvPicPr>
              <p:cNvPr id="10" name="Picture 2" descr="Refer to caption">
                <a:extLst>
                  <a:ext uri="{FF2B5EF4-FFF2-40B4-BE49-F238E27FC236}">
                    <a16:creationId xmlns:a16="http://schemas.microsoft.com/office/drawing/2014/main" id="{374B2320-421E-E8DA-335F-FB1E2B4A8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50" t="31649" r="50047" b="48025"/>
              <a:stretch/>
            </p:blipFill>
            <p:spPr bwMode="auto">
              <a:xfrm>
                <a:off x="3190787" y="2240888"/>
                <a:ext cx="673100" cy="917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Refer to caption">
                <a:extLst>
                  <a:ext uri="{FF2B5EF4-FFF2-40B4-BE49-F238E27FC236}">
                    <a16:creationId xmlns:a16="http://schemas.microsoft.com/office/drawing/2014/main" id="{BF54627B-799D-08F7-9450-18CD6C24F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62" t="17441" r="63376" b="60052"/>
              <a:stretch/>
            </p:blipFill>
            <p:spPr bwMode="auto">
              <a:xfrm>
                <a:off x="1629570" y="2142462"/>
                <a:ext cx="1047750" cy="10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Refer to caption">
                <a:extLst>
                  <a:ext uri="{FF2B5EF4-FFF2-40B4-BE49-F238E27FC236}">
                    <a16:creationId xmlns:a16="http://schemas.microsoft.com/office/drawing/2014/main" id="{5DEC265C-68B0-299D-14A0-0548F383A0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18" t="63579" r="64438" b="13914"/>
              <a:stretch/>
            </p:blipFill>
            <p:spPr bwMode="auto">
              <a:xfrm>
                <a:off x="1629570" y="4601243"/>
                <a:ext cx="1041400" cy="10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5A8226EF-1CCE-D559-EA43-AC2F2A561074}"/>
                  </a:ext>
                </a:extLst>
              </p:cNvPr>
              <p:cNvGrpSpPr/>
              <p:nvPr/>
            </p:nvGrpSpPr>
            <p:grpSpPr>
              <a:xfrm>
                <a:off x="429622" y="3371849"/>
                <a:ext cx="1648239" cy="1310619"/>
                <a:chOff x="429622" y="3371849"/>
                <a:chExt cx="1648239" cy="1310619"/>
              </a:xfrm>
            </p:grpSpPr>
            <p:pic>
              <p:nvPicPr>
                <p:cNvPr id="6146" name="Picture 2" descr="Refer to caption">
                  <a:extLst>
                    <a:ext uri="{FF2B5EF4-FFF2-40B4-BE49-F238E27FC236}">
                      <a16:creationId xmlns:a16="http://schemas.microsoft.com/office/drawing/2014/main" id="{F459282A-AE6F-1C6C-DE7C-C344A701DE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" t="42200" r="76469" b="35542"/>
                <a:stretch/>
              </p:blipFill>
              <p:spPr bwMode="auto">
                <a:xfrm>
                  <a:off x="429622" y="3371849"/>
                  <a:ext cx="1648239" cy="13106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881122B4-486F-8658-FD6A-44BB978ECB1E}"/>
                    </a:ext>
                  </a:extLst>
                </p:cNvPr>
                <p:cNvSpPr/>
                <p:nvPr/>
              </p:nvSpPr>
              <p:spPr>
                <a:xfrm>
                  <a:off x="1100138" y="3409951"/>
                  <a:ext cx="583406" cy="57630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FFE398F9-AE02-1E7E-57F7-64F5C2868E05}"/>
                    </a:ext>
                  </a:extLst>
                </p:cNvPr>
                <p:cNvSpPr/>
                <p:nvPr/>
              </p:nvSpPr>
              <p:spPr>
                <a:xfrm>
                  <a:off x="723901" y="3755232"/>
                  <a:ext cx="583406" cy="57630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23" name="연결선: 꺾임 22">
                <a:extLst>
                  <a:ext uri="{FF2B5EF4-FFF2-40B4-BE49-F238E27FC236}">
                    <a16:creationId xmlns:a16="http://schemas.microsoft.com/office/drawing/2014/main" id="{692E9362-6EC1-D57E-2486-DA173763A9CC}"/>
                  </a:ext>
                </a:extLst>
              </p:cNvPr>
              <p:cNvCxnSpPr>
                <a:stCxn id="17" idx="1"/>
                <a:endCxn id="13" idx="1"/>
              </p:cNvCxnSpPr>
              <p:nvPr/>
            </p:nvCxnSpPr>
            <p:spPr>
              <a:xfrm rot="10800000" flipH="1">
                <a:off x="723900" y="2650463"/>
                <a:ext cx="905669" cy="1392923"/>
              </a:xfrm>
              <a:prstGeom prst="bentConnector3">
                <a:avLst>
                  <a:gd name="adj1" fmla="val -25241"/>
                </a:avLst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연결선: 꺾임 24">
                <a:extLst>
                  <a:ext uri="{FF2B5EF4-FFF2-40B4-BE49-F238E27FC236}">
                    <a16:creationId xmlns:a16="http://schemas.microsoft.com/office/drawing/2014/main" id="{6F228284-B721-1BC1-AB31-8A1F1226E163}"/>
                  </a:ext>
                </a:extLst>
              </p:cNvPr>
              <p:cNvCxnSpPr>
                <a:cxnSpLocks/>
                <a:stCxn id="16" idx="2"/>
                <a:endCxn id="15" idx="1"/>
              </p:cNvCxnSpPr>
              <p:nvPr/>
            </p:nvCxnSpPr>
            <p:spPr>
              <a:xfrm rot="16200000" flipH="1">
                <a:off x="949212" y="4428885"/>
                <a:ext cx="1122986" cy="237729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" descr="Refer to caption">
                <a:extLst>
                  <a:ext uri="{FF2B5EF4-FFF2-40B4-BE49-F238E27FC236}">
                    <a16:creationId xmlns:a16="http://schemas.microsoft.com/office/drawing/2014/main" id="{03D172A0-F298-4561-987E-B8AEE134F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50" t="54714" r="50047" b="26011"/>
              <a:stretch/>
            </p:blipFill>
            <p:spPr bwMode="auto">
              <a:xfrm>
                <a:off x="3197137" y="4674189"/>
                <a:ext cx="673100" cy="870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4B51C476-42B7-0AC4-9D36-7ADE3E68D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7481" y="5036296"/>
                <a:ext cx="4699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500C4B-5B67-9B34-9A58-B779E2F8211B}"/>
                  </a:ext>
                </a:extLst>
              </p:cNvPr>
              <p:cNvSpPr txBox="1"/>
              <p:nvPr/>
            </p:nvSpPr>
            <p:spPr>
              <a:xfrm>
                <a:off x="2461701" y="5036296"/>
                <a:ext cx="916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crop</a:t>
                </a:r>
                <a:endParaRPr lang="ko-KR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EF914CF4-A6BB-29CE-868E-655739099271}"/>
                  </a:ext>
                </a:extLst>
              </p:cNvPr>
              <p:cNvGrpSpPr/>
              <p:nvPr/>
            </p:nvGrpSpPr>
            <p:grpSpPr>
              <a:xfrm>
                <a:off x="2461700" y="2588565"/>
                <a:ext cx="916131" cy="261610"/>
                <a:chOff x="2525201" y="5036296"/>
                <a:chExt cx="916131" cy="261610"/>
              </a:xfrm>
            </p:grpSpPr>
            <p:cxnSp>
              <p:nvCxnSpPr>
                <p:cNvPr id="40" name="직선 화살표 연결선 39">
                  <a:extLst>
                    <a:ext uri="{FF2B5EF4-FFF2-40B4-BE49-F238E27FC236}">
                      <a16:creationId xmlns:a16="http://schemas.microsoft.com/office/drawing/2014/main" id="{E753DEA4-E583-1CA6-796D-0CEAEB6D1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0981" y="5036296"/>
                  <a:ext cx="469900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4F9F31A-9B85-C547-6A3C-16B949AF85CB}"/>
                    </a:ext>
                  </a:extLst>
                </p:cNvPr>
                <p:cNvSpPr txBox="1"/>
                <p:nvPr/>
              </p:nvSpPr>
              <p:spPr>
                <a:xfrm>
                  <a:off x="2525201" y="5036296"/>
                  <a:ext cx="91613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crop</a:t>
                  </a:r>
                  <a:endParaRPr lang="ko-KR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5AD21C5F-F5F3-0F4E-8371-EC85DF47A5EB}"/>
                  </a:ext>
                </a:extLst>
              </p:cNvPr>
              <p:cNvSpPr/>
              <p:nvPr/>
            </p:nvSpPr>
            <p:spPr>
              <a:xfrm>
                <a:off x="4209963" y="2231031"/>
                <a:ext cx="1047750" cy="838862"/>
              </a:xfrm>
              <a:prstGeom prst="roundRect">
                <a:avLst/>
              </a:prstGeom>
              <a:solidFill>
                <a:srgbClr val="8497B0"/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Feature</a:t>
                </a:r>
              </a:p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Encoder</a:t>
                </a:r>
                <a:endParaRPr lang="ko-KR" altLang="en-US" sz="11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47" name="직선 화살표 연결선 46">
                <a:extLst>
                  <a:ext uri="{FF2B5EF4-FFF2-40B4-BE49-F238E27FC236}">
                    <a16:creationId xmlns:a16="http://schemas.microsoft.com/office/drawing/2014/main" id="{075A5B6E-44DC-C28B-E2E1-A5D68770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4618" y="5038629"/>
                <a:ext cx="234157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>
                <a:extLst>
                  <a:ext uri="{FF2B5EF4-FFF2-40B4-BE49-F238E27FC236}">
                    <a16:creationId xmlns:a16="http://schemas.microsoft.com/office/drawing/2014/main" id="{9AB08097-137C-D021-DB6D-1DA2EE30C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4618" y="2588565"/>
                <a:ext cx="234157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id="{573C4689-11E4-C9B6-97A2-C7FA3FC60814}"/>
                  </a:ext>
                </a:extLst>
              </p:cNvPr>
              <p:cNvSpPr/>
              <p:nvPr/>
            </p:nvSpPr>
            <p:spPr>
              <a:xfrm>
                <a:off x="5262458" y="2240888"/>
                <a:ext cx="604941" cy="838862"/>
              </a:xfrm>
              <a:prstGeom prst="roundRect">
                <a:avLst>
                  <a:gd name="adj" fmla="val 24862"/>
                </a:avLst>
              </a:prstGeom>
              <a:solidFill>
                <a:srgbClr val="97A38B"/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MLP</a:t>
                </a:r>
                <a:endParaRPr lang="ko-KR" altLang="en-US" sz="11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1DAF5927-C662-B640-B07A-E862EB5FAEA7}"/>
                  </a:ext>
                </a:extLst>
              </p:cNvPr>
              <p:cNvSpPr/>
              <p:nvPr/>
            </p:nvSpPr>
            <p:spPr>
              <a:xfrm>
                <a:off x="4209963" y="4674189"/>
                <a:ext cx="1047750" cy="838862"/>
              </a:xfrm>
              <a:prstGeom prst="roundRect">
                <a:avLst/>
              </a:prstGeom>
              <a:solidFill>
                <a:srgbClr val="8497B0"/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Feature</a:t>
                </a:r>
              </a:p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Encoder</a:t>
                </a:r>
                <a:endParaRPr lang="ko-KR" altLang="en-US" sz="11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id="{5C0BDBE3-0AC5-FFE1-350D-34B40019B874}"/>
                  </a:ext>
                </a:extLst>
              </p:cNvPr>
              <p:cNvSpPr/>
              <p:nvPr/>
            </p:nvSpPr>
            <p:spPr>
              <a:xfrm>
                <a:off x="5262458" y="4684046"/>
                <a:ext cx="604941" cy="838862"/>
              </a:xfrm>
              <a:prstGeom prst="roundRect">
                <a:avLst>
                  <a:gd name="adj" fmla="val 24862"/>
                </a:avLst>
              </a:prstGeom>
              <a:solidFill>
                <a:srgbClr val="97A38B"/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MLP</a:t>
                </a:r>
                <a:endParaRPr lang="ko-KR" altLang="en-US" sz="11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5" name="화살표: 위쪽/아래쪽 54">
                <a:extLst>
                  <a:ext uri="{FF2B5EF4-FFF2-40B4-BE49-F238E27FC236}">
                    <a16:creationId xmlns:a16="http://schemas.microsoft.com/office/drawing/2014/main" id="{1CD0E739-37D1-E00F-6371-5220E0500D4F}"/>
                  </a:ext>
                </a:extLst>
              </p:cNvPr>
              <p:cNvSpPr/>
              <p:nvPr/>
            </p:nvSpPr>
            <p:spPr>
              <a:xfrm>
                <a:off x="4398027" y="3519530"/>
                <a:ext cx="1301733" cy="725410"/>
              </a:xfrm>
              <a:prstGeom prst="upDownArrow">
                <a:avLst>
                  <a:gd name="adj1" fmla="val 65505"/>
                  <a:gd name="adj2" fmla="val 2798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Share</a:t>
                </a:r>
              </a:p>
              <a:p>
                <a:pPr algn="ctr"/>
                <a:r>
                  <a:rPr lang="en-US" altLang="ko-KR" sz="1100" dirty="0"/>
                  <a:t>weights</a:t>
                </a:r>
                <a:endParaRPr lang="ko-KR" altLang="en-US" sz="1100" dirty="0"/>
              </a:p>
            </p:txBody>
          </p:sp>
          <p:cxnSp>
            <p:nvCxnSpPr>
              <p:cNvPr id="56" name="직선 화살표 연결선 55">
                <a:extLst>
                  <a:ext uri="{FF2B5EF4-FFF2-40B4-BE49-F238E27FC236}">
                    <a16:creationId xmlns:a16="http://schemas.microsoft.com/office/drawing/2014/main" id="{EDB055AA-9FF2-F059-A1B7-DB47F1A9FF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921" y="5124644"/>
                <a:ext cx="234157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화살표 연결선 56">
                <a:extLst>
                  <a:ext uri="{FF2B5EF4-FFF2-40B4-BE49-F238E27FC236}">
                    <a16:creationId xmlns:a16="http://schemas.microsoft.com/office/drawing/2014/main" id="{1C6053A0-719E-DBB4-393A-4D17DAA57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921" y="2674580"/>
                <a:ext cx="234157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4564CA5-DCE6-1936-5649-B753F75FF5F4}"/>
                      </a:ext>
                    </a:extLst>
                  </p:cNvPr>
                  <p:cNvSpPr txBox="1"/>
                  <p:nvPr/>
                </p:nvSpPr>
                <p:spPr>
                  <a:xfrm>
                    <a:off x="6324600" y="2536080"/>
                    <a:ext cx="331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srgbClr val="97A3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solidFill>
                                    <a:srgbClr val="97A38B"/>
                                  </a:solidFill>
                                  <a:latin typeface="Cambria Math" panose="02040503050406030204" pitchFamily="18" charset="0"/>
                                </a:rPr>
                                <m:t>𝓟</m:t>
                              </m:r>
                            </m:e>
                            <m:sub>
                              <m:r>
                                <a:rPr lang="en-US" altLang="ko-KR" b="1" i="1">
                                  <a:solidFill>
                                    <a:srgbClr val="97A38B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b="1" dirty="0">
                      <a:solidFill>
                        <a:srgbClr val="97A38B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4564CA5-DCE6-1936-5649-B753F75FF5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2536080"/>
                    <a:ext cx="33175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364" r="-181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21C095F-0021-C4E8-5307-48D79CE2E2FC}"/>
                      </a:ext>
                    </a:extLst>
                  </p:cNvPr>
                  <p:cNvSpPr txBox="1"/>
                  <p:nvPr/>
                </p:nvSpPr>
                <p:spPr>
                  <a:xfrm>
                    <a:off x="6324600" y="4986144"/>
                    <a:ext cx="350994" cy="3016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srgbClr val="97A3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solidFill>
                                    <a:srgbClr val="97A38B"/>
                                  </a:solidFill>
                                  <a:latin typeface="Cambria Math" panose="02040503050406030204" pitchFamily="18" charset="0"/>
                                </a:rPr>
                                <m:t>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1" i="1">
                                  <a:solidFill>
                                    <a:srgbClr val="97A38B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b="1" dirty="0">
                      <a:solidFill>
                        <a:srgbClr val="97A38B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21C095F-0021-C4E8-5307-48D79CE2E2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600" y="4986144"/>
                    <a:ext cx="350994" cy="3016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793" r="-8621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144" name="직선 화살표 연결선 6143">
              <a:extLst>
                <a:ext uri="{FF2B5EF4-FFF2-40B4-BE49-F238E27FC236}">
                  <a16:creationId xmlns:a16="http://schemas.microsoft.com/office/drawing/2014/main" id="{75B9739F-E3A6-4C87-0EBD-2194B43BF905}"/>
                </a:ext>
              </a:extLst>
            </p:cNvPr>
            <p:cNvCxnSpPr>
              <a:cxnSpLocks/>
            </p:cNvCxnSpPr>
            <p:nvPr/>
          </p:nvCxnSpPr>
          <p:spPr>
            <a:xfrm>
              <a:off x="5678457" y="3294094"/>
              <a:ext cx="47025" cy="2223894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FF7E10A7-3C75-6DF9-95CC-8A11BA2D23FA}"/>
                </a:ext>
              </a:extLst>
            </p:cNvPr>
            <p:cNvSpPr txBox="1"/>
            <p:nvPr/>
          </p:nvSpPr>
          <p:spPr>
            <a:xfrm>
              <a:off x="4390240" y="4141527"/>
              <a:ext cx="1326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실제 좌표계에서의 거리</a:t>
              </a:r>
              <a:r>
                <a:rPr lang="en-US" altLang="ko-KR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차이</a:t>
              </a:r>
              <a:r>
                <a:rPr lang="en-US" altLang="ko-KR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  <a:endParaRPr lang="ko-KR" altLang="en-US" sz="1100" dirty="0">
                <a:solidFill>
                  <a:schemeClr val="accent6">
                    <a:lumMod val="5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154" name="직선 화살표 연결선 6153">
              <a:extLst>
                <a:ext uri="{FF2B5EF4-FFF2-40B4-BE49-F238E27FC236}">
                  <a16:creationId xmlns:a16="http://schemas.microsoft.com/office/drawing/2014/main" id="{79DE01BF-EE36-6552-40BE-4BEEBC1A40C2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8669023" y="3355444"/>
              <a:ext cx="33099" cy="2162544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5" name="TextBox 6154">
              <a:extLst>
                <a:ext uri="{FF2B5EF4-FFF2-40B4-BE49-F238E27FC236}">
                  <a16:creationId xmlns:a16="http://schemas.microsoft.com/office/drawing/2014/main" id="{DEB280F5-FDD0-AD51-BDBF-29DF9F72521A}"/>
                </a:ext>
              </a:extLst>
            </p:cNvPr>
            <p:cNvSpPr txBox="1"/>
            <p:nvPr/>
          </p:nvSpPr>
          <p:spPr>
            <a:xfrm>
              <a:off x="8828057" y="4184323"/>
              <a:ext cx="1676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3D latent vector</a:t>
              </a:r>
              <a:r>
                <a:rPr lang="ko-KR" altLang="en-US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에서의 거리</a:t>
              </a:r>
              <a:r>
                <a:rPr lang="en-US" altLang="ko-KR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차이</a:t>
              </a:r>
              <a:r>
                <a:rPr lang="en-US" altLang="ko-KR" sz="1100" dirty="0">
                  <a:solidFill>
                    <a:schemeClr val="accent6">
                      <a:lumMod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  <a:endParaRPr lang="ko-KR" altLang="en-US" sz="1100" dirty="0">
                <a:solidFill>
                  <a:schemeClr val="accent6">
                    <a:lumMod val="5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48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>
            <a:extLst>
              <a:ext uri="{FF2B5EF4-FFF2-40B4-BE49-F238E27FC236}">
                <a16:creationId xmlns:a16="http://schemas.microsoft.com/office/drawing/2014/main" id="{1FDB7BB1-544D-4EED-DFCC-4E61954079E6}"/>
              </a:ext>
            </a:extLst>
          </p:cNvPr>
          <p:cNvGrpSpPr/>
          <p:nvPr/>
        </p:nvGrpSpPr>
        <p:grpSpPr>
          <a:xfrm>
            <a:off x="2076451" y="2604176"/>
            <a:ext cx="1819274" cy="623551"/>
            <a:chOff x="2076451" y="2604176"/>
            <a:chExt cx="1819274" cy="623551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C8C650CC-35A3-011D-677B-CCC6912C95B7}"/>
                </a:ext>
              </a:extLst>
            </p:cNvPr>
            <p:cNvSpPr/>
            <p:nvPr/>
          </p:nvSpPr>
          <p:spPr>
            <a:xfrm>
              <a:off x="2076451" y="2962765"/>
              <a:ext cx="1819274" cy="264962"/>
            </a:xfrm>
            <a:prstGeom prst="round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8A88E5B6-2174-4B4F-9923-20FCFF52AC80}"/>
                </a:ext>
              </a:extLst>
            </p:cNvPr>
            <p:cNvSpPr/>
            <p:nvPr/>
          </p:nvSpPr>
          <p:spPr>
            <a:xfrm>
              <a:off x="2085976" y="2604176"/>
              <a:ext cx="1260021" cy="264963"/>
            </a:xfrm>
            <a:prstGeom prst="roundRect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학습 방법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Mean square error(MSE)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loss </a:t>
                </a:r>
                <a:r>
                  <a:rPr lang="ko-KR" altLang="en-US" dirty="0"/>
                  <a:t>사용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1" i="1">
                            <a:latin typeface="Cambria Math" panose="02040503050406030204" pitchFamily="18" charset="0"/>
                          </a:rPr>
                          <m:t>qs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: GT offset  – </a:t>
                </a:r>
                <a:r>
                  <a:rPr lang="ko-KR" altLang="en-US" dirty="0"/>
                  <a:t>실제 패치의 중심 좌표간 거리 </a:t>
                </a:r>
                <a:r>
                  <a:rPr lang="en-US" altLang="ko-KR" dirty="0"/>
                  <a:t>(pixel-spacing </a:t>
                </a:r>
                <a:r>
                  <a:rPr lang="ko-KR" altLang="en-US" dirty="0"/>
                  <a:t>반영</a:t>
                </a:r>
                <a:r>
                  <a:rPr lang="en-US" altLang="ko-KR" dirty="0"/>
                  <a:t>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1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1" i="1">
                            <a:latin typeface="Cambria Math" panose="02040503050406030204" pitchFamily="18" charset="0"/>
                          </a:rPr>
                          <m:t>qs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Predicted offset  - 3D latent vector</a:t>
                </a:r>
                <a:r>
                  <a:rPr lang="ko-KR" altLang="en-US" dirty="0"/>
                  <a:t>간의 차이</a:t>
                </a:r>
                <a:endParaRPr lang="en-US" altLang="ko-KR" dirty="0"/>
              </a:p>
              <a:p>
                <a:pPr lvl="2"/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5579F20-EC08-921A-6A33-DCDDD0932F82}"/>
              </a:ext>
            </a:extLst>
          </p:cNvPr>
          <p:cNvGrpSpPr/>
          <p:nvPr/>
        </p:nvGrpSpPr>
        <p:grpSpPr>
          <a:xfrm>
            <a:off x="3207402" y="3504117"/>
            <a:ext cx="6041372" cy="2894514"/>
            <a:chOff x="2123510" y="3080447"/>
            <a:chExt cx="8310098" cy="3474781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AF7165A6-07DF-84AF-17D4-1B13A4870AD1}"/>
                </a:ext>
              </a:extLst>
            </p:cNvPr>
            <p:cNvSpPr/>
            <p:nvPr/>
          </p:nvSpPr>
          <p:spPr>
            <a:xfrm>
              <a:off x="3846344" y="4616054"/>
              <a:ext cx="2275128" cy="466530"/>
            </a:xfrm>
            <a:prstGeom prst="roundRect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293D81D-0420-F3D0-29DB-DD96012D575A}"/>
                </a:ext>
              </a:extLst>
            </p:cNvPr>
            <p:cNvGrpSpPr/>
            <p:nvPr/>
          </p:nvGrpSpPr>
          <p:grpSpPr>
            <a:xfrm>
              <a:off x="2123510" y="3080447"/>
              <a:ext cx="6245972" cy="3474781"/>
              <a:chOff x="2252000" y="2624952"/>
              <a:chExt cx="6245972" cy="3474781"/>
            </a:xfrm>
          </p:grpSpPr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6F37028B-1724-9A51-0883-E646F899E76D}"/>
                  </a:ext>
                </a:extLst>
              </p:cNvPr>
              <p:cNvGrpSpPr/>
              <p:nvPr/>
            </p:nvGrpSpPr>
            <p:grpSpPr>
              <a:xfrm>
                <a:off x="2252000" y="2624952"/>
                <a:ext cx="6245972" cy="3474781"/>
                <a:chOff x="429622" y="2142462"/>
                <a:chExt cx="6245972" cy="3474781"/>
              </a:xfrm>
            </p:grpSpPr>
            <p:pic>
              <p:nvPicPr>
                <p:cNvPr id="10" name="Picture 2" descr="Refer to caption">
                  <a:extLst>
                    <a:ext uri="{FF2B5EF4-FFF2-40B4-BE49-F238E27FC236}">
                      <a16:creationId xmlns:a16="http://schemas.microsoft.com/office/drawing/2014/main" id="{374B2320-421E-E8DA-335F-FB1E2B4A81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50" t="31649" r="50047" b="48025"/>
                <a:stretch/>
              </p:blipFill>
              <p:spPr bwMode="auto">
                <a:xfrm>
                  <a:off x="3190787" y="2240888"/>
                  <a:ext cx="673100" cy="9175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2" descr="Refer to caption">
                  <a:extLst>
                    <a:ext uri="{FF2B5EF4-FFF2-40B4-BE49-F238E27FC236}">
                      <a16:creationId xmlns:a16="http://schemas.microsoft.com/office/drawing/2014/main" id="{BF54627B-799D-08F7-9450-18CD6C24F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62" t="17441" r="63376" b="60052"/>
                <a:stretch/>
              </p:blipFill>
              <p:spPr bwMode="auto">
                <a:xfrm>
                  <a:off x="1629570" y="2142462"/>
                  <a:ext cx="1047750" cy="101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 descr="Refer to caption">
                  <a:extLst>
                    <a:ext uri="{FF2B5EF4-FFF2-40B4-BE49-F238E27FC236}">
                      <a16:creationId xmlns:a16="http://schemas.microsoft.com/office/drawing/2014/main" id="{5DEC265C-68B0-299D-14A0-0548F383A0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18" t="63579" r="64438" b="13914"/>
                <a:stretch/>
              </p:blipFill>
              <p:spPr bwMode="auto">
                <a:xfrm>
                  <a:off x="1629570" y="4601243"/>
                  <a:ext cx="1041400" cy="101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5A8226EF-1CCE-D559-EA43-AC2F2A561074}"/>
                    </a:ext>
                  </a:extLst>
                </p:cNvPr>
                <p:cNvGrpSpPr/>
                <p:nvPr/>
              </p:nvGrpSpPr>
              <p:grpSpPr>
                <a:xfrm>
                  <a:off x="429622" y="3371849"/>
                  <a:ext cx="1648239" cy="1310619"/>
                  <a:chOff x="429622" y="3371849"/>
                  <a:chExt cx="1648239" cy="1310619"/>
                </a:xfrm>
              </p:grpSpPr>
              <p:pic>
                <p:nvPicPr>
                  <p:cNvPr id="6146" name="Picture 2" descr="Refer to caption">
                    <a:extLst>
                      <a:ext uri="{FF2B5EF4-FFF2-40B4-BE49-F238E27FC236}">
                        <a16:creationId xmlns:a16="http://schemas.microsoft.com/office/drawing/2014/main" id="{F459282A-AE6F-1C6C-DE7C-C344A701DE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" t="42200" r="76469" b="35542"/>
                  <a:stretch/>
                </p:blipFill>
                <p:spPr bwMode="auto">
                  <a:xfrm>
                    <a:off x="429622" y="3371849"/>
                    <a:ext cx="1648239" cy="13106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6" name="직사각형 15">
                    <a:extLst>
                      <a:ext uri="{FF2B5EF4-FFF2-40B4-BE49-F238E27FC236}">
                        <a16:creationId xmlns:a16="http://schemas.microsoft.com/office/drawing/2014/main" id="{881122B4-486F-8658-FD6A-44BB978ECB1E}"/>
                      </a:ext>
                    </a:extLst>
                  </p:cNvPr>
                  <p:cNvSpPr/>
                  <p:nvPr/>
                </p:nvSpPr>
                <p:spPr>
                  <a:xfrm>
                    <a:off x="1100138" y="3409951"/>
                    <a:ext cx="583406" cy="576306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직사각형 16">
                    <a:extLst>
                      <a:ext uri="{FF2B5EF4-FFF2-40B4-BE49-F238E27FC236}">
                        <a16:creationId xmlns:a16="http://schemas.microsoft.com/office/drawing/2014/main" id="{FFE398F9-AE02-1E7E-57F7-64F5C2868E05}"/>
                      </a:ext>
                    </a:extLst>
                  </p:cNvPr>
                  <p:cNvSpPr/>
                  <p:nvPr/>
                </p:nvSpPr>
                <p:spPr>
                  <a:xfrm>
                    <a:off x="723901" y="3755232"/>
                    <a:ext cx="583406" cy="576306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23" name="연결선: 꺾임 22">
                  <a:extLst>
                    <a:ext uri="{FF2B5EF4-FFF2-40B4-BE49-F238E27FC236}">
                      <a16:creationId xmlns:a16="http://schemas.microsoft.com/office/drawing/2014/main" id="{692E9362-6EC1-D57E-2486-DA173763A9CC}"/>
                    </a:ext>
                  </a:extLst>
                </p:cNvPr>
                <p:cNvCxnSpPr>
                  <a:stCxn id="17" idx="1"/>
                  <a:endCxn id="13" idx="1"/>
                </p:cNvCxnSpPr>
                <p:nvPr/>
              </p:nvCxnSpPr>
              <p:spPr>
                <a:xfrm rot="10800000" flipH="1">
                  <a:off x="723900" y="2650463"/>
                  <a:ext cx="905669" cy="1392923"/>
                </a:xfrm>
                <a:prstGeom prst="bentConnector3">
                  <a:avLst>
                    <a:gd name="adj1" fmla="val -25241"/>
                  </a:avLst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연결선: 꺾임 24">
                  <a:extLst>
                    <a:ext uri="{FF2B5EF4-FFF2-40B4-BE49-F238E27FC236}">
                      <a16:creationId xmlns:a16="http://schemas.microsoft.com/office/drawing/2014/main" id="{6F228284-B721-1BC1-AB31-8A1F1226E163}"/>
                    </a:ext>
                  </a:extLst>
                </p:cNvPr>
                <p:cNvCxnSpPr>
                  <a:cxnSpLocks/>
                  <a:stCxn id="16" idx="2"/>
                  <a:endCxn id="15" idx="1"/>
                </p:cNvCxnSpPr>
                <p:nvPr/>
              </p:nvCxnSpPr>
              <p:spPr>
                <a:xfrm rot="16200000" flipH="1">
                  <a:off x="949212" y="4428885"/>
                  <a:ext cx="1122986" cy="237729"/>
                </a:xfrm>
                <a:prstGeom prst="bentConnector2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" name="Picture 2" descr="Refer to caption">
                  <a:extLst>
                    <a:ext uri="{FF2B5EF4-FFF2-40B4-BE49-F238E27FC236}">
                      <a16:creationId xmlns:a16="http://schemas.microsoft.com/office/drawing/2014/main" id="{03D172A0-F298-4561-987E-B8AEE134FC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50" t="54714" r="50047" b="26011"/>
                <a:stretch/>
              </p:blipFill>
              <p:spPr bwMode="auto">
                <a:xfrm>
                  <a:off x="3197137" y="4674189"/>
                  <a:ext cx="673100" cy="870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4" name="직선 화살표 연결선 33">
                  <a:extLst>
                    <a:ext uri="{FF2B5EF4-FFF2-40B4-BE49-F238E27FC236}">
                      <a16:creationId xmlns:a16="http://schemas.microsoft.com/office/drawing/2014/main" id="{4B51C476-42B7-0AC4-9D36-7ADE3E68D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07481" y="5036296"/>
                  <a:ext cx="469900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500C4B-5B67-9B34-9A58-B779E2F8211B}"/>
                    </a:ext>
                  </a:extLst>
                </p:cNvPr>
                <p:cNvSpPr txBox="1"/>
                <p:nvPr/>
              </p:nvSpPr>
              <p:spPr>
                <a:xfrm>
                  <a:off x="2461701" y="5036296"/>
                  <a:ext cx="91613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crop</a:t>
                  </a:r>
                  <a:endParaRPr lang="ko-KR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grpSp>
              <p:nvGrpSpPr>
                <p:cNvPr id="39" name="그룹 38">
                  <a:extLst>
                    <a:ext uri="{FF2B5EF4-FFF2-40B4-BE49-F238E27FC236}">
                      <a16:creationId xmlns:a16="http://schemas.microsoft.com/office/drawing/2014/main" id="{EF914CF4-A6BB-29CE-868E-655739099271}"/>
                    </a:ext>
                  </a:extLst>
                </p:cNvPr>
                <p:cNvGrpSpPr/>
                <p:nvPr/>
              </p:nvGrpSpPr>
              <p:grpSpPr>
                <a:xfrm>
                  <a:off x="2461700" y="2588565"/>
                  <a:ext cx="916131" cy="261610"/>
                  <a:chOff x="2525201" y="5036296"/>
                  <a:chExt cx="916131" cy="261610"/>
                </a:xfrm>
              </p:grpSpPr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E753DEA4-E583-1CA6-796D-0CEAEB6D11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70981" y="5036296"/>
                    <a:ext cx="469900" cy="0"/>
                  </a:xfrm>
                  <a:prstGeom prst="straightConnector1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4F9F31A-9B85-C547-6A3C-16B949AF85CB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01" y="5036296"/>
                    <a:ext cx="91613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crop</a:t>
                    </a:r>
                    <a:endParaRPr lang="ko-KR" altLang="en-US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</p:grpSp>
            <p:sp>
              <p:nvSpPr>
                <p:cNvPr id="44" name="사각형: 둥근 모서리 43">
                  <a:extLst>
                    <a:ext uri="{FF2B5EF4-FFF2-40B4-BE49-F238E27FC236}">
                      <a16:creationId xmlns:a16="http://schemas.microsoft.com/office/drawing/2014/main" id="{5AD21C5F-F5F3-0F4E-8371-EC85DF47A5EB}"/>
                    </a:ext>
                  </a:extLst>
                </p:cNvPr>
                <p:cNvSpPr/>
                <p:nvPr/>
              </p:nvSpPr>
              <p:spPr>
                <a:xfrm>
                  <a:off x="4209964" y="2231032"/>
                  <a:ext cx="1011382" cy="838862"/>
                </a:xfrm>
                <a:prstGeom prst="roundRect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b="1" dirty="0">
                      <a:solidFill>
                        <a:schemeClr val="bg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Feature</a:t>
                  </a:r>
                </a:p>
                <a:p>
                  <a:pPr algn="ctr"/>
                  <a:r>
                    <a:rPr lang="en-US" altLang="ko-KR" sz="1000" b="1" dirty="0">
                      <a:solidFill>
                        <a:schemeClr val="bg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Encoder</a:t>
                  </a:r>
                  <a:endParaRPr lang="ko-KR" altLang="en-US" sz="10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cxnSp>
              <p:nvCxnSpPr>
                <p:cNvPr id="47" name="직선 화살표 연결선 46">
                  <a:extLst>
                    <a:ext uri="{FF2B5EF4-FFF2-40B4-BE49-F238E27FC236}">
                      <a16:creationId xmlns:a16="http://schemas.microsoft.com/office/drawing/2014/main" id="{075A5B6E-44DC-C28B-E2E1-A5D687708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4618" y="5038629"/>
                  <a:ext cx="23415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화살표 연결선 49">
                  <a:extLst>
                    <a:ext uri="{FF2B5EF4-FFF2-40B4-BE49-F238E27FC236}">
                      <a16:creationId xmlns:a16="http://schemas.microsoft.com/office/drawing/2014/main" id="{9AB08097-137C-D021-DB6D-1DA2EE30C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4618" y="2588565"/>
                  <a:ext cx="23415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573C4689-11E4-C9B6-97A2-C7FA3FC60814}"/>
                    </a:ext>
                  </a:extLst>
                </p:cNvPr>
                <p:cNvSpPr/>
                <p:nvPr/>
              </p:nvSpPr>
              <p:spPr>
                <a:xfrm>
                  <a:off x="5173303" y="2240887"/>
                  <a:ext cx="520285" cy="838862"/>
                </a:xfrm>
                <a:prstGeom prst="roundRect">
                  <a:avLst>
                    <a:gd name="adj" fmla="val 24862"/>
                  </a:avLst>
                </a:prstGeom>
                <a:solidFill>
                  <a:srgbClr val="97A38B"/>
                </a:solidFill>
                <a:ln>
                  <a:noFill/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b="1" dirty="0">
                      <a:solidFill>
                        <a:schemeClr val="bg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MLP</a:t>
                  </a:r>
                  <a:endParaRPr lang="ko-KR" altLang="en-US" sz="10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3" name="사각형: 둥근 모서리 52">
                  <a:extLst>
                    <a:ext uri="{FF2B5EF4-FFF2-40B4-BE49-F238E27FC236}">
                      <a16:creationId xmlns:a16="http://schemas.microsoft.com/office/drawing/2014/main" id="{1DAF5927-C662-B640-B07A-E862EB5FAEA7}"/>
                    </a:ext>
                  </a:extLst>
                </p:cNvPr>
                <p:cNvSpPr/>
                <p:nvPr/>
              </p:nvSpPr>
              <p:spPr>
                <a:xfrm>
                  <a:off x="4298916" y="4674189"/>
                  <a:ext cx="1011380" cy="838862"/>
                </a:xfrm>
                <a:prstGeom prst="roundRect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b="1" dirty="0">
                      <a:solidFill>
                        <a:schemeClr val="bg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Feature</a:t>
                  </a:r>
                </a:p>
                <a:p>
                  <a:pPr algn="ctr"/>
                  <a:r>
                    <a:rPr lang="en-US" altLang="ko-KR" sz="1000" b="1" dirty="0">
                      <a:solidFill>
                        <a:schemeClr val="bg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Encoder</a:t>
                  </a:r>
                  <a:endParaRPr lang="ko-KR" altLang="en-US" sz="10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4" name="사각형: 둥근 모서리 53">
                  <a:extLst>
                    <a:ext uri="{FF2B5EF4-FFF2-40B4-BE49-F238E27FC236}">
                      <a16:creationId xmlns:a16="http://schemas.microsoft.com/office/drawing/2014/main" id="{5C0BDBE3-0AC5-FFE1-350D-34B40019B874}"/>
                    </a:ext>
                  </a:extLst>
                </p:cNvPr>
                <p:cNvSpPr/>
                <p:nvPr/>
              </p:nvSpPr>
              <p:spPr>
                <a:xfrm>
                  <a:off x="5211397" y="4684046"/>
                  <a:ext cx="482193" cy="838862"/>
                </a:xfrm>
                <a:prstGeom prst="roundRect">
                  <a:avLst>
                    <a:gd name="adj" fmla="val 24862"/>
                  </a:avLst>
                </a:prstGeom>
                <a:solidFill>
                  <a:srgbClr val="97A38B"/>
                </a:solidFill>
                <a:ln>
                  <a:noFill/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b="1" dirty="0">
                      <a:solidFill>
                        <a:schemeClr val="bg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MLP</a:t>
                  </a:r>
                  <a:endParaRPr lang="ko-KR" altLang="en-US" sz="10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5" name="화살표: 위쪽/아래쪽 54">
                  <a:extLst>
                    <a:ext uri="{FF2B5EF4-FFF2-40B4-BE49-F238E27FC236}">
                      <a16:creationId xmlns:a16="http://schemas.microsoft.com/office/drawing/2014/main" id="{1CD0E739-37D1-E00F-6371-5220E0500D4F}"/>
                    </a:ext>
                  </a:extLst>
                </p:cNvPr>
                <p:cNvSpPr/>
                <p:nvPr/>
              </p:nvSpPr>
              <p:spPr>
                <a:xfrm>
                  <a:off x="4398027" y="3519530"/>
                  <a:ext cx="1301733" cy="725410"/>
                </a:xfrm>
                <a:prstGeom prst="upDownArrow">
                  <a:avLst>
                    <a:gd name="adj1" fmla="val 65505"/>
                    <a:gd name="adj2" fmla="val 27985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dirty="0"/>
                    <a:t>Share</a:t>
                  </a:r>
                </a:p>
                <a:p>
                  <a:pPr algn="ctr"/>
                  <a:r>
                    <a:rPr lang="en-US" altLang="ko-KR" sz="1050" dirty="0"/>
                    <a:t>weights</a:t>
                  </a:r>
                  <a:endParaRPr lang="ko-KR" altLang="en-US" sz="1050" dirty="0"/>
                </a:p>
              </p:txBody>
            </p:sp>
            <p:cxnSp>
              <p:nvCxnSpPr>
                <p:cNvPr id="56" name="직선 화살표 연결선 55">
                  <a:extLst>
                    <a:ext uri="{FF2B5EF4-FFF2-40B4-BE49-F238E27FC236}">
                      <a16:creationId xmlns:a16="http://schemas.microsoft.com/office/drawing/2014/main" id="{EDB055AA-9FF2-F059-A1B7-DB47F1A9FF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921" y="5124644"/>
                  <a:ext cx="23415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직선 화살표 연결선 56">
                  <a:extLst>
                    <a:ext uri="{FF2B5EF4-FFF2-40B4-BE49-F238E27FC236}">
                      <a16:creationId xmlns:a16="http://schemas.microsoft.com/office/drawing/2014/main" id="{1C6053A0-719E-DBB4-393A-4D17DAA57E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921" y="2674580"/>
                  <a:ext cx="23415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B4564CA5-DCE6-1936-5649-B753F75FF5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24600" y="2536080"/>
                      <a:ext cx="33175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97A38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1" i="1">
                                    <a:solidFill>
                                      <a:srgbClr val="97A38B"/>
                                    </a:solidFill>
                                    <a:latin typeface="Cambria Math" panose="02040503050406030204" pitchFamily="18" charset="0"/>
                                  </a:rPr>
                                  <m:t>𝓟</m:t>
                                </m:r>
                              </m:e>
                              <m:sub>
                                <m:r>
                                  <a:rPr lang="en-US" altLang="ko-KR" b="1" i="1">
                                    <a:solidFill>
                                      <a:srgbClr val="97A38B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oMath>
                        </m:oMathPara>
                      </a14:m>
                      <a:endParaRPr lang="ko-KR" altLang="en-US" b="1" dirty="0">
                        <a:solidFill>
                          <a:srgbClr val="97A38B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B4564CA5-DCE6-1936-5649-B753F75FF5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600" y="2536080"/>
                      <a:ext cx="331757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2500" r="-30000" b="-351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521C095F-0021-C4E8-5307-48D79CE2E2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24600" y="4986144"/>
                      <a:ext cx="350994" cy="3016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97A38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1" i="1">
                                    <a:solidFill>
                                      <a:srgbClr val="97A38B"/>
                                    </a:solidFill>
                                    <a:latin typeface="Cambria Math" panose="02040503050406030204" pitchFamily="18" charset="0"/>
                                  </a:rPr>
                                  <m:t>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1" i="1">
                                    <a:solidFill>
                                      <a:srgbClr val="97A38B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sub>
                            </m:sSub>
                          </m:oMath>
                        </m:oMathPara>
                      </a14:m>
                      <a:endParaRPr lang="ko-KR" altLang="en-US" b="1" dirty="0">
                        <a:solidFill>
                          <a:srgbClr val="97A38B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521C095F-0021-C4E8-5307-48D79CE2E2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600" y="4986144"/>
                      <a:ext cx="350994" cy="3016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0952" r="-38095" b="-452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8C40A595-0CE5-57C5-C935-D544D8B4E6DD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580" y="4237543"/>
                    <a:ext cx="1659108" cy="2859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ko-K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ko-K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𝒒𝒔</m:t>
                              </m:r>
                            </m:sub>
                            <m:sup>
                              <m:r>
                                <a:rPr lang="en-US" altLang="ko-K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altLang="ko-K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ko-K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altLang="ko-K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lang="en-US" altLang="ko-K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ko-K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ko-K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ko-KR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8C40A595-0CE5-57C5-C935-D544D8B4E6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0580" y="4237543"/>
                    <a:ext cx="1659108" cy="28597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061" r="-36869" b="-4359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94B0D5-7647-5868-DBCD-4A766B4EDD4B}"/>
                </a:ext>
              </a:extLst>
            </p:cNvPr>
            <p:cNvSpPr txBox="1"/>
            <p:nvPr/>
          </p:nvSpPr>
          <p:spPr>
            <a:xfrm>
              <a:off x="3930543" y="4377611"/>
              <a:ext cx="1688849" cy="314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GT offset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EA2D4ABF-D060-FFFF-A18F-7798BAA06E90}"/>
                </a:ext>
              </a:extLst>
            </p:cNvPr>
            <p:cNvSpPr/>
            <p:nvPr/>
          </p:nvSpPr>
          <p:spPr>
            <a:xfrm>
              <a:off x="7546033" y="4586954"/>
              <a:ext cx="2887575" cy="466530"/>
            </a:xfrm>
            <a:prstGeom prst="round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C8B9E2-8330-B560-62E9-78200D7359A2}"/>
                </a:ext>
              </a:extLst>
            </p:cNvPr>
            <p:cNvSpPr txBox="1"/>
            <p:nvPr/>
          </p:nvSpPr>
          <p:spPr>
            <a:xfrm>
              <a:off x="7546032" y="4288711"/>
              <a:ext cx="2070006" cy="314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Predicted offset </a:t>
              </a:r>
              <a:endParaRPr lang="ko-KR" altLang="en-US" sz="1100" dirty="0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C747B8-0A49-8576-9BCD-94BB4F042CEF}"/>
                    </a:ext>
                  </a:extLst>
                </p:cNvPr>
                <p:cNvSpPr txBox="1"/>
                <p:nvPr/>
              </p:nvSpPr>
              <p:spPr>
                <a:xfrm>
                  <a:off x="7546033" y="4657681"/>
                  <a:ext cx="2887575" cy="3433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𝒒𝒔</m:t>
                            </m:r>
                          </m:sub>
                          <m:sup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altLang="ko-KR" sz="1600" b="1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ko-K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  <m:d>
                          <m:d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600" b="1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altLang="ko-KR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ko-KR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altLang="ko-KR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C747B8-0A49-8576-9BCD-94BB4F042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033" y="4657681"/>
                  <a:ext cx="2887575" cy="343306"/>
                </a:xfrm>
                <a:prstGeom prst="rect">
                  <a:avLst/>
                </a:prstGeom>
                <a:blipFill>
                  <a:blip r:embed="rId8"/>
                  <a:stretch>
                    <a:fillRect l="-872" b="-1914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9542E4-39BF-9E57-A47E-6701AF8BAD76}"/>
                  </a:ext>
                </a:extLst>
              </p:cNvPr>
              <p:cNvSpPr txBox="1"/>
              <p:nvPr/>
            </p:nvSpPr>
            <p:spPr>
              <a:xfrm>
                <a:off x="333376" y="1856831"/>
                <a:ext cx="11524838" cy="285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altLang="ko-K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qs</m:t>
                              </m:r>
                            </m:sub>
                          </m:sSub>
                          <m:r>
                            <a:rPr lang="en-US" altLang="ko-KR" sz="1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'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qs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9542E4-39BF-9E57-A47E-6701AF8B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6" y="1856831"/>
                <a:ext cx="11524838" cy="285784"/>
              </a:xfrm>
              <a:prstGeom prst="rect">
                <a:avLst/>
              </a:prstGeom>
              <a:blipFill>
                <a:blip r:embed="rId9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48" name="연결선: 꺾임 6147">
            <a:extLst>
              <a:ext uri="{FF2B5EF4-FFF2-40B4-BE49-F238E27FC236}">
                <a16:creationId xmlns:a16="http://schemas.microsoft.com/office/drawing/2014/main" id="{367989F0-4CDE-7724-443C-FB5F34A4903F}"/>
              </a:ext>
            </a:extLst>
          </p:cNvPr>
          <p:cNvCxnSpPr>
            <a:stCxn id="59" idx="2"/>
            <a:endCxn id="33" idx="3"/>
          </p:cNvCxnSpPr>
          <p:nvPr/>
        </p:nvCxnSpPr>
        <p:spPr>
          <a:xfrm rot="16200000" flipH="1">
            <a:off x="7844667" y="3831673"/>
            <a:ext cx="578668" cy="1040812"/>
          </a:xfrm>
          <a:prstGeom prst="bentConnector4">
            <a:avLst>
              <a:gd name="adj1" fmla="val 38698"/>
              <a:gd name="adj2" fmla="val 100000"/>
            </a:avLst>
          </a:prstGeom>
          <a:ln w="95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연결선: 꺾임 6155">
            <a:extLst>
              <a:ext uri="{FF2B5EF4-FFF2-40B4-BE49-F238E27FC236}">
                <a16:creationId xmlns:a16="http://schemas.microsoft.com/office/drawing/2014/main" id="{5844772F-5D2A-B962-B52C-58DDE2FE4715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7748172" y="5193414"/>
            <a:ext cx="1205328" cy="805161"/>
          </a:xfrm>
          <a:prstGeom prst="bentConnector3">
            <a:avLst>
              <a:gd name="adj1" fmla="val 99785"/>
            </a:avLst>
          </a:prstGeom>
          <a:ln w="95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연결선: 꺾임 6163">
            <a:extLst>
              <a:ext uri="{FF2B5EF4-FFF2-40B4-BE49-F238E27FC236}">
                <a16:creationId xmlns:a16="http://schemas.microsoft.com/office/drawing/2014/main" id="{A93E7D07-2F9B-AFEF-3569-047F0ADE61EA}"/>
              </a:ext>
            </a:extLst>
          </p:cNvPr>
          <p:cNvCxnSpPr>
            <a:cxnSpLocks/>
          </p:cNvCxnSpPr>
          <p:nvPr/>
        </p:nvCxnSpPr>
        <p:spPr>
          <a:xfrm rot="5400000">
            <a:off x="4934431" y="4402290"/>
            <a:ext cx="923956" cy="9136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연결선: 꺾임 6165">
            <a:extLst>
              <a:ext uri="{FF2B5EF4-FFF2-40B4-BE49-F238E27FC236}">
                <a16:creationId xmlns:a16="http://schemas.microsoft.com/office/drawing/2014/main" id="{46C41C9F-45C7-0FC7-5361-338BFE4F15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94909" y="5445663"/>
            <a:ext cx="826500" cy="223500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3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Inference</a:t>
            </a:r>
          </a:p>
          <a:p>
            <a:pPr lvl="1"/>
            <a:r>
              <a:rPr lang="en-US" altLang="ko-KR" dirty="0"/>
              <a:t>Labeling</a:t>
            </a:r>
            <a:r>
              <a:rPr lang="ko-KR" altLang="en-US" dirty="0"/>
              <a:t>된 </a:t>
            </a:r>
            <a:r>
              <a:rPr lang="en-US" altLang="ko-KR" dirty="0"/>
              <a:t>support image</a:t>
            </a:r>
            <a:r>
              <a:rPr lang="ko-KR" altLang="en-US" dirty="0"/>
              <a:t>를 사용해서 </a:t>
            </a:r>
            <a:r>
              <a:rPr lang="en-US" altLang="ko-KR" dirty="0"/>
              <a:t>unlabeled </a:t>
            </a:r>
            <a:r>
              <a:rPr lang="ko-KR" altLang="en-US" dirty="0"/>
              <a:t>이미지 상 </a:t>
            </a:r>
            <a:r>
              <a:rPr lang="en-US" altLang="ko-KR" dirty="0"/>
              <a:t>ROI detection </a:t>
            </a:r>
            <a:r>
              <a:rPr lang="ko-KR" altLang="en-US" dirty="0"/>
              <a:t>수행</a:t>
            </a:r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0A612F0-35B9-2D5C-B30D-305C0FFD1B59}"/>
              </a:ext>
            </a:extLst>
          </p:cNvPr>
          <p:cNvGrpSpPr/>
          <p:nvPr/>
        </p:nvGrpSpPr>
        <p:grpSpPr>
          <a:xfrm>
            <a:off x="1569071" y="2451422"/>
            <a:ext cx="1627096" cy="1770428"/>
            <a:chOff x="955096" y="1814937"/>
            <a:chExt cx="2621804" cy="272135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F634996-FB4B-11CB-A7AC-532E7FF60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122" t="21000" b="20000"/>
            <a:stretch/>
          </p:blipFill>
          <p:spPr>
            <a:xfrm rot="16200000">
              <a:off x="1036128" y="1733906"/>
              <a:ext cx="2459739" cy="26218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DF08FA-86F3-D5FB-34BB-61B78236E495}"/>
                </a:ext>
              </a:extLst>
            </p:cNvPr>
            <p:cNvSpPr txBox="1"/>
            <p:nvPr/>
          </p:nvSpPr>
          <p:spPr>
            <a:xfrm>
              <a:off x="955096" y="4274677"/>
              <a:ext cx="26218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Support image</a:t>
              </a:r>
              <a:endPara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B25FF63-B731-1638-B502-9531E24F73DF}"/>
              </a:ext>
            </a:extLst>
          </p:cNvPr>
          <p:cNvGrpSpPr/>
          <p:nvPr/>
        </p:nvGrpSpPr>
        <p:grpSpPr>
          <a:xfrm>
            <a:off x="1569071" y="4361497"/>
            <a:ext cx="1627097" cy="1851144"/>
            <a:chOff x="3757560" y="1814936"/>
            <a:chExt cx="2431066" cy="277367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0515D2B-4252-3DFD-2EB7-7CB74FF01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593" t="21000" b="20333"/>
            <a:stretch/>
          </p:blipFill>
          <p:spPr>
            <a:xfrm rot="16200000">
              <a:off x="3717061" y="1855439"/>
              <a:ext cx="2512068" cy="24310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80ED3-636B-F17D-9793-04F7F0DF4F8A}"/>
                </a:ext>
              </a:extLst>
            </p:cNvPr>
            <p:cNvSpPr txBox="1"/>
            <p:nvPr/>
          </p:nvSpPr>
          <p:spPr>
            <a:xfrm>
              <a:off x="3757560" y="4327004"/>
              <a:ext cx="2431064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Query image</a:t>
              </a:r>
              <a:endPara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AEB565B-773F-158E-E2FB-73CE05B25538}"/>
              </a:ext>
            </a:extLst>
          </p:cNvPr>
          <p:cNvGrpSpPr/>
          <p:nvPr/>
        </p:nvGrpSpPr>
        <p:grpSpPr>
          <a:xfrm>
            <a:off x="2090160" y="3301734"/>
            <a:ext cx="273050" cy="288000"/>
            <a:chOff x="2047557" y="2719043"/>
            <a:chExt cx="273050" cy="288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8792E34-4302-8013-B2F5-AD08982EF85E}"/>
                </a:ext>
              </a:extLst>
            </p:cNvPr>
            <p:cNvSpPr/>
            <p:nvPr/>
          </p:nvSpPr>
          <p:spPr>
            <a:xfrm flipH="1">
              <a:off x="2160745" y="2846656"/>
              <a:ext cx="4667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86EA5B6-E523-C001-2658-084F0DB0FFDF}"/>
                </a:ext>
              </a:extLst>
            </p:cNvPr>
            <p:cNvSpPr/>
            <p:nvPr/>
          </p:nvSpPr>
          <p:spPr>
            <a:xfrm>
              <a:off x="2047557" y="2719043"/>
              <a:ext cx="27305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D9B9127-307A-22D4-BF1A-5946300CD381}"/>
              </a:ext>
            </a:extLst>
          </p:cNvPr>
          <p:cNvGrpSpPr/>
          <p:nvPr/>
        </p:nvGrpSpPr>
        <p:grpSpPr>
          <a:xfrm>
            <a:off x="2631180" y="5548616"/>
            <a:ext cx="273050" cy="288000"/>
            <a:chOff x="2047557" y="2719043"/>
            <a:chExt cx="273050" cy="28800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DEE359DC-1C10-636D-B22F-E58FC52A7C51}"/>
                </a:ext>
              </a:extLst>
            </p:cNvPr>
            <p:cNvSpPr/>
            <p:nvPr/>
          </p:nvSpPr>
          <p:spPr>
            <a:xfrm flipH="1">
              <a:off x="2160745" y="2846656"/>
              <a:ext cx="46674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8546CA28-E074-5846-BDDB-439E60755972}"/>
                </a:ext>
              </a:extLst>
            </p:cNvPr>
            <p:cNvSpPr/>
            <p:nvPr/>
          </p:nvSpPr>
          <p:spPr>
            <a:xfrm>
              <a:off x="2047557" y="2719043"/>
              <a:ext cx="273050" cy="28800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01FD56D-F4BA-F197-B01C-B02B69AF0438}"/>
              </a:ext>
            </a:extLst>
          </p:cNvPr>
          <p:cNvCxnSpPr>
            <a:cxnSpLocks/>
            <a:endCxn id="23" idx="6"/>
          </p:cNvCxnSpPr>
          <p:nvPr/>
        </p:nvCxnSpPr>
        <p:spPr>
          <a:xfrm>
            <a:off x="1343570" y="5488311"/>
            <a:ext cx="1400798" cy="2107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3261310-B532-EC81-6B57-404E64C0D09F}"/>
              </a:ext>
            </a:extLst>
          </p:cNvPr>
          <p:cNvCxnSpPr>
            <a:cxnSpLocks/>
            <a:stCxn id="35" idx="3"/>
            <a:endCxn id="13" idx="6"/>
          </p:cNvCxnSpPr>
          <p:nvPr/>
        </p:nvCxnSpPr>
        <p:spPr>
          <a:xfrm>
            <a:off x="1343569" y="3240397"/>
            <a:ext cx="859779" cy="21181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154A292-BB98-C036-820C-4D95EF51140C}"/>
                  </a:ext>
                </a:extLst>
              </p:cNvPr>
              <p:cNvSpPr/>
              <p:nvPr/>
            </p:nvSpPr>
            <p:spPr>
              <a:xfrm>
                <a:off x="327445" y="3005728"/>
                <a:ext cx="1016124" cy="46933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Support point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154A292-BB98-C036-820C-4D95EF511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5" y="3005728"/>
                <a:ext cx="1016124" cy="46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EAFE58C-4377-2A02-D85E-CD6524B8F87B}"/>
                  </a:ext>
                </a:extLst>
              </p:cNvPr>
              <p:cNvSpPr/>
              <p:nvPr/>
            </p:nvSpPr>
            <p:spPr>
              <a:xfrm>
                <a:off x="327445" y="5159631"/>
                <a:ext cx="1016124" cy="622036"/>
              </a:xfrm>
              <a:prstGeom prst="rect">
                <a:avLst/>
              </a:prstGeom>
              <a:solidFill>
                <a:schemeClr val="accent4"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Randomly initialized point</a:t>
                </a:r>
                <a:endParaRPr lang="ko-KR" altLang="en-US" sz="9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EAFE58C-4377-2A02-D85E-CD6524B8F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5" y="5159631"/>
                <a:ext cx="1016124" cy="622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B13F1BF1-AA7C-9182-468F-7EDF51FFE45F}"/>
                  </a:ext>
                </a:extLst>
              </p:cNvPr>
              <p:cNvSpPr/>
              <p:nvPr/>
            </p:nvSpPr>
            <p:spPr>
              <a:xfrm>
                <a:off x="3240631" y="5212987"/>
                <a:ext cx="977540" cy="5153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Initial Patch</a:t>
                </a:r>
              </a:p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q</m:t>
                        </m:r>
                      </m:sub>
                      <m:sup>
                        <m:r>
                          <a:rPr lang="en-US" altLang="ko-K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0</m:t>
                        </m:r>
                      </m:sup>
                    </m:sSubSup>
                  </m:oMath>
                </a14:m>
                <a:endParaRPr lang="en-US" altLang="ko-KR" sz="10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B13F1BF1-AA7C-9182-468F-7EDF51FFE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31" y="5212987"/>
                <a:ext cx="977540" cy="5153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9911008-CB51-E0D6-DAEE-8C617B300660}"/>
                  </a:ext>
                </a:extLst>
              </p:cNvPr>
              <p:cNvSpPr/>
              <p:nvPr/>
            </p:nvSpPr>
            <p:spPr>
              <a:xfrm>
                <a:off x="3022089" y="2930410"/>
                <a:ext cx="1308672" cy="5153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Support Patch</a:t>
                </a:r>
              </a:p>
              <a:p>
                <a:pPr algn="ctr"/>
                <a:r>
                  <a:rPr lang="en-US" altLang="ko-KR" sz="105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s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</m:sup>
                    </m:sSubSup>
                  </m:oMath>
                </a14:m>
                <a:endParaRPr lang="en-US" altLang="ko-KR" sz="16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9911008-CB51-E0D6-DAEE-8C617B300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089" y="2930410"/>
                <a:ext cx="1308672" cy="5153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34D54353-2982-17A3-DE20-6C7E92AFFF79}"/>
                  </a:ext>
                </a:extLst>
              </p:cNvPr>
              <p:cNvSpPr/>
              <p:nvPr/>
            </p:nvSpPr>
            <p:spPr>
              <a:xfrm>
                <a:off x="7869077" y="4246985"/>
                <a:ext cx="1180735" cy="668773"/>
              </a:xfrm>
              <a:prstGeom prst="rect">
                <a:avLst/>
              </a:prstGeom>
              <a:solidFill>
                <a:schemeClr val="accent6"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Coarse Relative Position</a:t>
                </a:r>
                <a:endParaRPr lang="ko-KR" altLang="en-US" sz="10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s</m:t>
                          </m:r>
                        </m:sub>
                        <m:sup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34D54353-2982-17A3-DE20-6C7E92AFF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77" y="4246985"/>
                <a:ext cx="1180735" cy="6687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81DA280E-2778-9D94-48F9-4551867274EE}"/>
              </a:ext>
            </a:extLst>
          </p:cNvPr>
          <p:cNvCxnSpPr>
            <a:cxnSpLocks/>
            <a:stCxn id="6212" idx="3"/>
          </p:cNvCxnSpPr>
          <p:nvPr/>
        </p:nvCxnSpPr>
        <p:spPr>
          <a:xfrm flipV="1">
            <a:off x="7456532" y="4565089"/>
            <a:ext cx="412545" cy="119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B65BDF03-A477-8825-71EE-90F7CAFBB1BC}"/>
              </a:ext>
            </a:extLst>
          </p:cNvPr>
          <p:cNvCxnSpPr>
            <a:cxnSpLocks/>
            <a:stCxn id="54" idx="3"/>
            <a:endCxn id="6158" idx="0"/>
          </p:cNvCxnSpPr>
          <p:nvPr/>
        </p:nvCxnSpPr>
        <p:spPr>
          <a:xfrm flipV="1">
            <a:off x="9049812" y="4146761"/>
            <a:ext cx="610158" cy="434611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91" name="그룹 6190">
            <a:extLst>
              <a:ext uri="{FF2B5EF4-FFF2-40B4-BE49-F238E27FC236}">
                <a16:creationId xmlns:a16="http://schemas.microsoft.com/office/drawing/2014/main" id="{4973D911-3455-4C5F-482B-7609DE7690CB}"/>
              </a:ext>
            </a:extLst>
          </p:cNvPr>
          <p:cNvGrpSpPr/>
          <p:nvPr/>
        </p:nvGrpSpPr>
        <p:grpSpPr>
          <a:xfrm>
            <a:off x="9654530" y="2785372"/>
            <a:ext cx="1632535" cy="2374259"/>
            <a:chOff x="7071268" y="3374959"/>
            <a:chExt cx="1632535" cy="2374259"/>
          </a:xfrm>
        </p:grpSpPr>
        <p:grpSp>
          <p:nvGrpSpPr>
            <p:cNvPr id="6163" name="그룹 6162">
              <a:extLst>
                <a:ext uri="{FF2B5EF4-FFF2-40B4-BE49-F238E27FC236}">
                  <a16:creationId xmlns:a16="http://schemas.microsoft.com/office/drawing/2014/main" id="{E1BAC3B0-7F19-6A1D-9EC1-A82827505452}"/>
                </a:ext>
              </a:extLst>
            </p:cNvPr>
            <p:cNvGrpSpPr/>
            <p:nvPr/>
          </p:nvGrpSpPr>
          <p:grpSpPr>
            <a:xfrm>
              <a:off x="7076707" y="3898076"/>
              <a:ext cx="1627096" cy="1851142"/>
              <a:chOff x="8462196" y="4077838"/>
              <a:chExt cx="1627096" cy="1851142"/>
            </a:xfrm>
          </p:grpSpPr>
          <p:grpSp>
            <p:nvGrpSpPr>
              <p:cNvPr id="6157" name="그룹 6156">
                <a:extLst>
                  <a:ext uri="{FF2B5EF4-FFF2-40B4-BE49-F238E27FC236}">
                    <a16:creationId xmlns:a16="http://schemas.microsoft.com/office/drawing/2014/main" id="{FF668EF7-85EE-1446-C8E3-E47DFA97D93F}"/>
                  </a:ext>
                </a:extLst>
              </p:cNvPr>
              <p:cNvGrpSpPr/>
              <p:nvPr/>
            </p:nvGrpSpPr>
            <p:grpSpPr>
              <a:xfrm>
                <a:off x="8462196" y="4077838"/>
                <a:ext cx="1627096" cy="1851142"/>
                <a:chOff x="3757560" y="1814939"/>
                <a:chExt cx="2431064" cy="2773676"/>
              </a:xfrm>
            </p:grpSpPr>
            <p:pic>
              <p:nvPicPr>
                <p:cNvPr id="6158" name="그림 6157">
                  <a:extLst>
                    <a:ext uri="{FF2B5EF4-FFF2-40B4-BE49-F238E27FC236}">
                      <a16:creationId xmlns:a16="http://schemas.microsoft.com/office/drawing/2014/main" id="{2493E797-0C47-D8C0-FD40-C95803544D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6593" t="21000" b="20333"/>
                <a:stretch/>
              </p:blipFill>
              <p:spPr>
                <a:xfrm rot="16200000">
                  <a:off x="3717059" y="1855441"/>
                  <a:ext cx="2512067" cy="2431063"/>
                </a:xfrm>
                <a:prstGeom prst="rect">
                  <a:avLst/>
                </a:prstGeom>
              </p:spPr>
            </p:pic>
            <p:sp>
              <p:nvSpPr>
                <p:cNvPr id="6159" name="TextBox 6158">
                  <a:extLst>
                    <a:ext uri="{FF2B5EF4-FFF2-40B4-BE49-F238E27FC236}">
                      <a16:creationId xmlns:a16="http://schemas.microsoft.com/office/drawing/2014/main" id="{B1C0F0F6-5C9D-4058-C432-6A8011127472}"/>
                    </a:ext>
                  </a:extLst>
                </p:cNvPr>
                <p:cNvSpPr txBox="1"/>
                <p:nvPr/>
              </p:nvSpPr>
              <p:spPr>
                <a:xfrm>
                  <a:off x="3757560" y="4327004"/>
                  <a:ext cx="2431064" cy="261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Query image</a:t>
                  </a:r>
                  <a:endParaRPr lang="ko-KR" altLang="en-US" sz="105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grpSp>
            <p:nvGrpSpPr>
              <p:cNvPr id="6160" name="그룹 6159">
                <a:extLst>
                  <a:ext uri="{FF2B5EF4-FFF2-40B4-BE49-F238E27FC236}">
                    <a16:creationId xmlns:a16="http://schemas.microsoft.com/office/drawing/2014/main" id="{6BE7DD3A-7B6A-A150-AD19-7C4FBFA2677C}"/>
                  </a:ext>
                </a:extLst>
              </p:cNvPr>
              <p:cNvGrpSpPr/>
              <p:nvPr/>
            </p:nvGrpSpPr>
            <p:grpSpPr>
              <a:xfrm>
                <a:off x="9524304" y="5264955"/>
                <a:ext cx="273050" cy="288000"/>
                <a:chOff x="2047557" y="2719043"/>
                <a:chExt cx="273050" cy="288000"/>
              </a:xfrm>
            </p:grpSpPr>
            <p:sp>
              <p:nvSpPr>
                <p:cNvPr id="6161" name="타원 6160">
                  <a:extLst>
                    <a:ext uri="{FF2B5EF4-FFF2-40B4-BE49-F238E27FC236}">
                      <a16:creationId xmlns:a16="http://schemas.microsoft.com/office/drawing/2014/main" id="{E6A92E00-3ECF-20D7-3C4B-6A4607544810}"/>
                    </a:ext>
                  </a:extLst>
                </p:cNvPr>
                <p:cNvSpPr/>
                <p:nvPr/>
              </p:nvSpPr>
              <p:spPr>
                <a:xfrm flipH="1">
                  <a:off x="2160745" y="2846656"/>
                  <a:ext cx="46674" cy="4571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62" name="직사각형 6161">
                  <a:extLst>
                    <a:ext uri="{FF2B5EF4-FFF2-40B4-BE49-F238E27FC236}">
                      <a16:creationId xmlns:a16="http://schemas.microsoft.com/office/drawing/2014/main" id="{0BD9B1B7-468D-5D58-0511-BDEBE86C5495}"/>
                    </a:ext>
                  </a:extLst>
                </p:cNvPr>
                <p:cNvSpPr/>
                <p:nvPr/>
              </p:nvSpPr>
              <p:spPr>
                <a:xfrm>
                  <a:off x="2047557" y="2719043"/>
                  <a:ext cx="273050" cy="28800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6174" name="그룹 6173">
              <a:extLst>
                <a:ext uri="{FF2B5EF4-FFF2-40B4-BE49-F238E27FC236}">
                  <a16:creationId xmlns:a16="http://schemas.microsoft.com/office/drawing/2014/main" id="{A6CAD7A5-5071-7600-0972-6FCEB8B6E1E6}"/>
                </a:ext>
              </a:extLst>
            </p:cNvPr>
            <p:cNvGrpSpPr/>
            <p:nvPr/>
          </p:nvGrpSpPr>
          <p:grpSpPr>
            <a:xfrm>
              <a:off x="7437510" y="4921988"/>
              <a:ext cx="273050" cy="288000"/>
              <a:chOff x="2047557" y="2719043"/>
              <a:chExt cx="273050" cy="288000"/>
            </a:xfrm>
          </p:grpSpPr>
          <p:sp>
            <p:nvSpPr>
              <p:cNvPr id="6175" name="타원 6174">
                <a:extLst>
                  <a:ext uri="{FF2B5EF4-FFF2-40B4-BE49-F238E27FC236}">
                    <a16:creationId xmlns:a16="http://schemas.microsoft.com/office/drawing/2014/main" id="{025AED2D-2FB6-30ED-48A1-7CF1D8E4E3CF}"/>
                  </a:ext>
                </a:extLst>
              </p:cNvPr>
              <p:cNvSpPr/>
              <p:nvPr/>
            </p:nvSpPr>
            <p:spPr>
              <a:xfrm flipH="1">
                <a:off x="2160745" y="2846656"/>
                <a:ext cx="46674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76" name="직사각형 6175">
                <a:extLst>
                  <a:ext uri="{FF2B5EF4-FFF2-40B4-BE49-F238E27FC236}">
                    <a16:creationId xmlns:a16="http://schemas.microsoft.com/office/drawing/2014/main" id="{C7D97BF9-8EFE-511E-E36E-3DFAA2FD9894}"/>
                  </a:ext>
                </a:extLst>
              </p:cNvPr>
              <p:cNvSpPr/>
              <p:nvPr/>
            </p:nvSpPr>
            <p:spPr>
              <a:xfrm>
                <a:off x="2047557" y="2719043"/>
                <a:ext cx="273050" cy="2880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6177" name="직선 화살표 연결선 6176">
              <a:extLst>
                <a:ext uri="{FF2B5EF4-FFF2-40B4-BE49-F238E27FC236}">
                  <a16:creationId xmlns:a16="http://schemas.microsoft.com/office/drawing/2014/main" id="{8DAD41AD-33A9-4065-6CC6-A4170807F130}"/>
                </a:ext>
              </a:extLst>
            </p:cNvPr>
            <p:cNvCxnSpPr>
              <a:cxnSpLocks/>
              <a:stCxn id="6161" idx="6"/>
              <a:endCxn id="6175" idx="2"/>
            </p:cNvCxnSpPr>
            <p:nvPr/>
          </p:nvCxnSpPr>
          <p:spPr>
            <a:xfrm flipH="1" flipV="1">
              <a:off x="7597372" y="5072461"/>
              <a:ext cx="654631" cy="163205"/>
            </a:xfrm>
            <a:prstGeom prst="straightConnector1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182" name="TextBox 6181">
              <a:extLst>
                <a:ext uri="{FF2B5EF4-FFF2-40B4-BE49-F238E27FC236}">
                  <a16:creationId xmlns:a16="http://schemas.microsoft.com/office/drawing/2014/main" id="{D99B12CC-76B9-46CB-BABE-8DA68F2D1044}"/>
                </a:ext>
              </a:extLst>
            </p:cNvPr>
            <p:cNvSpPr txBox="1"/>
            <p:nvPr/>
          </p:nvSpPr>
          <p:spPr>
            <a:xfrm rot="848623">
              <a:off x="7727753" y="4995291"/>
              <a:ext cx="478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dirty="0">
                  <a:solidFill>
                    <a:srgbClr val="00B05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move</a:t>
              </a:r>
              <a:endParaRPr lang="ko-KR" altLang="en-US" sz="700" dirty="0">
                <a:solidFill>
                  <a:srgbClr val="00B05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84" name="직사각형 6183">
                  <a:extLst>
                    <a:ext uri="{FF2B5EF4-FFF2-40B4-BE49-F238E27FC236}">
                      <a16:creationId xmlns:a16="http://schemas.microsoft.com/office/drawing/2014/main" id="{4C969870-FEC5-95EB-B6C3-AB99AEA9370D}"/>
                    </a:ext>
                  </a:extLst>
                </p:cNvPr>
                <p:cNvSpPr/>
                <p:nvPr/>
              </p:nvSpPr>
              <p:spPr>
                <a:xfrm>
                  <a:off x="7071268" y="3374959"/>
                  <a:ext cx="1180735" cy="515324"/>
                </a:xfrm>
                <a:prstGeom prst="rect">
                  <a:avLst/>
                </a:prstGeom>
                <a:solidFill>
                  <a:schemeClr val="accent6"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Coarse position</a:t>
                  </a:r>
                  <a:endParaRPr lang="ko-KR" altLang="en-US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1</m:t>
                            </m:r>
                          </m:sup>
                        </m:sSubSup>
                        <m:r>
                          <a:rPr lang="en-US" altLang="ko-KR" sz="105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0</m:t>
                            </m:r>
                          </m:sup>
                        </m:sSubSup>
                        <m:r>
                          <a:rPr lang="en-US" altLang="ko-KR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  <m:r>
                          <a:rPr lang="en-US" altLang="ko-KR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+</m:t>
                        </m:r>
                        <m:r>
                          <a:rPr lang="en-US" altLang="ko-KR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s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6184" name="직사각형 6183">
                  <a:extLst>
                    <a:ext uri="{FF2B5EF4-FFF2-40B4-BE49-F238E27FC236}">
                      <a16:creationId xmlns:a16="http://schemas.microsoft.com/office/drawing/2014/main" id="{4C969870-FEC5-95EB-B6C3-AB99AEA93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268" y="3374959"/>
                  <a:ext cx="1180735" cy="51532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96" name="그룹 6195">
            <a:extLst>
              <a:ext uri="{FF2B5EF4-FFF2-40B4-BE49-F238E27FC236}">
                <a16:creationId xmlns:a16="http://schemas.microsoft.com/office/drawing/2014/main" id="{A76285BA-1722-720A-EDE6-B3B2A2E80D36}"/>
              </a:ext>
            </a:extLst>
          </p:cNvPr>
          <p:cNvGrpSpPr/>
          <p:nvPr/>
        </p:nvGrpSpPr>
        <p:grpSpPr>
          <a:xfrm>
            <a:off x="4277404" y="3097224"/>
            <a:ext cx="1114087" cy="698777"/>
            <a:chOff x="3515030" y="3096349"/>
            <a:chExt cx="1114087" cy="698777"/>
          </a:xfrm>
        </p:grpSpPr>
        <p:sp>
          <p:nvSpPr>
            <p:cNvPr id="6186" name="사각형: 둥근 모서리 6185">
              <a:extLst>
                <a:ext uri="{FF2B5EF4-FFF2-40B4-BE49-F238E27FC236}">
                  <a16:creationId xmlns:a16="http://schemas.microsoft.com/office/drawing/2014/main" id="{9973017D-9446-04FE-2C60-97BE901253C3}"/>
                </a:ext>
              </a:extLst>
            </p:cNvPr>
            <p:cNvSpPr/>
            <p:nvPr/>
          </p:nvSpPr>
          <p:spPr>
            <a:xfrm>
              <a:off x="3515030" y="3096349"/>
              <a:ext cx="735266" cy="698777"/>
            </a:xfrm>
            <a:prstGeom prst="round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Feature</a:t>
              </a:r>
            </a:p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Encoder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187" name="사각형: 둥근 모서리 6186">
              <a:extLst>
                <a:ext uri="{FF2B5EF4-FFF2-40B4-BE49-F238E27FC236}">
                  <a16:creationId xmlns:a16="http://schemas.microsoft.com/office/drawing/2014/main" id="{8E7B4327-C2A0-3E56-0CCE-FE47E794C2B3}"/>
                </a:ext>
              </a:extLst>
            </p:cNvPr>
            <p:cNvSpPr/>
            <p:nvPr/>
          </p:nvSpPr>
          <p:spPr>
            <a:xfrm>
              <a:off x="4250874" y="3096349"/>
              <a:ext cx="378243" cy="698777"/>
            </a:xfrm>
            <a:prstGeom prst="roundRect">
              <a:avLst>
                <a:gd name="adj" fmla="val 24862"/>
              </a:avLst>
            </a:prstGeom>
            <a:solidFill>
              <a:srgbClr val="97A38B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MLP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6197" name="그룹 6196">
            <a:extLst>
              <a:ext uri="{FF2B5EF4-FFF2-40B4-BE49-F238E27FC236}">
                <a16:creationId xmlns:a16="http://schemas.microsoft.com/office/drawing/2014/main" id="{2713DAF5-42A7-1496-6177-6A9A12BCF373}"/>
              </a:ext>
            </a:extLst>
          </p:cNvPr>
          <p:cNvGrpSpPr/>
          <p:nvPr/>
        </p:nvGrpSpPr>
        <p:grpSpPr>
          <a:xfrm>
            <a:off x="4326552" y="5345888"/>
            <a:ext cx="1064939" cy="698778"/>
            <a:chOff x="4707237" y="5116391"/>
            <a:chExt cx="1064939" cy="698778"/>
          </a:xfrm>
        </p:grpSpPr>
        <p:sp>
          <p:nvSpPr>
            <p:cNvPr id="6188" name="사각형: 둥근 모서리 6187">
              <a:extLst>
                <a:ext uri="{FF2B5EF4-FFF2-40B4-BE49-F238E27FC236}">
                  <a16:creationId xmlns:a16="http://schemas.microsoft.com/office/drawing/2014/main" id="{45CDA2F9-4A04-75A1-98D7-BF5BDE6B078A}"/>
                </a:ext>
              </a:extLst>
            </p:cNvPr>
            <p:cNvSpPr/>
            <p:nvPr/>
          </p:nvSpPr>
          <p:spPr>
            <a:xfrm>
              <a:off x="4707237" y="5116391"/>
              <a:ext cx="735265" cy="698777"/>
            </a:xfrm>
            <a:prstGeom prst="round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Feature</a:t>
              </a:r>
            </a:p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Encoder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189" name="사각형: 둥근 모서리 6188">
              <a:extLst>
                <a:ext uri="{FF2B5EF4-FFF2-40B4-BE49-F238E27FC236}">
                  <a16:creationId xmlns:a16="http://schemas.microsoft.com/office/drawing/2014/main" id="{E07A335C-2047-F922-F034-786F36452494}"/>
                </a:ext>
              </a:extLst>
            </p:cNvPr>
            <p:cNvSpPr/>
            <p:nvPr/>
          </p:nvSpPr>
          <p:spPr>
            <a:xfrm>
              <a:off x="5421626" y="5116392"/>
              <a:ext cx="350550" cy="698777"/>
            </a:xfrm>
            <a:prstGeom prst="roundRect">
              <a:avLst>
                <a:gd name="adj" fmla="val 24862"/>
              </a:avLst>
            </a:prstGeom>
            <a:solidFill>
              <a:srgbClr val="97A38B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MLP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6190" name="화살표: 위쪽/아래쪽 6189">
            <a:extLst>
              <a:ext uri="{FF2B5EF4-FFF2-40B4-BE49-F238E27FC236}">
                <a16:creationId xmlns:a16="http://schemas.microsoft.com/office/drawing/2014/main" id="{50CA5C12-BC3F-2775-01D1-C9B9104792DE}"/>
              </a:ext>
            </a:extLst>
          </p:cNvPr>
          <p:cNvSpPr/>
          <p:nvPr/>
        </p:nvSpPr>
        <p:spPr>
          <a:xfrm>
            <a:off x="4389829" y="4264999"/>
            <a:ext cx="946349" cy="604271"/>
          </a:xfrm>
          <a:prstGeom prst="upDownArrow">
            <a:avLst>
              <a:gd name="adj1" fmla="val 65505"/>
              <a:gd name="adj2" fmla="val 2798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Share</a:t>
            </a:r>
          </a:p>
          <a:p>
            <a:pPr algn="ctr"/>
            <a:r>
              <a:rPr lang="en-US" altLang="ko-KR" sz="1050" dirty="0"/>
              <a:t>weights</a:t>
            </a:r>
            <a:endParaRPr lang="ko-KR" altLang="en-US" sz="1050" dirty="0"/>
          </a:p>
        </p:txBody>
      </p:sp>
      <p:cxnSp>
        <p:nvCxnSpPr>
          <p:cNvPr id="6199" name="연결선: 꺾임 6198">
            <a:extLst>
              <a:ext uri="{FF2B5EF4-FFF2-40B4-BE49-F238E27FC236}">
                <a16:creationId xmlns:a16="http://schemas.microsoft.com/office/drawing/2014/main" id="{737B1906-79EC-F563-513F-53A0F5FE858D}"/>
              </a:ext>
            </a:extLst>
          </p:cNvPr>
          <p:cNvCxnSpPr>
            <a:cxnSpLocks/>
            <a:stCxn id="6187" idx="3"/>
          </p:cNvCxnSpPr>
          <p:nvPr/>
        </p:nvCxnSpPr>
        <p:spPr>
          <a:xfrm>
            <a:off x="5391491" y="3446613"/>
            <a:ext cx="817418" cy="81435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2" name="연결선: 꺾임 6201">
            <a:extLst>
              <a:ext uri="{FF2B5EF4-FFF2-40B4-BE49-F238E27FC236}">
                <a16:creationId xmlns:a16="http://schemas.microsoft.com/office/drawing/2014/main" id="{392608C9-9978-3282-5B5A-1C042FC5EDA4}"/>
              </a:ext>
            </a:extLst>
          </p:cNvPr>
          <p:cNvCxnSpPr>
            <a:cxnSpLocks/>
            <a:stCxn id="6189" idx="3"/>
          </p:cNvCxnSpPr>
          <p:nvPr/>
        </p:nvCxnSpPr>
        <p:spPr>
          <a:xfrm flipV="1">
            <a:off x="5391491" y="4929739"/>
            <a:ext cx="817418" cy="765539"/>
          </a:xfrm>
          <a:prstGeom prst="bentConnector2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05" name="직선 화살표 연결선 6204">
            <a:extLst>
              <a:ext uri="{FF2B5EF4-FFF2-40B4-BE49-F238E27FC236}">
                <a16:creationId xmlns:a16="http://schemas.microsoft.com/office/drawing/2014/main" id="{8DBF8DAF-3703-FD28-A720-93A5AB16C4ED}"/>
              </a:ext>
            </a:extLst>
          </p:cNvPr>
          <p:cNvCxnSpPr>
            <a:cxnSpLocks/>
            <a:stCxn id="24" idx="3"/>
            <a:endCxn id="6188" idx="1"/>
          </p:cNvCxnSpPr>
          <p:nvPr/>
        </p:nvCxnSpPr>
        <p:spPr>
          <a:xfrm>
            <a:off x="2904230" y="5692616"/>
            <a:ext cx="1422322" cy="26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9" name="직선 화살표 연결선 6208">
            <a:extLst>
              <a:ext uri="{FF2B5EF4-FFF2-40B4-BE49-F238E27FC236}">
                <a16:creationId xmlns:a16="http://schemas.microsoft.com/office/drawing/2014/main" id="{9E01130B-924E-6E79-EE60-89AB483FCE66}"/>
              </a:ext>
            </a:extLst>
          </p:cNvPr>
          <p:cNvCxnSpPr>
            <a:cxnSpLocks/>
            <a:stCxn id="19" idx="3"/>
            <a:endCxn id="6186" idx="1"/>
          </p:cNvCxnSpPr>
          <p:nvPr/>
        </p:nvCxnSpPr>
        <p:spPr>
          <a:xfrm>
            <a:off x="2363210" y="3445734"/>
            <a:ext cx="1914194" cy="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12" name="TextBox 6211">
                <a:extLst>
                  <a:ext uri="{FF2B5EF4-FFF2-40B4-BE49-F238E27FC236}">
                    <a16:creationId xmlns:a16="http://schemas.microsoft.com/office/drawing/2014/main" id="{356EB1B9-3A71-A0BD-53BE-EC23B35725AB}"/>
                  </a:ext>
                </a:extLst>
              </p:cNvPr>
              <p:cNvSpPr txBox="1"/>
              <p:nvPr/>
            </p:nvSpPr>
            <p:spPr>
              <a:xfrm>
                <a:off x="5447461" y="4434079"/>
                <a:ext cx="2009071" cy="285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ko-K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𝒒𝒔</m:t>
                          </m:r>
                        </m:sub>
                        <m:sup>
                          <m: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ko-K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ko-KR" sz="1600" b="1" i="1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altLang="ko-K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lang="en-US" altLang="ko-K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ko-K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212" name="TextBox 6211">
                <a:extLst>
                  <a:ext uri="{FF2B5EF4-FFF2-40B4-BE49-F238E27FC236}">
                    <a16:creationId xmlns:a16="http://schemas.microsoft.com/office/drawing/2014/main" id="{356EB1B9-3A71-A0BD-53BE-EC23B3572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61" y="4434079"/>
                <a:ext cx="2009071" cy="285976"/>
              </a:xfrm>
              <a:prstGeom prst="rect">
                <a:avLst/>
              </a:prstGeom>
              <a:blipFill>
                <a:blip r:embed="rId11"/>
                <a:stretch>
                  <a:fillRect l="-2128" b="-191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14" name="TextBox 6213">
                <a:extLst>
                  <a:ext uri="{FF2B5EF4-FFF2-40B4-BE49-F238E27FC236}">
                    <a16:creationId xmlns:a16="http://schemas.microsoft.com/office/drawing/2014/main" id="{E7F0E13D-AC1E-49FE-3902-BFAF1D6B2F35}"/>
                  </a:ext>
                </a:extLst>
              </p:cNvPr>
              <p:cNvSpPr txBox="1"/>
              <p:nvPr/>
            </p:nvSpPr>
            <p:spPr>
              <a:xfrm>
                <a:off x="6143299" y="3822026"/>
                <a:ext cx="5922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14" name="TextBox 6213">
                <a:extLst>
                  <a:ext uri="{FF2B5EF4-FFF2-40B4-BE49-F238E27FC236}">
                    <a16:creationId xmlns:a16="http://schemas.microsoft.com/office/drawing/2014/main" id="{E7F0E13D-AC1E-49FE-3902-BFAF1D6B2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99" y="3822026"/>
                <a:ext cx="592296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16" name="TextBox 6215">
                <a:extLst>
                  <a:ext uri="{FF2B5EF4-FFF2-40B4-BE49-F238E27FC236}">
                    <a16:creationId xmlns:a16="http://schemas.microsoft.com/office/drawing/2014/main" id="{94F0A6DB-A6EA-7698-B612-E1172BDBB8A8}"/>
                  </a:ext>
                </a:extLst>
              </p:cNvPr>
              <p:cNvSpPr txBox="1"/>
              <p:nvPr/>
            </p:nvSpPr>
            <p:spPr>
              <a:xfrm>
                <a:off x="6071814" y="5278464"/>
                <a:ext cx="735266" cy="394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ko-KR" sz="18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6216" name="TextBox 6215">
                <a:extLst>
                  <a:ext uri="{FF2B5EF4-FFF2-40B4-BE49-F238E27FC236}">
                    <a16:creationId xmlns:a16="http://schemas.microsoft.com/office/drawing/2014/main" id="{94F0A6DB-A6EA-7698-B612-E1172BDB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814" y="5278464"/>
                <a:ext cx="735266" cy="394339"/>
              </a:xfrm>
              <a:prstGeom prst="rect">
                <a:avLst/>
              </a:prstGeom>
              <a:blipFill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1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Multi Scale Similarity (MSS)</a:t>
            </a:r>
          </a:p>
          <a:p>
            <a:pPr lvl="1"/>
            <a:r>
              <a:rPr lang="ko-KR" altLang="en-US" dirty="0"/>
              <a:t>같은 </a:t>
            </a:r>
            <a:r>
              <a:rPr lang="en-US" altLang="ko-KR" dirty="0"/>
              <a:t>latent vector</a:t>
            </a:r>
            <a:r>
              <a:rPr lang="ko-KR" altLang="en-US" dirty="0"/>
              <a:t>를 가져도</a:t>
            </a:r>
            <a:r>
              <a:rPr lang="en-US" altLang="ko-KR" dirty="0"/>
              <a:t>, </a:t>
            </a:r>
            <a:r>
              <a:rPr lang="ko-KR" altLang="en-US" dirty="0"/>
              <a:t>실제로는 다른 해부학적 구조를 가질 수 있음</a:t>
            </a:r>
            <a:endParaRPr lang="en-US" altLang="ko-KR" dirty="0"/>
          </a:p>
          <a:p>
            <a:pPr lvl="2"/>
            <a:r>
              <a:rPr lang="ko-KR" altLang="en-US" dirty="0"/>
              <a:t>사람마다 정확한 구조적 위치는 약간씩 다름</a:t>
            </a:r>
            <a:endParaRPr lang="en-US" altLang="ko-KR" dirty="0"/>
          </a:p>
          <a:p>
            <a:pPr lvl="1"/>
            <a:r>
              <a:rPr lang="en-US" altLang="ko-KR" dirty="0"/>
              <a:t>Coarse localization point</a:t>
            </a:r>
            <a:r>
              <a:rPr lang="ko-KR" altLang="en-US" dirty="0"/>
              <a:t>를 교정할 방법이 필요</a:t>
            </a:r>
            <a:endParaRPr lang="en-US" altLang="ko-KR" dirty="0"/>
          </a:p>
          <a:p>
            <a:pPr lvl="1"/>
            <a:r>
              <a:rPr lang="en-US" altLang="ko-KR" dirty="0"/>
              <a:t>coarse</a:t>
            </a:r>
            <a:r>
              <a:rPr lang="ko-KR" altLang="en-US" dirty="0"/>
              <a:t>한 범위를 </a:t>
            </a:r>
            <a:r>
              <a:rPr lang="en-US" altLang="ko-KR" u="sng" dirty="0"/>
              <a:t>Pixel-level</a:t>
            </a:r>
            <a:r>
              <a:rPr lang="en-US" altLang="ko-KR" dirty="0"/>
              <a:t> features</a:t>
            </a:r>
            <a:r>
              <a:rPr lang="ko-KR" altLang="en-US" dirty="0"/>
              <a:t>로 추출하여</a:t>
            </a:r>
            <a:r>
              <a:rPr lang="en-US" altLang="ko-KR" dirty="0"/>
              <a:t>, </a:t>
            </a:r>
            <a:r>
              <a:rPr lang="en-US" altLang="ko-KR" u="sng" dirty="0"/>
              <a:t>point</a:t>
            </a:r>
            <a:r>
              <a:rPr lang="ko-KR" altLang="en-US" u="sng" dirty="0"/>
              <a:t>를 조정</a:t>
            </a:r>
            <a:r>
              <a:rPr lang="ko-KR" altLang="en-US" dirty="0"/>
              <a:t>하자</a:t>
            </a:r>
            <a:r>
              <a:rPr lang="en-US" altLang="ko-KR" dirty="0"/>
              <a:t>!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FCAD98D-E1E7-4301-9E98-9D88A83A2329}"/>
              </a:ext>
            </a:extLst>
          </p:cNvPr>
          <p:cNvGrpSpPr/>
          <p:nvPr/>
        </p:nvGrpSpPr>
        <p:grpSpPr>
          <a:xfrm>
            <a:off x="3276778" y="3113476"/>
            <a:ext cx="5823693" cy="3573309"/>
            <a:chOff x="2822697" y="3050885"/>
            <a:chExt cx="6062788" cy="3671671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CA0138B-C999-584C-4013-A0EAF7917C6A}"/>
                </a:ext>
              </a:extLst>
            </p:cNvPr>
            <p:cNvGrpSpPr/>
            <p:nvPr/>
          </p:nvGrpSpPr>
          <p:grpSpPr>
            <a:xfrm>
              <a:off x="2822697" y="3050885"/>
              <a:ext cx="5968998" cy="3428455"/>
              <a:chOff x="2553727" y="2481251"/>
              <a:chExt cx="6555442" cy="3715930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8A7BB963-6DC8-C2B8-B3C2-340F7A0276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1000" b="20000"/>
              <a:stretch/>
            </p:blipFill>
            <p:spPr>
              <a:xfrm rot="16200000">
                <a:off x="2138900" y="2902962"/>
                <a:ext cx="3709046" cy="2879391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6615FEB2-1438-1027-7256-9BEDAEFC3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1000" b="20333"/>
              <a:stretch/>
            </p:blipFill>
            <p:spPr>
              <a:xfrm rot="16200000">
                <a:off x="5919690" y="3000820"/>
                <a:ext cx="3709047" cy="2669910"/>
              </a:xfrm>
              <a:prstGeom prst="rect">
                <a:avLst/>
              </a:prstGeom>
            </p:spPr>
          </p:pic>
        </p:grp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CD72AC8D-2BFC-552E-B46C-C8C5F55FD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4500" y="5370174"/>
              <a:ext cx="916131" cy="63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0CE49A-D904-75A8-829E-F7689FB9A1C2}"/>
                </a:ext>
              </a:extLst>
            </p:cNvPr>
            <p:cNvSpPr txBox="1"/>
            <p:nvPr/>
          </p:nvSpPr>
          <p:spPr>
            <a:xfrm>
              <a:off x="5425450" y="5471415"/>
              <a:ext cx="916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다른 사람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575FFD-C81D-8D72-3575-972DA7FD7DCA}"/>
                </a:ext>
              </a:extLst>
            </p:cNvPr>
            <p:cNvSpPr txBox="1"/>
            <p:nvPr/>
          </p:nvSpPr>
          <p:spPr>
            <a:xfrm>
              <a:off x="2822697" y="6460946"/>
              <a:ext cx="26218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환자 </a:t>
              </a:r>
              <a:r>
                <a:rPr lang="en-US" altLang="ko-KR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</a:t>
              </a:r>
              <a:endPara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D86F53-C5E5-2B31-7360-F83A90E21E55}"/>
                </a:ext>
              </a:extLst>
            </p:cNvPr>
            <p:cNvSpPr txBox="1"/>
            <p:nvPr/>
          </p:nvSpPr>
          <p:spPr>
            <a:xfrm>
              <a:off x="6360631" y="6460946"/>
              <a:ext cx="2431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환자 </a:t>
              </a:r>
              <a:r>
                <a:rPr lang="en-US" altLang="ko-KR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B</a:t>
              </a:r>
              <a:endPara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9F726AC6-2A8E-79C9-36BF-F1AEC909ABEE}"/>
                </a:ext>
              </a:extLst>
            </p:cNvPr>
            <p:cNvSpPr/>
            <p:nvPr/>
          </p:nvSpPr>
          <p:spPr>
            <a:xfrm flipH="1">
              <a:off x="3811110" y="4540600"/>
              <a:ext cx="4667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818396FE-4AB9-B7A2-0E3E-EA5D6B86E6A5}"/>
                </a:ext>
              </a:extLst>
            </p:cNvPr>
            <p:cNvSpPr/>
            <p:nvPr/>
          </p:nvSpPr>
          <p:spPr>
            <a:xfrm flipH="1">
              <a:off x="8017033" y="5561967"/>
              <a:ext cx="46674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F928C609-1045-8BDB-8DB4-C61689E224B9}"/>
                </a:ext>
              </a:extLst>
            </p:cNvPr>
            <p:cNvSpPr/>
            <p:nvPr/>
          </p:nvSpPr>
          <p:spPr>
            <a:xfrm flipH="1">
              <a:off x="7081375" y="4739079"/>
              <a:ext cx="46674" cy="457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D00667DC-F9A9-F383-1F06-9C462C1AE13F}"/>
                </a:ext>
              </a:extLst>
            </p:cNvPr>
            <p:cNvCxnSpPr>
              <a:cxnSpLocks/>
              <a:stCxn id="9" idx="7"/>
              <a:endCxn id="10" idx="3"/>
            </p:cNvCxnSpPr>
            <p:nvPr/>
          </p:nvCxnSpPr>
          <p:spPr>
            <a:xfrm flipH="1" flipV="1">
              <a:off x="7121214" y="4778103"/>
              <a:ext cx="902654" cy="790559"/>
            </a:xfrm>
            <a:prstGeom prst="straightConnector1">
              <a:avLst/>
            </a:prstGeom>
            <a:ln w="9525"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7ED615-0E66-8ED2-814C-467FF17B4B83}"/>
                </a:ext>
              </a:extLst>
            </p:cNvPr>
            <p:cNvSpPr txBox="1"/>
            <p:nvPr/>
          </p:nvSpPr>
          <p:spPr>
            <a:xfrm rot="2436974">
              <a:off x="7477180" y="5316227"/>
              <a:ext cx="479876" cy="237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UAM</a:t>
              </a:r>
              <a:endParaRPr lang="ko-KR" alt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41B4C3-C85E-0978-B01B-1CC42799DDEA}"/>
                </a:ext>
              </a:extLst>
            </p:cNvPr>
            <p:cNvSpPr txBox="1"/>
            <p:nvPr/>
          </p:nvSpPr>
          <p:spPr>
            <a:xfrm>
              <a:off x="7117615" y="4659061"/>
              <a:ext cx="1767870" cy="237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Coarsely localized point</a:t>
              </a:r>
              <a:endParaRPr lang="ko-KR" alt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359BE55-8750-762F-92B8-55D876015F59}"/>
                </a:ext>
              </a:extLst>
            </p:cNvPr>
            <p:cNvSpPr/>
            <p:nvPr/>
          </p:nvSpPr>
          <p:spPr>
            <a:xfrm flipH="1">
              <a:off x="7398860" y="4447452"/>
              <a:ext cx="4667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08CB7635-BF2A-5E8E-D044-CBA76EB1E252}"/>
                </a:ext>
              </a:extLst>
            </p:cNvPr>
            <p:cNvCxnSpPr>
              <a:cxnSpLocks/>
              <a:stCxn id="10" idx="1"/>
              <a:endCxn id="23" idx="5"/>
            </p:cNvCxnSpPr>
            <p:nvPr/>
          </p:nvCxnSpPr>
          <p:spPr>
            <a:xfrm flipV="1">
              <a:off x="7121214" y="4486476"/>
              <a:ext cx="284481" cy="259298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997F79-B17F-A1CC-5107-B0D81878D6A7}"/>
                </a:ext>
              </a:extLst>
            </p:cNvPr>
            <p:cNvSpPr txBox="1"/>
            <p:nvPr/>
          </p:nvSpPr>
          <p:spPr>
            <a:xfrm>
              <a:off x="7273626" y="4260496"/>
              <a:ext cx="13920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Final localized point</a:t>
              </a:r>
              <a:endParaRPr lang="ko-KR" altLang="en-US" sz="9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8A26AC-A3AD-9950-F3BA-8D7A5142F5BF}"/>
                </a:ext>
              </a:extLst>
            </p:cNvPr>
            <p:cNvSpPr txBox="1"/>
            <p:nvPr/>
          </p:nvSpPr>
          <p:spPr>
            <a:xfrm>
              <a:off x="6305390" y="4442226"/>
              <a:ext cx="982231" cy="237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u="sng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Refine</a:t>
              </a:r>
              <a:endParaRPr lang="ko-KR" altLang="en-US" sz="900" u="sng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Multi Scale Similarity (MSS)</a:t>
                </a:r>
              </a:p>
              <a:p>
                <a:pPr lvl="1"/>
                <a:r>
                  <a:rPr lang="en-US" altLang="ko-KR" dirty="0"/>
                  <a:t>2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patch </a:t>
                </a:r>
                <a:r>
                  <a:rPr lang="ko-KR" altLang="en-US" dirty="0"/>
                  <a:t>사용 </a:t>
                </a:r>
                <a:r>
                  <a:rPr lang="en-US" altLang="ko-KR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에서의 임의의 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와 일치하는 점을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에서 찾기 </a:t>
                </a:r>
                <a:r>
                  <a:rPr lang="en-US" altLang="ko-KR" dirty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lvl="2"/>
                <a:r>
                  <a:rPr lang="ko-KR" altLang="en-US" dirty="0"/>
                  <a:t>두 점은 같은 위치를 가리키고 있음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같은 위치는 매우 유사한 특징을 갖고 있을 것이다</a:t>
                </a:r>
                <a:r>
                  <a:rPr lang="en-US" altLang="ko-KR" dirty="0"/>
                  <a:t>!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12323" name="그룹 12322">
            <a:extLst>
              <a:ext uri="{FF2B5EF4-FFF2-40B4-BE49-F238E27FC236}">
                <a16:creationId xmlns:a16="http://schemas.microsoft.com/office/drawing/2014/main" id="{8ED2767B-AE14-0281-288E-E4CEC61EA095}"/>
              </a:ext>
            </a:extLst>
          </p:cNvPr>
          <p:cNvGrpSpPr/>
          <p:nvPr/>
        </p:nvGrpSpPr>
        <p:grpSpPr>
          <a:xfrm>
            <a:off x="3102894" y="2452001"/>
            <a:ext cx="6681504" cy="4198327"/>
            <a:chOff x="3112131" y="2341164"/>
            <a:chExt cx="6681504" cy="4198327"/>
          </a:xfrm>
        </p:grpSpPr>
        <p:grpSp>
          <p:nvGrpSpPr>
            <p:cNvPr id="12322" name="그룹 12321">
              <a:extLst>
                <a:ext uri="{FF2B5EF4-FFF2-40B4-BE49-F238E27FC236}">
                  <a16:creationId xmlns:a16="http://schemas.microsoft.com/office/drawing/2014/main" id="{48F823A2-5632-C494-AEE8-7F85492944D0}"/>
                </a:ext>
              </a:extLst>
            </p:cNvPr>
            <p:cNvGrpSpPr/>
            <p:nvPr/>
          </p:nvGrpSpPr>
          <p:grpSpPr>
            <a:xfrm>
              <a:off x="3112131" y="2341164"/>
              <a:ext cx="5705068" cy="4198327"/>
              <a:chOff x="1473831" y="2353864"/>
              <a:chExt cx="5705068" cy="4198327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179E9EBF-C5C3-8F8D-7741-7C4AA7C01FF4}"/>
                  </a:ext>
                </a:extLst>
              </p:cNvPr>
              <p:cNvGrpSpPr/>
              <p:nvPr/>
            </p:nvGrpSpPr>
            <p:grpSpPr>
              <a:xfrm>
                <a:off x="5577553" y="4503331"/>
                <a:ext cx="1601346" cy="2048860"/>
                <a:chOff x="5523351" y="4193329"/>
                <a:chExt cx="1601346" cy="2048860"/>
              </a:xfrm>
            </p:grpSpPr>
            <p:sp>
              <p:nvSpPr>
                <p:cNvPr id="27" name="왼쪽 중괄호 26">
                  <a:extLst>
                    <a:ext uri="{FF2B5EF4-FFF2-40B4-BE49-F238E27FC236}">
                      <a16:creationId xmlns:a16="http://schemas.microsoft.com/office/drawing/2014/main" id="{90AC142F-F5C4-E301-E53F-7261119BAA7E}"/>
                    </a:ext>
                  </a:extLst>
                </p:cNvPr>
                <p:cNvSpPr/>
                <p:nvPr/>
              </p:nvSpPr>
              <p:spPr>
                <a:xfrm>
                  <a:off x="5523351" y="4506377"/>
                  <a:ext cx="224278" cy="1675348"/>
                </a:xfrm>
                <a:prstGeom prst="leftBrace">
                  <a:avLst>
                    <a:gd name="adj1" fmla="val 8333"/>
                    <a:gd name="adj2" fmla="val 50706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정육면체 28">
                  <a:extLst>
                    <a:ext uri="{FF2B5EF4-FFF2-40B4-BE49-F238E27FC236}">
                      <a16:creationId xmlns:a16="http://schemas.microsoft.com/office/drawing/2014/main" id="{9C49E7BE-E3DA-A970-C375-5B477651A4B3}"/>
                    </a:ext>
                  </a:extLst>
                </p:cNvPr>
                <p:cNvSpPr/>
                <p:nvPr/>
              </p:nvSpPr>
              <p:spPr>
                <a:xfrm>
                  <a:off x="6108285" y="5840428"/>
                  <a:ext cx="206515" cy="215769"/>
                </a:xfrm>
                <a:prstGeom prst="cub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D2959C6E-C2D5-1760-FA84-C930CE98E21D}"/>
                    </a:ext>
                  </a:extLst>
                </p:cNvPr>
                <p:cNvGrpSpPr/>
                <p:nvPr/>
              </p:nvGrpSpPr>
              <p:grpSpPr>
                <a:xfrm>
                  <a:off x="5670461" y="4500786"/>
                  <a:ext cx="445074" cy="1641683"/>
                  <a:chOff x="5668149" y="2627813"/>
                  <a:chExt cx="445074" cy="1641683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44FE419-8D48-2C6E-0A86-D17F524A6C68}"/>
                      </a:ext>
                    </a:extLst>
                  </p:cNvPr>
                  <p:cNvSpPr txBox="1"/>
                  <p:nvPr/>
                </p:nvSpPr>
                <p:spPr>
                  <a:xfrm>
                    <a:off x="5746373" y="2627813"/>
                    <a:ext cx="3668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0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D6AE704-8B54-283D-8532-4FD7EE2EBB8C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49" y="3457566"/>
                    <a:ext cx="3668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1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999EF15-2A84-274B-CACC-873EA8B3456B}"/>
                      </a:ext>
                    </a:extLst>
                  </p:cNvPr>
                  <p:cNvSpPr txBox="1"/>
                  <p:nvPr/>
                </p:nvSpPr>
                <p:spPr>
                  <a:xfrm>
                    <a:off x="5709956" y="4007886"/>
                    <a:ext cx="3668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2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A57C9A0-7CFE-51CB-D624-3A0620FD7FEB}"/>
                    </a:ext>
                  </a:extLst>
                </p:cNvPr>
                <p:cNvSpPr txBox="1"/>
                <p:nvPr/>
              </p:nvSpPr>
              <p:spPr>
                <a:xfrm>
                  <a:off x="6018038" y="5594944"/>
                  <a:ext cx="109508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H/2, W/2, Z/2)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3AD1B2-35C5-D427-ACE4-3E5B984C760B}"/>
                    </a:ext>
                  </a:extLst>
                </p:cNvPr>
                <p:cNvSpPr txBox="1"/>
                <p:nvPr/>
              </p:nvSpPr>
              <p:spPr>
                <a:xfrm>
                  <a:off x="6018038" y="6057523"/>
                  <a:ext cx="110665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H/4, W/4, Z/4)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grpSp>
              <p:nvGrpSpPr>
                <p:cNvPr id="33" name="그룹 32">
                  <a:extLst>
                    <a:ext uri="{FF2B5EF4-FFF2-40B4-BE49-F238E27FC236}">
                      <a16:creationId xmlns:a16="http://schemas.microsoft.com/office/drawing/2014/main" id="{904F43ED-5E70-4E41-785F-8F20F108F9E2}"/>
                    </a:ext>
                  </a:extLst>
                </p:cNvPr>
                <p:cNvGrpSpPr/>
                <p:nvPr/>
              </p:nvGrpSpPr>
              <p:grpSpPr>
                <a:xfrm>
                  <a:off x="6080035" y="5227301"/>
                  <a:ext cx="343324" cy="362695"/>
                  <a:chOff x="7200476" y="4546600"/>
                  <a:chExt cx="343324" cy="362695"/>
                </a:xfrm>
              </p:grpSpPr>
              <p:sp>
                <p:nvSpPr>
                  <p:cNvPr id="41" name="정육면체 40">
                    <a:extLst>
                      <a:ext uri="{FF2B5EF4-FFF2-40B4-BE49-F238E27FC236}">
                        <a16:creationId xmlns:a16="http://schemas.microsoft.com/office/drawing/2014/main" id="{A17E2D2E-09BD-15DE-2D8B-71F242B4D716}"/>
                      </a:ext>
                    </a:extLst>
                  </p:cNvPr>
                  <p:cNvSpPr/>
                  <p:nvPr/>
                </p:nvSpPr>
                <p:spPr>
                  <a:xfrm>
                    <a:off x="7200476" y="4546600"/>
                    <a:ext cx="343324" cy="362695"/>
                  </a:xfrm>
                  <a:prstGeom prst="cub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직사각형 41">
                    <a:extLst>
                      <a:ext uri="{FF2B5EF4-FFF2-40B4-BE49-F238E27FC236}">
                        <a16:creationId xmlns:a16="http://schemas.microsoft.com/office/drawing/2014/main" id="{BCE50D11-71CD-B594-F56C-545268D22787}"/>
                      </a:ext>
                    </a:extLst>
                  </p:cNvPr>
                  <p:cNvSpPr/>
                  <p:nvPr/>
                </p:nvSpPr>
                <p:spPr>
                  <a:xfrm>
                    <a:off x="7343268" y="4680011"/>
                    <a:ext cx="45719" cy="4571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300CD0D5-B9F2-0A53-6899-518EF4F81801}"/>
                    </a:ext>
                  </a:extLst>
                </p:cNvPr>
                <p:cNvGrpSpPr/>
                <p:nvPr/>
              </p:nvGrpSpPr>
              <p:grpSpPr>
                <a:xfrm>
                  <a:off x="6018038" y="4193329"/>
                  <a:ext cx="862344" cy="997446"/>
                  <a:chOff x="7122992" y="4096457"/>
                  <a:chExt cx="862344" cy="997446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3502EE2-0A4D-26EE-C97F-1F0E7298BD8A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992" y="4909237"/>
                    <a:ext cx="78486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(C, H, W, Z)</a:t>
                    </a:r>
                    <a:endParaRPr lang="ko-KR" altLang="en-US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grpSp>
                <p:nvGrpSpPr>
                  <p:cNvPr id="38" name="그룹 37">
                    <a:extLst>
                      <a:ext uri="{FF2B5EF4-FFF2-40B4-BE49-F238E27FC236}">
                        <a16:creationId xmlns:a16="http://schemas.microsoft.com/office/drawing/2014/main" id="{A451C999-78D7-9263-D09C-B052FB9186BF}"/>
                      </a:ext>
                    </a:extLst>
                  </p:cNvPr>
                  <p:cNvGrpSpPr/>
                  <p:nvPr/>
                </p:nvGrpSpPr>
                <p:grpSpPr>
                  <a:xfrm>
                    <a:off x="7204815" y="4096457"/>
                    <a:ext cx="780521" cy="812838"/>
                    <a:chOff x="7204815" y="4096457"/>
                    <a:chExt cx="780521" cy="812838"/>
                  </a:xfrm>
                </p:grpSpPr>
                <p:sp>
                  <p:nvSpPr>
                    <p:cNvPr id="39" name="정육면체 38">
                      <a:extLst>
                        <a:ext uri="{FF2B5EF4-FFF2-40B4-BE49-F238E27FC236}">
                          <a16:creationId xmlns:a16="http://schemas.microsoft.com/office/drawing/2014/main" id="{9BE8B67D-644D-9F00-CBB8-CC5906B3F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4815" y="4096457"/>
                      <a:ext cx="780521" cy="812838"/>
                    </a:xfrm>
                    <a:prstGeom prst="cube">
                      <a:avLst>
                        <a:gd name="adj" fmla="val 26562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0" name="직사각형 39">
                      <a:extLst>
                        <a:ext uri="{FF2B5EF4-FFF2-40B4-BE49-F238E27FC236}">
                          <a16:creationId xmlns:a16="http://schemas.microsoft.com/office/drawing/2014/main" id="{047EE9DB-DE07-BB3E-3F80-F2C4F6CEDA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5075" y="4375533"/>
                      <a:ext cx="45719" cy="45719"/>
                    </a:xfrm>
                    <a:prstGeom prst="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A7604A87-3461-EBCA-CC57-814EE8D08CEB}"/>
                    </a:ext>
                  </a:extLst>
                </p:cNvPr>
                <p:cNvSpPr/>
                <p:nvPr/>
              </p:nvSpPr>
              <p:spPr>
                <a:xfrm>
                  <a:off x="6188682" y="5910611"/>
                  <a:ext cx="45719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3CA445EB-2628-CC77-C7E4-B4189D1257CF}"/>
                  </a:ext>
                </a:extLst>
              </p:cNvPr>
              <p:cNvGrpSpPr/>
              <p:nvPr/>
            </p:nvGrpSpPr>
            <p:grpSpPr>
              <a:xfrm>
                <a:off x="5577553" y="2353864"/>
                <a:ext cx="1601346" cy="2048860"/>
                <a:chOff x="5523351" y="4193329"/>
                <a:chExt cx="1601346" cy="2048860"/>
              </a:xfrm>
            </p:grpSpPr>
            <p:sp>
              <p:nvSpPr>
                <p:cNvPr id="47" name="왼쪽 중괄호 46">
                  <a:extLst>
                    <a:ext uri="{FF2B5EF4-FFF2-40B4-BE49-F238E27FC236}">
                      <a16:creationId xmlns:a16="http://schemas.microsoft.com/office/drawing/2014/main" id="{4AB376CB-D611-BC4F-58FD-790AB36A1BDA}"/>
                    </a:ext>
                  </a:extLst>
                </p:cNvPr>
                <p:cNvSpPr/>
                <p:nvPr/>
              </p:nvSpPr>
              <p:spPr>
                <a:xfrm>
                  <a:off x="5523351" y="4506377"/>
                  <a:ext cx="224278" cy="1675348"/>
                </a:xfrm>
                <a:prstGeom prst="leftBrace">
                  <a:avLst>
                    <a:gd name="adj1" fmla="val 8333"/>
                    <a:gd name="adj2" fmla="val 50706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정육면체 47">
                  <a:extLst>
                    <a:ext uri="{FF2B5EF4-FFF2-40B4-BE49-F238E27FC236}">
                      <a16:creationId xmlns:a16="http://schemas.microsoft.com/office/drawing/2014/main" id="{593DD9F1-B2B8-FF2D-2D50-20CDB05E4397}"/>
                    </a:ext>
                  </a:extLst>
                </p:cNvPr>
                <p:cNvSpPr/>
                <p:nvPr/>
              </p:nvSpPr>
              <p:spPr>
                <a:xfrm>
                  <a:off x="6108285" y="5840428"/>
                  <a:ext cx="206515" cy="215769"/>
                </a:xfrm>
                <a:prstGeom prst="cube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DE2FFD8D-F3C4-1B6B-E554-F8B8DFED4EB2}"/>
                    </a:ext>
                  </a:extLst>
                </p:cNvPr>
                <p:cNvGrpSpPr/>
                <p:nvPr/>
              </p:nvGrpSpPr>
              <p:grpSpPr>
                <a:xfrm>
                  <a:off x="5670461" y="4500786"/>
                  <a:ext cx="445074" cy="1641683"/>
                  <a:chOff x="5668149" y="2627813"/>
                  <a:chExt cx="445074" cy="1641683"/>
                </a:xfrm>
              </p:grpSpPr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89896887-197A-E1FB-EB68-F517B238CA4C}"/>
                      </a:ext>
                    </a:extLst>
                  </p:cNvPr>
                  <p:cNvSpPr txBox="1"/>
                  <p:nvPr/>
                </p:nvSpPr>
                <p:spPr>
                  <a:xfrm>
                    <a:off x="5746373" y="2627813"/>
                    <a:ext cx="3668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0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50B637F-0B39-D56A-513A-AD73B947F77D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49" y="3457566"/>
                    <a:ext cx="3668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1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97A255CF-ADF0-000B-EE9F-5EDFA082F73F}"/>
                      </a:ext>
                    </a:extLst>
                  </p:cNvPr>
                  <p:cNvSpPr txBox="1"/>
                  <p:nvPr/>
                </p:nvSpPr>
                <p:spPr>
                  <a:xfrm>
                    <a:off x="5709956" y="4007886"/>
                    <a:ext cx="366850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2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4D1BA67-4F12-3EC5-3414-C057294888ED}"/>
                    </a:ext>
                  </a:extLst>
                </p:cNvPr>
                <p:cNvSpPr txBox="1"/>
                <p:nvPr/>
              </p:nvSpPr>
              <p:spPr>
                <a:xfrm>
                  <a:off x="6018038" y="5594944"/>
                  <a:ext cx="109508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H/2, W/2, Z/2)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A92566F-1BA3-2AE8-76A7-4969803DF635}"/>
                    </a:ext>
                  </a:extLst>
                </p:cNvPr>
                <p:cNvSpPr txBox="1"/>
                <p:nvPr/>
              </p:nvSpPr>
              <p:spPr>
                <a:xfrm>
                  <a:off x="6018038" y="6057523"/>
                  <a:ext cx="110665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H/4, W/4, Z/4)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2" name="정육면체 51">
                  <a:extLst>
                    <a:ext uri="{FF2B5EF4-FFF2-40B4-BE49-F238E27FC236}">
                      <a16:creationId xmlns:a16="http://schemas.microsoft.com/office/drawing/2014/main" id="{FE9FD200-E6F1-F9F6-ED61-0AC46F3E862D}"/>
                    </a:ext>
                  </a:extLst>
                </p:cNvPr>
                <p:cNvSpPr/>
                <p:nvPr/>
              </p:nvSpPr>
              <p:spPr>
                <a:xfrm>
                  <a:off x="6080035" y="5227301"/>
                  <a:ext cx="343324" cy="362695"/>
                </a:xfrm>
                <a:prstGeom prst="cube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53" name="그룹 52">
                  <a:extLst>
                    <a:ext uri="{FF2B5EF4-FFF2-40B4-BE49-F238E27FC236}">
                      <a16:creationId xmlns:a16="http://schemas.microsoft.com/office/drawing/2014/main" id="{7E6997E5-81D0-A62E-8660-21F8CA86BEDB}"/>
                    </a:ext>
                  </a:extLst>
                </p:cNvPr>
                <p:cNvGrpSpPr/>
                <p:nvPr/>
              </p:nvGrpSpPr>
              <p:grpSpPr>
                <a:xfrm>
                  <a:off x="6018038" y="4193329"/>
                  <a:ext cx="862344" cy="997446"/>
                  <a:chOff x="7122992" y="4096457"/>
                  <a:chExt cx="862344" cy="997446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DD10550-3D6A-596E-33B4-93CF35DD9199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992" y="4909237"/>
                    <a:ext cx="78486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(C, H, W, Z)</a:t>
                    </a:r>
                    <a:endParaRPr lang="ko-KR" altLang="en-US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55" name="정육면체 54">
                    <a:extLst>
                      <a:ext uri="{FF2B5EF4-FFF2-40B4-BE49-F238E27FC236}">
                        <a16:creationId xmlns:a16="http://schemas.microsoft.com/office/drawing/2014/main" id="{29EB89ED-3BC9-64B2-3FD1-0E2586365937}"/>
                      </a:ext>
                    </a:extLst>
                  </p:cNvPr>
                  <p:cNvSpPr/>
                  <p:nvPr/>
                </p:nvSpPr>
                <p:spPr>
                  <a:xfrm>
                    <a:off x="7204815" y="4096457"/>
                    <a:ext cx="780521" cy="812838"/>
                  </a:xfrm>
                  <a:prstGeom prst="cube">
                    <a:avLst>
                      <a:gd name="adj" fmla="val 26562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2289" name="그룹 12288">
                <a:extLst>
                  <a:ext uri="{FF2B5EF4-FFF2-40B4-BE49-F238E27FC236}">
                    <a16:creationId xmlns:a16="http://schemas.microsoft.com/office/drawing/2014/main" id="{D84FB904-A2DB-2DA1-348F-F1F8B659AD14}"/>
                  </a:ext>
                </a:extLst>
              </p:cNvPr>
              <p:cNvGrpSpPr/>
              <p:nvPr/>
            </p:nvGrpSpPr>
            <p:grpSpPr>
              <a:xfrm>
                <a:off x="1473831" y="3164454"/>
                <a:ext cx="4103722" cy="2908712"/>
                <a:chOff x="1473831" y="3164454"/>
                <a:chExt cx="4103722" cy="2908712"/>
              </a:xfrm>
            </p:grpSpPr>
            <p:grpSp>
              <p:nvGrpSpPr>
                <p:cNvPr id="13" name="그룹 12">
                  <a:extLst>
                    <a:ext uri="{FF2B5EF4-FFF2-40B4-BE49-F238E27FC236}">
                      <a16:creationId xmlns:a16="http://schemas.microsoft.com/office/drawing/2014/main" id="{C5FC057D-59CC-3101-BAAB-20CA1BC3B477}"/>
                    </a:ext>
                  </a:extLst>
                </p:cNvPr>
                <p:cNvGrpSpPr/>
                <p:nvPr/>
              </p:nvGrpSpPr>
              <p:grpSpPr>
                <a:xfrm>
                  <a:off x="1473831" y="3164454"/>
                  <a:ext cx="4103722" cy="2908712"/>
                  <a:chOff x="1473831" y="3164454"/>
                  <a:chExt cx="4103722" cy="2908712"/>
                </a:xfrm>
              </p:grpSpPr>
              <p:grpSp>
                <p:nvGrpSpPr>
                  <p:cNvPr id="15" name="그룹 14">
                    <a:extLst>
                      <a:ext uri="{FF2B5EF4-FFF2-40B4-BE49-F238E27FC236}">
                        <a16:creationId xmlns:a16="http://schemas.microsoft.com/office/drawing/2014/main" id="{D4881524-C863-FE5E-400A-77FFA5AB7F84}"/>
                      </a:ext>
                    </a:extLst>
                  </p:cNvPr>
                  <p:cNvGrpSpPr/>
                  <p:nvPr/>
                </p:nvGrpSpPr>
                <p:grpSpPr>
                  <a:xfrm>
                    <a:off x="1473831" y="3164454"/>
                    <a:ext cx="4091709" cy="2105891"/>
                    <a:chOff x="1348509" y="2382982"/>
                    <a:chExt cx="4091709" cy="2105891"/>
                  </a:xfrm>
                </p:grpSpPr>
                <p:pic>
                  <p:nvPicPr>
                    <p:cNvPr id="22" name="Picture 4" descr="Refer to caption">
                      <a:extLst>
                        <a:ext uri="{FF2B5EF4-FFF2-40B4-BE49-F238E27FC236}">
                          <a16:creationId xmlns:a16="http://schemas.microsoft.com/office/drawing/2014/main" id="{FD064AE8-54DC-5CC6-9C34-A7F547D0308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585" t="12020" r="62499" b="59807"/>
                    <a:stretch/>
                  </p:blipFill>
                  <p:spPr bwMode="auto">
                    <a:xfrm>
                      <a:off x="1348509" y="2466109"/>
                      <a:ext cx="1339273" cy="15886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4" descr="Refer to caption">
                      <a:extLst>
                        <a:ext uri="{FF2B5EF4-FFF2-40B4-BE49-F238E27FC236}">
                          <a16:creationId xmlns:a16="http://schemas.microsoft.com/office/drawing/2014/main" id="{4F23BE4B-9195-10CB-D424-ABD64821B38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7433" t="9031" r="22874" b="71827"/>
                    <a:stretch/>
                  </p:blipFill>
                  <p:spPr bwMode="auto">
                    <a:xfrm>
                      <a:off x="2770909" y="2382982"/>
                      <a:ext cx="2669309" cy="10794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4" name="Picture 4" descr="Refer to caption">
                      <a:extLst>
                        <a:ext uri="{FF2B5EF4-FFF2-40B4-BE49-F238E27FC236}">
                          <a16:creationId xmlns:a16="http://schemas.microsoft.com/office/drawing/2014/main" id="{6985E904-8538-C11B-C235-FA2705B8ED4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148" t="40439" r="62499" b="51863"/>
                    <a:stretch/>
                  </p:blipFill>
                  <p:spPr bwMode="auto">
                    <a:xfrm>
                      <a:off x="1722582" y="4054764"/>
                      <a:ext cx="965200" cy="43410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8" name="그룹 17">
                    <a:extLst>
                      <a:ext uri="{FF2B5EF4-FFF2-40B4-BE49-F238E27FC236}">
                        <a16:creationId xmlns:a16="http://schemas.microsoft.com/office/drawing/2014/main" id="{EEA50FA5-7E78-BEF1-325A-AAC93D660B2B}"/>
                      </a:ext>
                    </a:extLst>
                  </p:cNvPr>
                  <p:cNvGrpSpPr/>
                  <p:nvPr/>
                </p:nvGrpSpPr>
                <p:grpSpPr>
                  <a:xfrm>
                    <a:off x="2908244" y="4993765"/>
                    <a:ext cx="2669309" cy="1079401"/>
                    <a:chOff x="2835564" y="4062910"/>
                    <a:chExt cx="2669309" cy="1079401"/>
                  </a:xfrm>
                </p:grpSpPr>
                <p:pic>
                  <p:nvPicPr>
                    <p:cNvPr id="19" name="Picture 4" descr="Refer to caption">
                      <a:extLst>
                        <a:ext uri="{FF2B5EF4-FFF2-40B4-BE49-F238E27FC236}">
                          <a16:creationId xmlns:a16="http://schemas.microsoft.com/office/drawing/2014/main" id="{63012801-BB6E-3DFF-C70E-2B6B4795599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7433" t="31411" r="37913" b="49447"/>
                    <a:stretch/>
                  </p:blipFill>
                  <p:spPr bwMode="auto">
                    <a:xfrm>
                      <a:off x="2835564" y="4062910"/>
                      <a:ext cx="1657927" cy="107940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0" name="Picture 4" descr="Refer to caption">
                      <a:extLst>
                        <a:ext uri="{FF2B5EF4-FFF2-40B4-BE49-F238E27FC236}">
                          <a16:creationId xmlns:a16="http://schemas.microsoft.com/office/drawing/2014/main" id="{C76CCAB9-B569-3371-3831-8C708D1F53B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108" t="31411" r="22599" b="54565"/>
                    <a:stretch/>
                  </p:blipFill>
                  <p:spPr bwMode="auto">
                    <a:xfrm>
                      <a:off x="4678219" y="4062910"/>
                      <a:ext cx="826654" cy="7907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" name="Picture 4" descr="Refer to caption">
                      <a:extLst>
                        <a:ext uri="{FF2B5EF4-FFF2-40B4-BE49-F238E27FC236}">
                          <a16:creationId xmlns:a16="http://schemas.microsoft.com/office/drawing/2014/main" id="{CE1BE4A3-C8BD-E39F-B25C-EA2615C586F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649" t="10259" r="34822" b="79136"/>
                    <a:stretch/>
                  </p:blipFill>
                  <p:spPr bwMode="auto">
                    <a:xfrm>
                      <a:off x="4493491" y="4215310"/>
                      <a:ext cx="237259" cy="59799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12288" name="그룹 12287">
                  <a:extLst>
                    <a:ext uri="{FF2B5EF4-FFF2-40B4-BE49-F238E27FC236}">
                      <a16:creationId xmlns:a16="http://schemas.microsoft.com/office/drawing/2014/main" id="{8DB1AF1E-493D-56A0-D510-9A085C34D775}"/>
                    </a:ext>
                  </a:extLst>
                </p:cNvPr>
                <p:cNvGrpSpPr/>
                <p:nvPr/>
              </p:nvGrpSpPr>
              <p:grpSpPr>
                <a:xfrm>
                  <a:off x="3164280" y="3862423"/>
                  <a:ext cx="1106659" cy="1464471"/>
                  <a:chOff x="3164280" y="3862423"/>
                  <a:chExt cx="1106659" cy="1464471"/>
                </a:xfrm>
              </p:grpSpPr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538D31A-15FD-57BB-CE17-AFF7D6966018}"/>
                      </a:ext>
                    </a:extLst>
                  </p:cNvPr>
                  <p:cNvSpPr txBox="1"/>
                  <p:nvPr/>
                </p:nvSpPr>
                <p:spPr>
                  <a:xfrm>
                    <a:off x="3164280" y="4464324"/>
                    <a:ext cx="110665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100" dirty="0">
                        <a:solidFill>
                          <a:srgbClr val="FF0000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같은 위치</a:t>
                    </a:r>
                  </a:p>
                </p:txBody>
              </p:sp>
              <p:cxnSp>
                <p:nvCxnSpPr>
                  <p:cNvPr id="61" name="직선 화살표 연결선 60">
                    <a:extLst>
                      <a:ext uri="{FF2B5EF4-FFF2-40B4-BE49-F238E27FC236}">
                        <a16:creationId xmlns:a16="http://schemas.microsoft.com/office/drawing/2014/main" id="{0629C413-524C-DF3F-B697-71C8A0B051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9160" y="3862423"/>
                    <a:ext cx="119270" cy="1464471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290" name="직사각형 12289">
                <a:extLst>
                  <a:ext uri="{FF2B5EF4-FFF2-40B4-BE49-F238E27FC236}">
                    <a16:creationId xmlns:a16="http://schemas.microsoft.com/office/drawing/2014/main" id="{2DF1C83C-05EE-3E15-54CC-42C30C0E0783}"/>
                  </a:ext>
                </a:extLst>
              </p:cNvPr>
              <p:cNvSpPr/>
              <p:nvPr/>
            </p:nvSpPr>
            <p:spPr>
              <a:xfrm>
                <a:off x="6210818" y="4148905"/>
                <a:ext cx="45719" cy="457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93" name="직사각형 12292">
                <a:extLst>
                  <a:ext uri="{FF2B5EF4-FFF2-40B4-BE49-F238E27FC236}">
                    <a16:creationId xmlns:a16="http://schemas.microsoft.com/office/drawing/2014/main" id="{7BB59549-8C60-27B6-EF1F-4FBCD9BE597D}"/>
                  </a:ext>
                </a:extLst>
              </p:cNvPr>
              <p:cNvSpPr/>
              <p:nvPr/>
            </p:nvSpPr>
            <p:spPr>
              <a:xfrm>
                <a:off x="6231310" y="3654230"/>
                <a:ext cx="45719" cy="457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94" name="직사각형 12293">
                <a:extLst>
                  <a:ext uri="{FF2B5EF4-FFF2-40B4-BE49-F238E27FC236}">
                    <a16:creationId xmlns:a16="http://schemas.microsoft.com/office/drawing/2014/main" id="{B3A0C0D9-2988-12D0-2DE9-54F01B50F735}"/>
                  </a:ext>
                </a:extLst>
              </p:cNvPr>
              <p:cNvSpPr/>
              <p:nvPr/>
            </p:nvSpPr>
            <p:spPr>
              <a:xfrm>
                <a:off x="6396678" y="3032593"/>
                <a:ext cx="45719" cy="457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296" name="연결선: 구부러짐 12295">
                <a:extLst>
                  <a:ext uri="{FF2B5EF4-FFF2-40B4-BE49-F238E27FC236}">
                    <a16:creationId xmlns:a16="http://schemas.microsoft.com/office/drawing/2014/main" id="{BEB89A0B-A8B2-B2B2-E09D-81EACCD6869D}"/>
                  </a:ext>
                </a:extLst>
              </p:cNvPr>
              <p:cNvCxnSpPr>
                <a:cxnSpLocks/>
                <a:stCxn id="12294" idx="3"/>
                <a:endCxn id="40" idx="3"/>
              </p:cNvCxnSpPr>
              <p:nvPr/>
            </p:nvCxnSpPr>
            <p:spPr>
              <a:xfrm>
                <a:off x="6442397" y="3055453"/>
                <a:ext cx="147645" cy="1749814"/>
              </a:xfrm>
              <a:prstGeom prst="curvedConnector3">
                <a:avLst>
                  <a:gd name="adj1" fmla="val 738677"/>
                </a:avLst>
              </a:prstGeom>
              <a:ln w="19050"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1" name="연결선: 구부러짐 12300">
                <a:extLst>
                  <a:ext uri="{FF2B5EF4-FFF2-40B4-BE49-F238E27FC236}">
                    <a16:creationId xmlns:a16="http://schemas.microsoft.com/office/drawing/2014/main" id="{7790DB85-9908-A6C3-A7EA-39DCC245A626}"/>
                  </a:ext>
                </a:extLst>
              </p:cNvPr>
              <p:cNvCxnSpPr>
                <a:cxnSpLocks/>
                <a:stCxn id="12293" idx="3"/>
                <a:endCxn id="42" idx="3"/>
              </p:cNvCxnSpPr>
              <p:nvPr/>
            </p:nvCxnSpPr>
            <p:spPr>
              <a:xfrm>
                <a:off x="6277029" y="3677090"/>
                <a:ext cx="45719" cy="2016484"/>
              </a:xfrm>
              <a:prstGeom prst="curvedConnector3">
                <a:avLst>
                  <a:gd name="adj1" fmla="val 2732002"/>
                </a:avLst>
              </a:prstGeom>
              <a:ln w="19050"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7" name="연결선: 구부러짐 12306">
                <a:extLst>
                  <a:ext uri="{FF2B5EF4-FFF2-40B4-BE49-F238E27FC236}">
                    <a16:creationId xmlns:a16="http://schemas.microsoft.com/office/drawing/2014/main" id="{49369485-B3B7-98C4-B696-835A78CA73B4}"/>
                  </a:ext>
                </a:extLst>
              </p:cNvPr>
              <p:cNvCxnSpPr>
                <a:cxnSpLocks/>
                <a:stCxn id="12290" idx="3"/>
                <a:endCxn id="36" idx="3"/>
              </p:cNvCxnSpPr>
              <p:nvPr/>
            </p:nvCxnSpPr>
            <p:spPr>
              <a:xfrm>
                <a:off x="6256537" y="4171765"/>
                <a:ext cx="32066" cy="2071708"/>
              </a:xfrm>
              <a:prstGeom prst="curvedConnector3">
                <a:avLst>
                  <a:gd name="adj1" fmla="val 3966519"/>
                </a:avLst>
              </a:prstGeom>
              <a:ln w="19050"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1" name="그룹 12320">
              <a:extLst>
                <a:ext uri="{FF2B5EF4-FFF2-40B4-BE49-F238E27FC236}">
                  <a16:creationId xmlns:a16="http://schemas.microsoft.com/office/drawing/2014/main" id="{5AADCB17-20E5-BDB8-7C71-3E105DCDC52B}"/>
                </a:ext>
              </a:extLst>
            </p:cNvPr>
            <p:cNvGrpSpPr/>
            <p:nvPr/>
          </p:nvGrpSpPr>
          <p:grpSpPr>
            <a:xfrm>
              <a:off x="9229933" y="3718918"/>
              <a:ext cx="563702" cy="1538730"/>
              <a:chOff x="7430689" y="3863543"/>
              <a:chExt cx="2876737" cy="1538730"/>
            </a:xfrm>
          </p:grpSpPr>
          <p:sp>
            <p:nvSpPr>
              <p:cNvPr id="12318" name="TextBox 12317">
                <a:extLst>
                  <a:ext uri="{FF2B5EF4-FFF2-40B4-BE49-F238E27FC236}">
                    <a16:creationId xmlns:a16="http://schemas.microsoft.com/office/drawing/2014/main" id="{1A49E7F6-CAE5-48DB-F487-09CCC30DB2FF}"/>
                  </a:ext>
                </a:extLst>
              </p:cNvPr>
              <p:cNvSpPr txBox="1"/>
              <p:nvPr/>
            </p:nvSpPr>
            <p:spPr>
              <a:xfrm>
                <a:off x="7430689" y="3863543"/>
                <a:ext cx="27241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유사</a:t>
                </a:r>
              </a:p>
            </p:txBody>
          </p:sp>
          <p:sp>
            <p:nvSpPr>
              <p:cNvPr id="12319" name="TextBox 12318">
                <a:extLst>
                  <a:ext uri="{FF2B5EF4-FFF2-40B4-BE49-F238E27FC236}">
                    <a16:creationId xmlns:a16="http://schemas.microsoft.com/office/drawing/2014/main" id="{31622E65-7374-CA2C-92EA-4A1A3481DCC1}"/>
                  </a:ext>
                </a:extLst>
              </p:cNvPr>
              <p:cNvSpPr txBox="1"/>
              <p:nvPr/>
            </p:nvSpPr>
            <p:spPr>
              <a:xfrm>
                <a:off x="7583313" y="4562463"/>
                <a:ext cx="27241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유사</a:t>
                </a:r>
                <a:endParaRPr lang="ko-KR" altLang="en-US" sz="11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2320" name="TextBox 12319">
                <a:extLst>
                  <a:ext uri="{FF2B5EF4-FFF2-40B4-BE49-F238E27FC236}">
                    <a16:creationId xmlns:a16="http://schemas.microsoft.com/office/drawing/2014/main" id="{B1248C3C-93F6-3E6B-59EE-E1398715D248}"/>
                  </a:ext>
                </a:extLst>
              </p:cNvPr>
              <p:cNvSpPr txBox="1"/>
              <p:nvPr/>
            </p:nvSpPr>
            <p:spPr>
              <a:xfrm>
                <a:off x="7583313" y="5140663"/>
                <a:ext cx="27241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유사</a:t>
                </a:r>
                <a:endParaRPr lang="ko-KR" altLang="en-US" sz="11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296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037" y="1024730"/>
                <a:ext cx="11332755" cy="5278845"/>
              </a:xfrm>
            </p:spPr>
            <p:txBody>
              <a:bodyPr/>
              <a:lstStyle/>
              <a:p>
                <a:r>
                  <a:rPr lang="ko-KR" altLang="en-US" dirty="0"/>
                  <a:t>학습 방법</a:t>
                </a:r>
                <a:endParaRPr lang="en-US" altLang="ko-KR" dirty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ko-KR" altLang="en-US" dirty="0"/>
                  <a:t>에서 해당 </a:t>
                </a:r>
                <a:r>
                  <a:rPr lang="en-US" altLang="ko-KR" dirty="0"/>
                  <a:t>point</a:t>
                </a:r>
                <a:r>
                  <a:rPr lang="ko-KR" altLang="en-US" dirty="0"/>
                  <a:t>에 해당하는 </a:t>
                </a:r>
                <a:r>
                  <a:rPr lang="en-US" altLang="ko-KR" dirty="0"/>
                  <a:t>feature </a:t>
                </a:r>
                <a:r>
                  <a:rPr lang="ko-KR" altLang="en-US" dirty="0"/>
                  <a:t>추출 </a:t>
                </a:r>
                <a:r>
                  <a:rPr lang="en-US" altLang="ko-KR" dirty="0"/>
                  <a:t>– anchor point feature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ko-KR" dirty="0"/>
                  <a:t>Anchor feature</a:t>
                </a:r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ko-KR" altLang="en-US" dirty="0"/>
                  <a:t>의 </a:t>
                </a:r>
                <a:r>
                  <a:rPr lang="en-US" altLang="ko-KR" dirty="0"/>
                  <a:t>feature</a:t>
                </a:r>
                <a:r>
                  <a:rPr lang="ko-KR" altLang="en-US" dirty="0"/>
                  <a:t>를 비교</a:t>
                </a:r>
                <a:endParaRPr lang="en-US" altLang="ko-KR" dirty="0"/>
              </a:p>
              <a:p>
                <a:pPr lvl="3"/>
                <a:r>
                  <a:rPr lang="en-US" altLang="ko-KR" dirty="0"/>
                  <a:t>cosine similarity</a:t>
                </a:r>
                <a:r>
                  <a:rPr lang="ko-KR" altLang="en-US" dirty="0"/>
                  <a:t> 연산을 통해 </a:t>
                </a:r>
                <a:r>
                  <a:rPr lang="en-US" altLang="ko-KR" b="1" u="sng" dirty="0"/>
                  <a:t>similarity matrixes </a:t>
                </a:r>
                <a:r>
                  <a:rPr lang="ko-KR" altLang="en-US" dirty="0"/>
                  <a:t>생성</a:t>
                </a:r>
                <a:endParaRPr lang="en-US" altLang="ko-KR" dirty="0"/>
              </a:p>
              <a:p>
                <a:pPr lvl="3"/>
                <a:r>
                  <a:rPr lang="en-US" altLang="ko-KR" dirty="0" err="1"/>
                  <a:t>softmax</a:t>
                </a:r>
                <a:r>
                  <a:rPr lang="ko-KR" altLang="en-US" dirty="0"/>
                  <a:t>를 통해 유사성을 극대화 해주면서 최종적으로 </a:t>
                </a:r>
                <a:r>
                  <a:rPr lang="en-US" altLang="ko-KR" b="1" u="sng" dirty="0"/>
                  <a:t>probability matrixes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생성</a:t>
                </a:r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37" y="1024730"/>
                <a:ext cx="11332755" cy="5278845"/>
              </a:xfrm>
              <a:blipFill>
                <a:blip r:embed="rId3"/>
                <a:stretch>
                  <a:fillRect l="-377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12320" name="그룹 12319">
            <a:extLst>
              <a:ext uri="{FF2B5EF4-FFF2-40B4-BE49-F238E27FC236}">
                <a16:creationId xmlns:a16="http://schemas.microsoft.com/office/drawing/2014/main" id="{AF531C59-0585-3DD6-8071-351BD1BACDFB}"/>
              </a:ext>
            </a:extLst>
          </p:cNvPr>
          <p:cNvGrpSpPr/>
          <p:nvPr/>
        </p:nvGrpSpPr>
        <p:grpSpPr>
          <a:xfrm>
            <a:off x="1756238" y="3134172"/>
            <a:ext cx="8679523" cy="3594748"/>
            <a:chOff x="2700500" y="3151057"/>
            <a:chExt cx="8679523" cy="359474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D9680DD-A5F8-B8EB-4859-DB9DAB93565E}"/>
                </a:ext>
              </a:extLst>
            </p:cNvPr>
            <p:cNvGrpSpPr/>
            <p:nvPr/>
          </p:nvGrpSpPr>
          <p:grpSpPr>
            <a:xfrm>
              <a:off x="2700500" y="3151057"/>
              <a:ext cx="6474999" cy="3594748"/>
              <a:chOff x="354687" y="3379657"/>
              <a:chExt cx="6474999" cy="3594748"/>
            </a:xfrm>
          </p:grpSpPr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3CA445EB-2628-CC77-C7E4-B4189D1257CF}"/>
                  </a:ext>
                </a:extLst>
              </p:cNvPr>
              <p:cNvGrpSpPr/>
              <p:nvPr/>
            </p:nvGrpSpPr>
            <p:grpSpPr>
              <a:xfrm>
                <a:off x="3858221" y="3379657"/>
                <a:ext cx="1799630" cy="1579183"/>
                <a:chOff x="5523351" y="4164041"/>
                <a:chExt cx="2164769" cy="2299535"/>
              </a:xfrm>
            </p:grpSpPr>
            <p:sp>
              <p:nvSpPr>
                <p:cNvPr id="47" name="왼쪽 중괄호 46">
                  <a:extLst>
                    <a:ext uri="{FF2B5EF4-FFF2-40B4-BE49-F238E27FC236}">
                      <a16:creationId xmlns:a16="http://schemas.microsoft.com/office/drawing/2014/main" id="{4AB376CB-D611-BC4F-58FD-790AB36A1BDA}"/>
                    </a:ext>
                  </a:extLst>
                </p:cNvPr>
                <p:cNvSpPr/>
                <p:nvPr/>
              </p:nvSpPr>
              <p:spPr>
                <a:xfrm>
                  <a:off x="5523351" y="4506377"/>
                  <a:ext cx="224278" cy="1675348"/>
                </a:xfrm>
                <a:prstGeom prst="leftBrace">
                  <a:avLst>
                    <a:gd name="adj1" fmla="val 8333"/>
                    <a:gd name="adj2" fmla="val 50706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정육면체 47">
                  <a:extLst>
                    <a:ext uri="{FF2B5EF4-FFF2-40B4-BE49-F238E27FC236}">
                      <a16:creationId xmlns:a16="http://schemas.microsoft.com/office/drawing/2014/main" id="{593DD9F1-B2B8-FF2D-2D50-20CDB05E4397}"/>
                    </a:ext>
                  </a:extLst>
                </p:cNvPr>
                <p:cNvSpPr/>
                <p:nvPr/>
              </p:nvSpPr>
              <p:spPr>
                <a:xfrm>
                  <a:off x="6386783" y="5977581"/>
                  <a:ext cx="206515" cy="215769"/>
                </a:xfrm>
                <a:prstGeom prst="cube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DE2FFD8D-F3C4-1B6B-E554-F8B8DFED4EB2}"/>
                    </a:ext>
                  </a:extLst>
                </p:cNvPr>
                <p:cNvGrpSpPr/>
                <p:nvPr/>
              </p:nvGrpSpPr>
              <p:grpSpPr>
                <a:xfrm>
                  <a:off x="5670460" y="4500786"/>
                  <a:ext cx="634466" cy="1761017"/>
                  <a:chOff x="5668148" y="2627813"/>
                  <a:chExt cx="634466" cy="1761017"/>
                </a:xfrm>
              </p:grpSpPr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89896887-197A-E1FB-EB68-F517B238CA4C}"/>
                      </a:ext>
                    </a:extLst>
                  </p:cNvPr>
                  <p:cNvSpPr txBox="1"/>
                  <p:nvPr/>
                </p:nvSpPr>
                <p:spPr>
                  <a:xfrm>
                    <a:off x="5746372" y="2627813"/>
                    <a:ext cx="547848" cy="3809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0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50B637F-0B39-D56A-513A-AD73B947F77D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48" y="3457566"/>
                    <a:ext cx="510632" cy="3809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1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97A255CF-ADF0-000B-EE9F-5EDFA082F73F}"/>
                      </a:ext>
                    </a:extLst>
                  </p:cNvPr>
                  <p:cNvSpPr txBox="1"/>
                  <p:nvPr/>
                </p:nvSpPr>
                <p:spPr>
                  <a:xfrm>
                    <a:off x="5709956" y="4007886"/>
                    <a:ext cx="592658" cy="3809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2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4D1BA67-4F12-3EC5-3414-C057294888ED}"/>
                    </a:ext>
                  </a:extLst>
                </p:cNvPr>
                <p:cNvSpPr txBox="1"/>
                <p:nvPr/>
              </p:nvSpPr>
              <p:spPr>
                <a:xfrm>
                  <a:off x="6296535" y="5693258"/>
                  <a:ext cx="1391585" cy="268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H/2, W/2, Z/2)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A92566F-1BA3-2AE8-76A7-4969803DF635}"/>
                    </a:ext>
                  </a:extLst>
                </p:cNvPr>
                <p:cNvSpPr txBox="1"/>
                <p:nvPr/>
              </p:nvSpPr>
              <p:spPr>
                <a:xfrm>
                  <a:off x="6296536" y="6194674"/>
                  <a:ext cx="1325783" cy="268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H/4, W/4, Z/4)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2" name="정육면체 51">
                  <a:extLst>
                    <a:ext uri="{FF2B5EF4-FFF2-40B4-BE49-F238E27FC236}">
                      <a16:creationId xmlns:a16="http://schemas.microsoft.com/office/drawing/2014/main" id="{FE9FD200-E6F1-F9F6-ED61-0AC46F3E862D}"/>
                    </a:ext>
                  </a:extLst>
                </p:cNvPr>
                <p:cNvSpPr/>
                <p:nvPr/>
              </p:nvSpPr>
              <p:spPr>
                <a:xfrm>
                  <a:off x="6358533" y="5336712"/>
                  <a:ext cx="343324" cy="362695"/>
                </a:xfrm>
                <a:prstGeom prst="cube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53" name="그룹 52">
                  <a:extLst>
                    <a:ext uri="{FF2B5EF4-FFF2-40B4-BE49-F238E27FC236}">
                      <a16:creationId xmlns:a16="http://schemas.microsoft.com/office/drawing/2014/main" id="{7E6997E5-81D0-A62E-8660-21F8CA86BEDB}"/>
                    </a:ext>
                  </a:extLst>
                </p:cNvPr>
                <p:cNvGrpSpPr/>
                <p:nvPr/>
              </p:nvGrpSpPr>
              <p:grpSpPr>
                <a:xfrm>
                  <a:off x="6296536" y="4164041"/>
                  <a:ext cx="1095089" cy="1081683"/>
                  <a:chOff x="7401490" y="4067169"/>
                  <a:chExt cx="1095089" cy="1081683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DD10550-3D6A-596E-33B4-93CF35DD9199}"/>
                      </a:ext>
                    </a:extLst>
                  </p:cNvPr>
                  <p:cNvSpPr txBox="1"/>
                  <p:nvPr/>
                </p:nvSpPr>
                <p:spPr>
                  <a:xfrm>
                    <a:off x="7401490" y="4879950"/>
                    <a:ext cx="1095089" cy="2689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(C, H, W, Z)</a:t>
                    </a:r>
                    <a:endParaRPr lang="ko-KR" altLang="en-US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55" name="정육면체 54">
                    <a:extLst>
                      <a:ext uri="{FF2B5EF4-FFF2-40B4-BE49-F238E27FC236}">
                        <a16:creationId xmlns:a16="http://schemas.microsoft.com/office/drawing/2014/main" id="{29EB89ED-3BC9-64B2-3FD1-0E2586365937}"/>
                      </a:ext>
                    </a:extLst>
                  </p:cNvPr>
                  <p:cNvSpPr/>
                  <p:nvPr/>
                </p:nvSpPr>
                <p:spPr>
                  <a:xfrm>
                    <a:off x="7483313" y="4067169"/>
                    <a:ext cx="690359" cy="812837"/>
                  </a:xfrm>
                  <a:prstGeom prst="cube">
                    <a:avLst>
                      <a:gd name="adj" fmla="val 26562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</p:grpSp>
          <p:grpSp>
            <p:nvGrpSpPr>
              <p:cNvPr id="12289" name="그룹 12288">
                <a:extLst>
                  <a:ext uri="{FF2B5EF4-FFF2-40B4-BE49-F238E27FC236}">
                    <a16:creationId xmlns:a16="http://schemas.microsoft.com/office/drawing/2014/main" id="{D84FB904-A2DB-2DA1-348F-F1F8B659AD14}"/>
                  </a:ext>
                </a:extLst>
              </p:cNvPr>
              <p:cNvGrpSpPr/>
              <p:nvPr/>
            </p:nvGrpSpPr>
            <p:grpSpPr>
              <a:xfrm>
                <a:off x="354687" y="3873344"/>
                <a:ext cx="3512760" cy="2395857"/>
                <a:chOff x="1473831" y="3164454"/>
                <a:chExt cx="4103722" cy="2908712"/>
              </a:xfrm>
            </p:grpSpPr>
            <p:grpSp>
              <p:nvGrpSpPr>
                <p:cNvPr id="13" name="그룹 12">
                  <a:extLst>
                    <a:ext uri="{FF2B5EF4-FFF2-40B4-BE49-F238E27FC236}">
                      <a16:creationId xmlns:a16="http://schemas.microsoft.com/office/drawing/2014/main" id="{C5FC057D-59CC-3101-BAAB-20CA1BC3B477}"/>
                    </a:ext>
                  </a:extLst>
                </p:cNvPr>
                <p:cNvGrpSpPr/>
                <p:nvPr/>
              </p:nvGrpSpPr>
              <p:grpSpPr>
                <a:xfrm>
                  <a:off x="1473831" y="3164454"/>
                  <a:ext cx="4103722" cy="2908712"/>
                  <a:chOff x="1473831" y="3164454"/>
                  <a:chExt cx="4103722" cy="2908712"/>
                </a:xfrm>
              </p:grpSpPr>
              <p:grpSp>
                <p:nvGrpSpPr>
                  <p:cNvPr id="15" name="그룹 14">
                    <a:extLst>
                      <a:ext uri="{FF2B5EF4-FFF2-40B4-BE49-F238E27FC236}">
                        <a16:creationId xmlns:a16="http://schemas.microsoft.com/office/drawing/2014/main" id="{D4881524-C863-FE5E-400A-77FFA5AB7F84}"/>
                      </a:ext>
                    </a:extLst>
                  </p:cNvPr>
                  <p:cNvGrpSpPr/>
                  <p:nvPr/>
                </p:nvGrpSpPr>
                <p:grpSpPr>
                  <a:xfrm>
                    <a:off x="1473831" y="3164454"/>
                    <a:ext cx="4091709" cy="2105891"/>
                    <a:chOff x="1348509" y="2382982"/>
                    <a:chExt cx="4091709" cy="2105891"/>
                  </a:xfrm>
                </p:grpSpPr>
                <p:pic>
                  <p:nvPicPr>
                    <p:cNvPr id="22" name="Picture 4" descr="Refer to caption">
                      <a:extLst>
                        <a:ext uri="{FF2B5EF4-FFF2-40B4-BE49-F238E27FC236}">
                          <a16:creationId xmlns:a16="http://schemas.microsoft.com/office/drawing/2014/main" id="{FD064AE8-54DC-5CC6-9C34-A7F547D0308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585" t="12020" r="62499" b="59807"/>
                    <a:stretch/>
                  </p:blipFill>
                  <p:spPr bwMode="auto">
                    <a:xfrm>
                      <a:off x="1348509" y="2466109"/>
                      <a:ext cx="1339273" cy="15886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4" descr="Refer to caption">
                      <a:extLst>
                        <a:ext uri="{FF2B5EF4-FFF2-40B4-BE49-F238E27FC236}">
                          <a16:creationId xmlns:a16="http://schemas.microsoft.com/office/drawing/2014/main" id="{4F23BE4B-9195-10CB-D424-ABD64821B38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7433" t="9031" r="22874" b="71827"/>
                    <a:stretch/>
                  </p:blipFill>
                  <p:spPr bwMode="auto">
                    <a:xfrm>
                      <a:off x="2770909" y="2382982"/>
                      <a:ext cx="2669309" cy="10794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4" name="Picture 4" descr="Refer to caption">
                      <a:extLst>
                        <a:ext uri="{FF2B5EF4-FFF2-40B4-BE49-F238E27FC236}">
                          <a16:creationId xmlns:a16="http://schemas.microsoft.com/office/drawing/2014/main" id="{6985E904-8538-C11B-C235-FA2705B8ED4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148" t="40439" r="62499" b="51863"/>
                    <a:stretch/>
                  </p:blipFill>
                  <p:spPr bwMode="auto">
                    <a:xfrm>
                      <a:off x="1722582" y="4054764"/>
                      <a:ext cx="965200" cy="43410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18" name="그룹 17">
                    <a:extLst>
                      <a:ext uri="{FF2B5EF4-FFF2-40B4-BE49-F238E27FC236}">
                        <a16:creationId xmlns:a16="http://schemas.microsoft.com/office/drawing/2014/main" id="{EEA50FA5-7E78-BEF1-325A-AAC93D660B2B}"/>
                      </a:ext>
                    </a:extLst>
                  </p:cNvPr>
                  <p:cNvGrpSpPr/>
                  <p:nvPr/>
                </p:nvGrpSpPr>
                <p:grpSpPr>
                  <a:xfrm>
                    <a:off x="2908244" y="4993765"/>
                    <a:ext cx="2669309" cy="1079401"/>
                    <a:chOff x="2835564" y="4062910"/>
                    <a:chExt cx="2669309" cy="1079401"/>
                  </a:xfrm>
                </p:grpSpPr>
                <p:pic>
                  <p:nvPicPr>
                    <p:cNvPr id="19" name="Picture 4" descr="Refer to caption">
                      <a:extLst>
                        <a:ext uri="{FF2B5EF4-FFF2-40B4-BE49-F238E27FC236}">
                          <a16:creationId xmlns:a16="http://schemas.microsoft.com/office/drawing/2014/main" id="{63012801-BB6E-3DFF-C70E-2B6B4795599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7433" t="31411" r="37913" b="49447"/>
                    <a:stretch/>
                  </p:blipFill>
                  <p:spPr bwMode="auto">
                    <a:xfrm>
                      <a:off x="2835564" y="4062910"/>
                      <a:ext cx="1657927" cy="107940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0" name="Picture 4" descr="Refer to caption">
                      <a:extLst>
                        <a:ext uri="{FF2B5EF4-FFF2-40B4-BE49-F238E27FC236}">
                          <a16:creationId xmlns:a16="http://schemas.microsoft.com/office/drawing/2014/main" id="{C76CCAB9-B569-3371-3831-8C708D1F53B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108" t="31411" r="22599" b="54565"/>
                    <a:stretch/>
                  </p:blipFill>
                  <p:spPr bwMode="auto">
                    <a:xfrm>
                      <a:off x="4678219" y="4062910"/>
                      <a:ext cx="826654" cy="7907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" name="Picture 4" descr="Refer to caption">
                      <a:extLst>
                        <a:ext uri="{FF2B5EF4-FFF2-40B4-BE49-F238E27FC236}">
                          <a16:creationId xmlns:a16="http://schemas.microsoft.com/office/drawing/2014/main" id="{CE1BE4A3-C8BD-E39F-B25C-EA2615C586F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649" t="10259" r="34822" b="79136"/>
                    <a:stretch/>
                  </p:blipFill>
                  <p:spPr bwMode="auto">
                    <a:xfrm>
                      <a:off x="4493491" y="4215310"/>
                      <a:ext cx="237259" cy="59799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12288" name="그룹 12287">
                  <a:extLst>
                    <a:ext uri="{FF2B5EF4-FFF2-40B4-BE49-F238E27FC236}">
                      <a16:creationId xmlns:a16="http://schemas.microsoft.com/office/drawing/2014/main" id="{8DB1AF1E-493D-56A0-D510-9A085C34D775}"/>
                    </a:ext>
                  </a:extLst>
                </p:cNvPr>
                <p:cNvGrpSpPr/>
                <p:nvPr/>
              </p:nvGrpSpPr>
              <p:grpSpPr>
                <a:xfrm>
                  <a:off x="3164280" y="3862423"/>
                  <a:ext cx="1106659" cy="1464471"/>
                  <a:chOff x="3164280" y="3862423"/>
                  <a:chExt cx="1106659" cy="1464471"/>
                </a:xfrm>
              </p:grpSpPr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538D31A-15FD-57BB-CE17-AFF7D6966018}"/>
                      </a:ext>
                    </a:extLst>
                  </p:cNvPr>
                  <p:cNvSpPr txBox="1"/>
                  <p:nvPr/>
                </p:nvSpPr>
                <p:spPr>
                  <a:xfrm>
                    <a:off x="3164280" y="4464324"/>
                    <a:ext cx="110665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100" dirty="0">
                        <a:solidFill>
                          <a:srgbClr val="FF0000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같은 위치</a:t>
                    </a:r>
                  </a:p>
                </p:txBody>
              </p:sp>
              <p:cxnSp>
                <p:nvCxnSpPr>
                  <p:cNvPr id="61" name="직선 화살표 연결선 60">
                    <a:extLst>
                      <a:ext uri="{FF2B5EF4-FFF2-40B4-BE49-F238E27FC236}">
                        <a16:creationId xmlns:a16="http://schemas.microsoft.com/office/drawing/2014/main" id="{0629C413-524C-DF3F-B697-71C8A0B051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9160" y="3862423"/>
                    <a:ext cx="119270" cy="1464471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19F27B7F-13BA-F763-641A-4F032315888F}"/>
                  </a:ext>
                </a:extLst>
              </p:cNvPr>
              <p:cNvGrpSpPr/>
              <p:nvPr/>
            </p:nvGrpSpPr>
            <p:grpSpPr>
              <a:xfrm>
                <a:off x="3844583" y="5217825"/>
                <a:ext cx="1566784" cy="1484292"/>
                <a:chOff x="6132954" y="4643913"/>
                <a:chExt cx="2105212" cy="2214087"/>
              </a:xfrm>
            </p:grpSpPr>
            <p:sp>
              <p:nvSpPr>
                <p:cNvPr id="12367" name="직사각형 12366">
                  <a:extLst>
                    <a:ext uri="{FF2B5EF4-FFF2-40B4-BE49-F238E27FC236}">
                      <a16:creationId xmlns:a16="http://schemas.microsoft.com/office/drawing/2014/main" id="{FCF1B1CE-FA37-7D2A-E183-AD0F55A281BA}"/>
                    </a:ext>
                  </a:extLst>
                </p:cNvPr>
                <p:cNvSpPr/>
                <p:nvPr/>
              </p:nvSpPr>
              <p:spPr>
                <a:xfrm>
                  <a:off x="7558035" y="4643913"/>
                  <a:ext cx="680131" cy="221408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en-US" altLang="ko-KR" sz="900" b="1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179E9EBF-C5C3-8F8D-7741-7C4AA7C01FF4}"/>
                    </a:ext>
                  </a:extLst>
                </p:cNvPr>
                <p:cNvGrpSpPr/>
                <p:nvPr/>
              </p:nvGrpSpPr>
              <p:grpSpPr>
                <a:xfrm>
                  <a:off x="6132954" y="4682920"/>
                  <a:ext cx="1601346" cy="2077769"/>
                  <a:chOff x="5523351" y="4193329"/>
                  <a:chExt cx="1601346" cy="2077769"/>
                </a:xfrm>
              </p:grpSpPr>
              <p:sp>
                <p:nvSpPr>
                  <p:cNvPr id="27" name="왼쪽 중괄호 26">
                    <a:extLst>
                      <a:ext uri="{FF2B5EF4-FFF2-40B4-BE49-F238E27FC236}">
                        <a16:creationId xmlns:a16="http://schemas.microsoft.com/office/drawing/2014/main" id="{90AC142F-F5C4-E301-E53F-7261119BAA7E}"/>
                      </a:ext>
                    </a:extLst>
                  </p:cNvPr>
                  <p:cNvSpPr/>
                  <p:nvPr/>
                </p:nvSpPr>
                <p:spPr>
                  <a:xfrm>
                    <a:off x="5523351" y="4506377"/>
                    <a:ext cx="224278" cy="1675348"/>
                  </a:xfrm>
                  <a:prstGeom prst="leftBrace">
                    <a:avLst>
                      <a:gd name="adj1" fmla="val 8333"/>
                      <a:gd name="adj2" fmla="val 50706"/>
                    </a:avLst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정육면체 28">
                    <a:extLst>
                      <a:ext uri="{FF2B5EF4-FFF2-40B4-BE49-F238E27FC236}">
                        <a16:creationId xmlns:a16="http://schemas.microsoft.com/office/drawing/2014/main" id="{9C49E7BE-E3DA-A970-C375-5B477651A4B3}"/>
                      </a:ext>
                    </a:extLst>
                  </p:cNvPr>
                  <p:cNvSpPr/>
                  <p:nvPr/>
                </p:nvSpPr>
                <p:spPr>
                  <a:xfrm>
                    <a:off x="6108285" y="5840428"/>
                    <a:ext cx="206515" cy="215769"/>
                  </a:xfrm>
                  <a:prstGeom prst="cub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D2959C6E-C2D5-1760-FA84-C930CE98E21D}"/>
                      </a:ext>
                    </a:extLst>
                  </p:cNvPr>
                  <p:cNvGrpSpPr/>
                  <p:nvPr/>
                </p:nvGrpSpPr>
                <p:grpSpPr>
                  <a:xfrm>
                    <a:off x="5670461" y="4500786"/>
                    <a:ext cx="627239" cy="1770312"/>
                    <a:chOff x="5668149" y="2627813"/>
                    <a:chExt cx="627239" cy="1770312"/>
                  </a:xfrm>
                </p:grpSpPr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544FE419-8D48-2C6E-0A86-D17F524A6C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6372" y="2627813"/>
                      <a:ext cx="549016" cy="3902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F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0</a:t>
                      </a:r>
                      <a:endParaRPr lang="en-US" altLang="ko-KR" sz="11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D6AE704-8B54-283D-8532-4FD7EE2EB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8149" y="3457567"/>
                      <a:ext cx="474835" cy="3902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F</a:t>
                      </a:r>
                      <a:r>
                        <a:rPr lang="en-US" altLang="ko-KR" sz="1200" baseline="300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1</a:t>
                      </a:r>
                      <a:endParaRPr lang="en-US" altLang="ko-KR" sz="11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0999EF15-2A84-274B-CACC-873EA8B34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9954" y="4007887"/>
                      <a:ext cx="476414" cy="3902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F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2</a:t>
                      </a:r>
                      <a:endParaRPr lang="en-US" altLang="ko-KR" sz="11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p:txBody>
                </p:sp>
              </p:grp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A57C9A0-7CFE-51CB-D624-3A0620FD7FEB}"/>
                      </a:ext>
                    </a:extLst>
                  </p:cNvPr>
                  <p:cNvSpPr txBox="1"/>
                  <p:nvPr/>
                </p:nvSpPr>
                <p:spPr>
                  <a:xfrm>
                    <a:off x="6018038" y="5594944"/>
                    <a:ext cx="1095089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(C, H/2, W/2, Z/2)</a:t>
                    </a:r>
                    <a:endParaRPr lang="ko-KR" altLang="en-US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33AD1B2-35C5-D427-ACE4-3E5B984C760B}"/>
                      </a:ext>
                    </a:extLst>
                  </p:cNvPr>
                  <p:cNvSpPr txBox="1"/>
                  <p:nvPr/>
                </p:nvSpPr>
                <p:spPr>
                  <a:xfrm>
                    <a:off x="6018038" y="6057523"/>
                    <a:ext cx="1106659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(C, H/4, W/4, Z/4)</a:t>
                    </a:r>
                    <a:endParaRPr lang="ko-KR" altLang="en-US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grpSp>
                <p:nvGrpSpPr>
                  <p:cNvPr id="33" name="그룹 32">
                    <a:extLst>
                      <a:ext uri="{FF2B5EF4-FFF2-40B4-BE49-F238E27FC236}">
                        <a16:creationId xmlns:a16="http://schemas.microsoft.com/office/drawing/2014/main" id="{904F43ED-5E70-4E41-785F-8F20F108F9E2}"/>
                      </a:ext>
                    </a:extLst>
                  </p:cNvPr>
                  <p:cNvGrpSpPr/>
                  <p:nvPr/>
                </p:nvGrpSpPr>
                <p:grpSpPr>
                  <a:xfrm>
                    <a:off x="6080035" y="5227301"/>
                    <a:ext cx="343324" cy="362695"/>
                    <a:chOff x="7200476" y="4546600"/>
                    <a:chExt cx="343324" cy="362695"/>
                  </a:xfrm>
                </p:grpSpPr>
                <p:sp>
                  <p:nvSpPr>
                    <p:cNvPr id="41" name="정육면체 40">
                      <a:extLst>
                        <a:ext uri="{FF2B5EF4-FFF2-40B4-BE49-F238E27FC236}">
                          <a16:creationId xmlns:a16="http://schemas.microsoft.com/office/drawing/2014/main" id="{A17E2D2E-09BD-15DE-2D8B-71F242B4D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476" y="4546600"/>
                      <a:ext cx="343324" cy="362695"/>
                    </a:xfrm>
                    <a:prstGeom prst="cub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2" name="직사각형 41">
                      <a:extLst>
                        <a:ext uri="{FF2B5EF4-FFF2-40B4-BE49-F238E27FC236}">
                          <a16:creationId xmlns:a16="http://schemas.microsoft.com/office/drawing/2014/main" id="{BCE50D11-71CD-B594-F56C-545268D227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3268" y="4680011"/>
                      <a:ext cx="45719" cy="45719"/>
                    </a:xfrm>
                    <a:prstGeom prst="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34" name="그룹 33">
                    <a:extLst>
                      <a:ext uri="{FF2B5EF4-FFF2-40B4-BE49-F238E27FC236}">
                        <a16:creationId xmlns:a16="http://schemas.microsoft.com/office/drawing/2014/main" id="{300CD0D5-B9F2-0A53-6899-518EF4F81801}"/>
                      </a:ext>
                    </a:extLst>
                  </p:cNvPr>
                  <p:cNvGrpSpPr/>
                  <p:nvPr/>
                </p:nvGrpSpPr>
                <p:grpSpPr>
                  <a:xfrm>
                    <a:off x="6018038" y="4193329"/>
                    <a:ext cx="862344" cy="997446"/>
                    <a:chOff x="7122992" y="4096457"/>
                    <a:chExt cx="862344" cy="997446"/>
                  </a:xfrm>
                </p:grpSpPr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E3502EE2-0A4D-26EE-C97F-1F0E7298BD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2992" y="4909237"/>
                      <a:ext cx="784860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6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(C, H, W, Z)</a:t>
                      </a:r>
                      <a:endParaRPr lang="ko-KR" altLang="en-US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p:txBody>
                </p:sp>
                <p:grpSp>
                  <p:nvGrpSpPr>
                    <p:cNvPr id="38" name="그룹 37">
                      <a:extLst>
                        <a:ext uri="{FF2B5EF4-FFF2-40B4-BE49-F238E27FC236}">
                          <a16:creationId xmlns:a16="http://schemas.microsoft.com/office/drawing/2014/main" id="{A451C999-78D7-9263-D09C-B052FB9186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4815" y="4096457"/>
                      <a:ext cx="780521" cy="812838"/>
                      <a:chOff x="7204815" y="4096457"/>
                      <a:chExt cx="780521" cy="812838"/>
                    </a:xfrm>
                  </p:grpSpPr>
                  <p:sp>
                    <p:nvSpPr>
                      <p:cNvPr id="39" name="정육면체 38">
                        <a:extLst>
                          <a:ext uri="{FF2B5EF4-FFF2-40B4-BE49-F238E27FC236}">
                            <a16:creationId xmlns:a16="http://schemas.microsoft.com/office/drawing/2014/main" id="{9BE8B67D-644D-9F00-CBB8-CC5906B3FF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4815" y="4096457"/>
                        <a:ext cx="780521" cy="812838"/>
                      </a:xfrm>
                      <a:prstGeom prst="cube">
                        <a:avLst>
                          <a:gd name="adj" fmla="val 26562"/>
                        </a:avLst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0" name="직사각형 39">
                        <a:extLst>
                          <a:ext uri="{FF2B5EF4-FFF2-40B4-BE49-F238E27FC236}">
                            <a16:creationId xmlns:a16="http://schemas.microsoft.com/office/drawing/2014/main" id="{047EE9DB-DE07-BB3E-3F80-F2C4F6CEDA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95075" y="4375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</p:grpSp>
              <p:sp>
                <p:nvSpPr>
                  <p:cNvPr id="36" name="직사각형 35">
                    <a:extLst>
                      <a:ext uri="{FF2B5EF4-FFF2-40B4-BE49-F238E27FC236}">
                        <a16:creationId xmlns:a16="http://schemas.microsoft.com/office/drawing/2014/main" id="{A7604A87-3461-EBCA-CC57-814EE8D08CEB}"/>
                      </a:ext>
                    </a:extLst>
                  </p:cNvPr>
                  <p:cNvSpPr/>
                  <p:nvPr/>
                </p:nvSpPr>
                <p:spPr>
                  <a:xfrm>
                    <a:off x="6188682" y="5910611"/>
                    <a:ext cx="45719" cy="4571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4" name="직선 화살표 연결선 3">
                  <a:extLst>
                    <a:ext uri="{FF2B5EF4-FFF2-40B4-BE49-F238E27FC236}">
                      <a16:creationId xmlns:a16="http://schemas.microsoft.com/office/drawing/2014/main" id="{6B951847-BAE2-2130-6A0B-24580775644B}"/>
                    </a:ext>
                  </a:extLst>
                </p:cNvPr>
                <p:cNvCxnSpPr>
                  <a:cxnSpLocks/>
                  <a:stCxn id="40" idx="3"/>
                  <a:endCxn id="5" idx="2"/>
                </p:cNvCxnSpPr>
                <p:nvPr/>
              </p:nvCxnSpPr>
              <p:spPr>
                <a:xfrm flipV="1">
                  <a:off x="7145443" y="4984309"/>
                  <a:ext cx="570762" cy="54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정육면체 4">
                  <a:extLst>
                    <a:ext uri="{FF2B5EF4-FFF2-40B4-BE49-F238E27FC236}">
                      <a16:creationId xmlns:a16="http://schemas.microsoft.com/office/drawing/2014/main" id="{689661A2-F4AD-FFC0-F2CE-74CC35A25F31}"/>
                    </a:ext>
                  </a:extLst>
                </p:cNvPr>
                <p:cNvSpPr/>
                <p:nvPr/>
              </p:nvSpPr>
              <p:spPr>
                <a:xfrm>
                  <a:off x="7716205" y="4724566"/>
                  <a:ext cx="282657" cy="287555"/>
                </a:xfrm>
                <a:prstGeom prst="cube">
                  <a:avLst>
                    <a:gd name="adj" fmla="val 8205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8" name="직선 화살표 연결선 7">
                  <a:extLst>
                    <a:ext uri="{FF2B5EF4-FFF2-40B4-BE49-F238E27FC236}">
                      <a16:creationId xmlns:a16="http://schemas.microsoft.com/office/drawing/2014/main" id="{EC73FC93-AECE-89A8-F710-FEE7F91EB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2504" y="5875693"/>
                  <a:ext cx="851163" cy="442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직선 화살표 연결선 8">
                  <a:extLst>
                    <a:ext uri="{FF2B5EF4-FFF2-40B4-BE49-F238E27FC236}">
                      <a16:creationId xmlns:a16="http://schemas.microsoft.com/office/drawing/2014/main" id="{4938C710-B6CF-FEA5-2B60-F58E3CBF2D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38359" y="6402520"/>
                  <a:ext cx="879015" cy="1545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06" name="정육면체 12305">
                  <a:extLst>
                    <a:ext uri="{FF2B5EF4-FFF2-40B4-BE49-F238E27FC236}">
                      <a16:creationId xmlns:a16="http://schemas.microsoft.com/office/drawing/2014/main" id="{16E65DAB-F1CA-3341-3D5B-8A39C7B6EA54}"/>
                    </a:ext>
                  </a:extLst>
                </p:cNvPr>
                <p:cNvSpPr/>
                <p:nvPr/>
              </p:nvSpPr>
              <p:spPr>
                <a:xfrm>
                  <a:off x="7730141" y="5615942"/>
                  <a:ext cx="282657" cy="287555"/>
                </a:xfrm>
                <a:prstGeom prst="cube">
                  <a:avLst>
                    <a:gd name="adj" fmla="val 8205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308" name="정육면체 12307">
                  <a:extLst>
                    <a:ext uri="{FF2B5EF4-FFF2-40B4-BE49-F238E27FC236}">
                      <a16:creationId xmlns:a16="http://schemas.microsoft.com/office/drawing/2014/main" id="{97CE8835-E630-49A1-9B41-3F2E2C752B6B}"/>
                    </a:ext>
                  </a:extLst>
                </p:cNvPr>
                <p:cNvSpPr/>
                <p:nvPr/>
              </p:nvSpPr>
              <p:spPr>
                <a:xfrm>
                  <a:off x="7730141" y="6144800"/>
                  <a:ext cx="282657" cy="287555"/>
                </a:xfrm>
                <a:prstGeom prst="cube">
                  <a:avLst>
                    <a:gd name="adj" fmla="val 8205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2309" name="타원 12308">
                <a:extLst>
                  <a:ext uri="{FF2B5EF4-FFF2-40B4-BE49-F238E27FC236}">
                    <a16:creationId xmlns:a16="http://schemas.microsoft.com/office/drawing/2014/main" id="{8DBB4629-3693-4931-4D30-E53F6EDFF5EE}"/>
                  </a:ext>
                </a:extLst>
              </p:cNvPr>
              <p:cNvSpPr/>
              <p:nvPr/>
            </p:nvSpPr>
            <p:spPr>
              <a:xfrm>
                <a:off x="5330431" y="3741718"/>
                <a:ext cx="559062" cy="27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COS</a:t>
                </a:r>
                <a:endParaRPr lang="ko-KR" altLang="en-US" sz="8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2313" name="연결선: 구부러짐 12312">
                <a:extLst>
                  <a:ext uri="{FF2B5EF4-FFF2-40B4-BE49-F238E27FC236}">
                    <a16:creationId xmlns:a16="http://schemas.microsoft.com/office/drawing/2014/main" id="{1B377384-5835-4F8F-02FE-48C1A42C6ABD}"/>
                  </a:ext>
                </a:extLst>
              </p:cNvPr>
              <p:cNvCxnSpPr>
                <a:cxnSpLocks/>
                <a:stCxn id="55" idx="5"/>
                <a:endCxn id="12309" idx="0"/>
              </p:cNvCxnSpPr>
              <p:nvPr/>
            </p:nvCxnSpPr>
            <p:spPr>
              <a:xfrm>
                <a:off x="5142926" y="3584625"/>
                <a:ext cx="467036" cy="157093"/>
              </a:xfrm>
              <a:prstGeom prst="curvedConnector2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4" name="연결선: 구부러짐 12313">
                <a:extLst>
                  <a:ext uri="{FF2B5EF4-FFF2-40B4-BE49-F238E27FC236}">
                    <a16:creationId xmlns:a16="http://schemas.microsoft.com/office/drawing/2014/main" id="{B4155477-2410-0F99-2877-9284012B7F95}"/>
                  </a:ext>
                </a:extLst>
              </p:cNvPr>
              <p:cNvCxnSpPr>
                <a:cxnSpLocks/>
                <a:stCxn id="5" idx="5"/>
                <a:endCxn id="12309" idx="4"/>
              </p:cNvCxnSpPr>
              <p:nvPr/>
            </p:nvCxnSpPr>
            <p:spPr>
              <a:xfrm flipV="1">
                <a:off x="5233267" y="4014007"/>
                <a:ext cx="376695" cy="1275185"/>
              </a:xfrm>
              <a:prstGeom prst="curvedConnector2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4" name="타원 12333">
                <a:extLst>
                  <a:ext uri="{FF2B5EF4-FFF2-40B4-BE49-F238E27FC236}">
                    <a16:creationId xmlns:a16="http://schemas.microsoft.com/office/drawing/2014/main" id="{DD7E93AF-26E3-551D-4DE2-DD2A23BA0FA7}"/>
                  </a:ext>
                </a:extLst>
              </p:cNvPr>
              <p:cNvSpPr/>
              <p:nvPr/>
            </p:nvSpPr>
            <p:spPr>
              <a:xfrm>
                <a:off x="5327948" y="5774499"/>
                <a:ext cx="559062" cy="27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COS</a:t>
                </a:r>
                <a:endParaRPr lang="ko-KR" altLang="en-US" sz="8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2337" name="연결선: 구부러짐 12336">
                <a:extLst>
                  <a:ext uri="{FF2B5EF4-FFF2-40B4-BE49-F238E27FC236}">
                    <a16:creationId xmlns:a16="http://schemas.microsoft.com/office/drawing/2014/main" id="{8A96DE58-78BD-8218-A82E-88B47E89CBDC}"/>
                  </a:ext>
                </a:extLst>
              </p:cNvPr>
              <p:cNvCxnSpPr>
                <a:cxnSpLocks/>
                <a:stCxn id="12334" idx="0"/>
                <a:endCxn id="48" idx="5"/>
              </p:cNvCxnSpPr>
              <p:nvPr/>
            </p:nvCxnSpPr>
            <p:spPr>
              <a:xfrm rot="16200000" flipV="1">
                <a:off x="4630666" y="4797685"/>
                <a:ext cx="1093845" cy="859783"/>
              </a:xfrm>
              <a:prstGeom prst="curvedConnector2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0" name="연결선: 구부러짐 12339">
                <a:extLst>
                  <a:ext uri="{FF2B5EF4-FFF2-40B4-BE49-F238E27FC236}">
                    <a16:creationId xmlns:a16="http://schemas.microsoft.com/office/drawing/2014/main" id="{740CAAB3-1839-80BB-5CF9-428F14B7AF06}"/>
                  </a:ext>
                </a:extLst>
              </p:cNvPr>
              <p:cNvCxnSpPr>
                <a:cxnSpLocks/>
                <a:stCxn id="12334" idx="4"/>
                <a:endCxn id="12308" idx="4"/>
              </p:cNvCxnSpPr>
              <p:nvPr/>
            </p:nvCxnSpPr>
            <p:spPr>
              <a:xfrm rot="5400000">
                <a:off x="5170128" y="5962121"/>
                <a:ext cx="352685" cy="522018"/>
              </a:xfrm>
              <a:prstGeom prst="curvedConnector2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63" name="TextBox 12362">
                <a:extLst>
                  <a:ext uri="{FF2B5EF4-FFF2-40B4-BE49-F238E27FC236}">
                    <a16:creationId xmlns:a16="http://schemas.microsoft.com/office/drawing/2014/main" id="{B52E4634-FA7D-6B32-ECE9-ED20EB6E0834}"/>
                  </a:ext>
                </a:extLst>
              </p:cNvPr>
              <p:cNvSpPr txBox="1"/>
              <p:nvPr/>
            </p:nvSpPr>
            <p:spPr>
              <a:xfrm>
                <a:off x="5604874" y="4859509"/>
                <a:ext cx="364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..</a:t>
                </a:r>
                <a:endParaRPr lang="ko-KR" altLang="en-US" dirty="0"/>
              </a:p>
            </p:txBody>
          </p:sp>
          <p:sp>
            <p:nvSpPr>
              <p:cNvPr id="12369" name="TextBox 12368">
                <a:extLst>
                  <a:ext uri="{FF2B5EF4-FFF2-40B4-BE49-F238E27FC236}">
                    <a16:creationId xmlns:a16="http://schemas.microsoft.com/office/drawing/2014/main" id="{213B5A22-9633-C380-5114-5460F596BD49}"/>
                  </a:ext>
                </a:extLst>
              </p:cNvPr>
              <p:cNvSpPr txBox="1"/>
              <p:nvPr/>
            </p:nvSpPr>
            <p:spPr>
              <a:xfrm>
                <a:off x="4328543" y="6712795"/>
                <a:ext cx="191957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05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Anchor point feature</a:t>
                </a:r>
              </a:p>
            </p:txBody>
          </p:sp>
          <p:pic>
            <p:nvPicPr>
              <p:cNvPr id="12303" name="그림 12302">
                <a:extLst>
                  <a:ext uri="{FF2B5EF4-FFF2-40B4-BE49-F238E27FC236}">
                    <a16:creationId xmlns:a16="http://schemas.microsoft.com/office/drawing/2014/main" id="{C601D46A-C7FE-2A82-D9E8-095AC2965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5937" y="4642377"/>
                <a:ext cx="603749" cy="561060"/>
              </a:xfrm>
              <a:prstGeom prst="rect">
                <a:avLst/>
              </a:prstGeom>
            </p:spPr>
          </p:pic>
          <p:pic>
            <p:nvPicPr>
              <p:cNvPr id="12305" name="그림 12304">
                <a:extLst>
                  <a:ext uri="{FF2B5EF4-FFF2-40B4-BE49-F238E27FC236}">
                    <a16:creationId xmlns:a16="http://schemas.microsoft.com/office/drawing/2014/main" id="{C4A3CCAB-2296-27EE-76EC-7AE7684CE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5710" y="3429000"/>
                <a:ext cx="882500" cy="811616"/>
              </a:xfrm>
              <a:prstGeom prst="rect">
                <a:avLst/>
              </a:prstGeom>
            </p:spPr>
          </p:pic>
          <p:pic>
            <p:nvPicPr>
              <p:cNvPr id="12310" name="그림 12309">
                <a:extLst>
                  <a:ext uri="{FF2B5EF4-FFF2-40B4-BE49-F238E27FC236}">
                    <a16:creationId xmlns:a16="http://schemas.microsoft.com/office/drawing/2014/main" id="{2AFE327A-57A6-B43B-6858-CE0C3B4EB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1685" y="5684488"/>
                <a:ext cx="406311" cy="375126"/>
              </a:xfrm>
              <a:prstGeom prst="rect">
                <a:avLst/>
              </a:prstGeom>
            </p:spPr>
          </p:pic>
        </p:grpSp>
        <p:grpSp>
          <p:nvGrpSpPr>
            <p:cNvPr id="12319" name="그룹 12318">
              <a:extLst>
                <a:ext uri="{FF2B5EF4-FFF2-40B4-BE49-F238E27FC236}">
                  <a16:creationId xmlns:a16="http://schemas.microsoft.com/office/drawing/2014/main" id="{6E71B5F1-2443-731F-520E-865F5439E21F}"/>
                </a:ext>
              </a:extLst>
            </p:cNvPr>
            <p:cNvGrpSpPr/>
            <p:nvPr/>
          </p:nvGrpSpPr>
          <p:grpSpPr>
            <a:xfrm>
              <a:off x="8074620" y="3182380"/>
              <a:ext cx="3305403" cy="3342480"/>
              <a:chOff x="8074620" y="3182380"/>
              <a:chExt cx="3305403" cy="334248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9B7080-BDF7-1287-87BF-AB342150280D}"/>
                  </a:ext>
                </a:extLst>
              </p:cNvPr>
              <p:cNvSpPr txBox="1"/>
              <p:nvPr/>
            </p:nvSpPr>
            <p:spPr>
              <a:xfrm>
                <a:off x="8074620" y="6263080"/>
                <a:ext cx="191957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5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Similarity matrixes</a:t>
                </a:r>
              </a:p>
            </p:txBody>
          </p:sp>
          <p:grpSp>
            <p:nvGrpSpPr>
              <p:cNvPr id="12292" name="그룹 12291">
                <a:extLst>
                  <a:ext uri="{FF2B5EF4-FFF2-40B4-BE49-F238E27FC236}">
                    <a16:creationId xmlns:a16="http://schemas.microsoft.com/office/drawing/2014/main" id="{E53828F7-7262-5505-9A3A-066E53BCD0BF}"/>
                  </a:ext>
                </a:extLst>
              </p:cNvPr>
              <p:cNvGrpSpPr/>
              <p:nvPr/>
            </p:nvGrpSpPr>
            <p:grpSpPr>
              <a:xfrm>
                <a:off x="9164023" y="3426372"/>
                <a:ext cx="1011655" cy="341746"/>
                <a:chOff x="7627363" y="3718377"/>
                <a:chExt cx="1011655" cy="341746"/>
              </a:xfrm>
            </p:grpSpPr>
            <p:cxnSp>
              <p:nvCxnSpPr>
                <p:cNvPr id="12293" name="직선 화살표 연결선 12292">
                  <a:extLst>
                    <a:ext uri="{FF2B5EF4-FFF2-40B4-BE49-F238E27FC236}">
                      <a16:creationId xmlns:a16="http://schemas.microsoft.com/office/drawing/2014/main" id="{A808FF48-41E5-50EF-2AD0-DC7CD123AC98}"/>
                    </a:ext>
                  </a:extLst>
                </p:cNvPr>
                <p:cNvCxnSpPr>
                  <a:cxnSpLocks/>
                  <a:stCxn id="12305" idx="3"/>
                  <a:endCxn id="12297" idx="1"/>
                </p:cNvCxnSpPr>
                <p:nvPr/>
              </p:nvCxnSpPr>
              <p:spPr>
                <a:xfrm flipV="1">
                  <a:off x="7627363" y="3880193"/>
                  <a:ext cx="1011655" cy="1802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94" name="사각형: 둥근 모서리 12293">
                  <a:extLst>
                    <a:ext uri="{FF2B5EF4-FFF2-40B4-BE49-F238E27FC236}">
                      <a16:creationId xmlns:a16="http://schemas.microsoft.com/office/drawing/2014/main" id="{DB78FD7B-D79D-11D9-9C28-DA5EFEF983FA}"/>
                    </a:ext>
                  </a:extLst>
                </p:cNvPr>
                <p:cNvSpPr/>
                <p:nvPr/>
              </p:nvSpPr>
              <p:spPr>
                <a:xfrm>
                  <a:off x="7711220" y="3718377"/>
                  <a:ext cx="761094" cy="341746"/>
                </a:xfrm>
                <a:prstGeom prst="roundRect">
                  <a:avLst>
                    <a:gd name="adj" fmla="val 337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dirty="0" err="1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softmax</a:t>
                  </a:r>
                  <a:endParaRPr lang="ko-KR" altLang="en-US" sz="11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pic>
            <p:nvPicPr>
              <p:cNvPr id="12295" name="그림 12294">
                <a:extLst>
                  <a:ext uri="{FF2B5EF4-FFF2-40B4-BE49-F238E27FC236}">
                    <a16:creationId xmlns:a16="http://schemas.microsoft.com/office/drawing/2014/main" id="{EEA1679D-2397-A300-4AE3-F30CA5636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7083" y="5477201"/>
                <a:ext cx="406311" cy="375126"/>
              </a:xfrm>
              <a:prstGeom prst="rect">
                <a:avLst/>
              </a:prstGeom>
            </p:spPr>
          </p:pic>
          <p:pic>
            <p:nvPicPr>
              <p:cNvPr id="12296" name="그림 12295">
                <a:extLst>
                  <a:ext uri="{FF2B5EF4-FFF2-40B4-BE49-F238E27FC236}">
                    <a16:creationId xmlns:a16="http://schemas.microsoft.com/office/drawing/2014/main" id="{F23B6CFB-EC7F-B6F6-EC0E-561956845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5678" y="4424034"/>
                <a:ext cx="589235" cy="547573"/>
              </a:xfrm>
              <a:prstGeom prst="rect">
                <a:avLst/>
              </a:prstGeom>
            </p:spPr>
          </p:pic>
          <p:pic>
            <p:nvPicPr>
              <p:cNvPr id="12297" name="그림 12296">
                <a:extLst>
                  <a:ext uri="{FF2B5EF4-FFF2-40B4-BE49-F238E27FC236}">
                    <a16:creationId xmlns:a16="http://schemas.microsoft.com/office/drawing/2014/main" id="{6A25ACA8-5354-38A8-7B24-85429E51E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75678" y="3182380"/>
                <a:ext cx="845552" cy="811616"/>
              </a:xfrm>
              <a:prstGeom prst="rect">
                <a:avLst/>
              </a:prstGeom>
            </p:spPr>
          </p:pic>
          <p:grpSp>
            <p:nvGrpSpPr>
              <p:cNvPr id="12298" name="그룹 12297">
                <a:extLst>
                  <a:ext uri="{FF2B5EF4-FFF2-40B4-BE49-F238E27FC236}">
                    <a16:creationId xmlns:a16="http://schemas.microsoft.com/office/drawing/2014/main" id="{5BE484E8-FB04-D0DC-FA34-251C4E5D8F85}"/>
                  </a:ext>
                </a:extLst>
              </p:cNvPr>
              <p:cNvGrpSpPr/>
              <p:nvPr/>
            </p:nvGrpSpPr>
            <p:grpSpPr>
              <a:xfrm>
                <a:off x="9175499" y="4533828"/>
                <a:ext cx="1000179" cy="341746"/>
                <a:chOff x="7657841" y="3154388"/>
                <a:chExt cx="1000179" cy="341746"/>
              </a:xfrm>
            </p:grpSpPr>
            <p:cxnSp>
              <p:nvCxnSpPr>
                <p:cNvPr id="12299" name="직선 화살표 연결선 12298">
                  <a:extLst>
                    <a:ext uri="{FF2B5EF4-FFF2-40B4-BE49-F238E27FC236}">
                      <a16:creationId xmlns:a16="http://schemas.microsoft.com/office/drawing/2014/main" id="{36804A3D-A8D0-4A81-00E4-3418CD92ABA7}"/>
                    </a:ext>
                  </a:extLst>
                </p:cNvPr>
                <p:cNvCxnSpPr>
                  <a:cxnSpLocks/>
                  <a:stCxn id="12303" idx="3"/>
                  <a:endCxn id="12296" idx="1"/>
                </p:cNvCxnSpPr>
                <p:nvPr/>
              </p:nvCxnSpPr>
              <p:spPr>
                <a:xfrm>
                  <a:off x="7657841" y="3314867"/>
                  <a:ext cx="1000179" cy="3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00" name="사각형: 둥근 모서리 12299">
                  <a:extLst>
                    <a:ext uri="{FF2B5EF4-FFF2-40B4-BE49-F238E27FC236}">
                      <a16:creationId xmlns:a16="http://schemas.microsoft.com/office/drawing/2014/main" id="{719648CB-2377-7E8C-7676-F55AEF7ADD11}"/>
                    </a:ext>
                  </a:extLst>
                </p:cNvPr>
                <p:cNvSpPr/>
                <p:nvPr/>
              </p:nvSpPr>
              <p:spPr>
                <a:xfrm>
                  <a:off x="7718257" y="3154388"/>
                  <a:ext cx="761094" cy="341746"/>
                </a:xfrm>
                <a:prstGeom prst="roundRect">
                  <a:avLst>
                    <a:gd name="adj" fmla="val 337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dirty="0" err="1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softmax</a:t>
                  </a:r>
                  <a:endParaRPr lang="ko-KR" altLang="en-US" sz="11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grpSp>
            <p:nvGrpSpPr>
              <p:cNvPr id="12301" name="그룹 12300">
                <a:extLst>
                  <a:ext uri="{FF2B5EF4-FFF2-40B4-BE49-F238E27FC236}">
                    <a16:creationId xmlns:a16="http://schemas.microsoft.com/office/drawing/2014/main" id="{A46C7038-360A-5D6E-E503-3D2352DD5FB4}"/>
                  </a:ext>
                </a:extLst>
              </p:cNvPr>
              <p:cNvGrpSpPr/>
              <p:nvPr/>
            </p:nvGrpSpPr>
            <p:grpSpPr>
              <a:xfrm>
                <a:off x="9173809" y="5477201"/>
                <a:ext cx="1043274" cy="341746"/>
                <a:chOff x="6113726" y="3883477"/>
                <a:chExt cx="1043274" cy="341746"/>
              </a:xfrm>
            </p:grpSpPr>
            <p:cxnSp>
              <p:nvCxnSpPr>
                <p:cNvPr id="12302" name="직선 화살표 연결선 12301">
                  <a:extLst>
                    <a:ext uri="{FF2B5EF4-FFF2-40B4-BE49-F238E27FC236}">
                      <a16:creationId xmlns:a16="http://schemas.microsoft.com/office/drawing/2014/main" id="{322A8A0A-13A6-76B4-BA89-A4CFC28E61E7}"/>
                    </a:ext>
                  </a:extLst>
                </p:cNvPr>
                <p:cNvCxnSpPr>
                  <a:cxnSpLocks/>
                  <a:stCxn id="12310" idx="3"/>
                  <a:endCxn id="12295" idx="1"/>
                </p:cNvCxnSpPr>
                <p:nvPr/>
              </p:nvCxnSpPr>
              <p:spPr>
                <a:xfrm>
                  <a:off x="6113726" y="4049727"/>
                  <a:ext cx="1043274" cy="213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04" name="사각형: 둥근 모서리 12303">
                  <a:extLst>
                    <a:ext uri="{FF2B5EF4-FFF2-40B4-BE49-F238E27FC236}">
                      <a16:creationId xmlns:a16="http://schemas.microsoft.com/office/drawing/2014/main" id="{7B00C366-B3FB-FB0B-2300-775AFFE1BE74}"/>
                    </a:ext>
                  </a:extLst>
                </p:cNvPr>
                <p:cNvSpPr/>
                <p:nvPr/>
              </p:nvSpPr>
              <p:spPr>
                <a:xfrm>
                  <a:off x="6235766" y="3883477"/>
                  <a:ext cx="761094" cy="341746"/>
                </a:xfrm>
                <a:prstGeom prst="roundRect">
                  <a:avLst>
                    <a:gd name="adj" fmla="val 3378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dirty="0" err="1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softmax</a:t>
                  </a:r>
                  <a:endParaRPr lang="ko-KR" altLang="en-US" sz="11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sp>
            <p:nvSpPr>
              <p:cNvPr id="12318" name="TextBox 12317">
                <a:extLst>
                  <a:ext uri="{FF2B5EF4-FFF2-40B4-BE49-F238E27FC236}">
                    <a16:creationId xmlns:a16="http://schemas.microsoft.com/office/drawing/2014/main" id="{8D7FC266-00E2-606E-81E3-370BCB2DDB75}"/>
                  </a:ext>
                </a:extLst>
              </p:cNvPr>
              <p:cNvSpPr txBox="1"/>
              <p:nvPr/>
            </p:nvSpPr>
            <p:spPr>
              <a:xfrm>
                <a:off x="9460453" y="6263250"/>
                <a:ext cx="191957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5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Probability matrixes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09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학습 방법</a:t>
                </a:r>
                <a:endParaRPr lang="en-US" altLang="ko-KR" dirty="0"/>
              </a:p>
              <a:p>
                <a:pPr marL="1257300" lvl="2" indent="-342900">
                  <a:buFont typeface="+mj-lt"/>
                  <a:buAutoNum type="arabicPeriod" startAt="3"/>
                </a:pP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의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ko-KR" altLang="en-US" dirty="0"/>
                  <a:t>를 </a:t>
                </a:r>
                <a:r>
                  <a:rPr lang="en-US" altLang="ko-KR" dirty="0"/>
                  <a:t>GT</a:t>
                </a:r>
                <a:r>
                  <a:rPr lang="ko-KR" altLang="en-US" dirty="0"/>
                  <a:t>로 사용하여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실제 </a:t>
                </a:r>
                <a:r>
                  <a:rPr lang="en-US" altLang="ko-KR" dirty="0"/>
                  <a:t>probability matrixes</a:t>
                </a:r>
                <a:r>
                  <a:rPr lang="ko-KR" altLang="en-US" dirty="0"/>
                  <a:t>와 비교 </a:t>
                </a:r>
                <a:r>
                  <a:rPr lang="en-US" altLang="ko-KR" dirty="0"/>
                  <a:t>– Cross Entropy loss </a:t>
                </a:r>
                <a:r>
                  <a:rPr lang="ko-KR" altLang="en-US" dirty="0"/>
                  <a:t>사용</a:t>
                </a:r>
                <a:endParaRPr lang="en-US" altLang="ko-KR" dirty="0"/>
              </a:p>
              <a:p>
                <a:pPr marL="1257300" lvl="2" indent="-342900">
                  <a:buFont typeface="+mj-lt"/>
                  <a:buAutoNum type="arabicPeriod" startAt="3"/>
                </a:pPr>
                <a:endParaRPr lang="en-US" altLang="ko-KR" sz="5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sz="300" dirty="0"/>
              </a:p>
              <a:p>
                <a:pPr lvl="3"/>
                <a:r>
                  <a:rPr lang="en-US" altLang="ko-KR" dirty="0"/>
                  <a:t>Sallower map</a:t>
                </a:r>
                <a:r>
                  <a:rPr lang="ko-KR" altLang="en-US" dirty="0"/>
                  <a:t>부터 </a:t>
                </a:r>
                <a:r>
                  <a:rPr lang="en-US" altLang="ko-KR" dirty="0"/>
                  <a:t>fine-grained map</a:t>
                </a:r>
                <a:r>
                  <a:rPr lang="ko-KR" altLang="en-US" dirty="0"/>
                  <a:t>까지 모두 봄 </a:t>
                </a:r>
                <a:r>
                  <a:rPr lang="en-US" altLang="ko-KR" dirty="0"/>
                  <a:t>=&gt; </a:t>
                </a:r>
                <a:r>
                  <a:rPr lang="en-US" altLang="ko-KR" b="1" u="sng" dirty="0"/>
                  <a:t>coarse-fine fusion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효과</a:t>
                </a:r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sz="50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altLang="ko-KR" sz="2000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16402" name="그룹 16401">
            <a:extLst>
              <a:ext uri="{FF2B5EF4-FFF2-40B4-BE49-F238E27FC236}">
                <a16:creationId xmlns:a16="http://schemas.microsoft.com/office/drawing/2014/main" id="{6A5E9855-5EB6-5392-E7DA-805655335E9C}"/>
              </a:ext>
            </a:extLst>
          </p:cNvPr>
          <p:cNvGrpSpPr/>
          <p:nvPr/>
        </p:nvGrpSpPr>
        <p:grpSpPr>
          <a:xfrm>
            <a:off x="354687" y="2440057"/>
            <a:ext cx="11423838" cy="4358552"/>
            <a:chOff x="354687" y="2440057"/>
            <a:chExt cx="11423838" cy="4358552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3CA445EB-2628-CC77-C7E4-B4189D1257CF}"/>
                </a:ext>
              </a:extLst>
            </p:cNvPr>
            <p:cNvGrpSpPr/>
            <p:nvPr/>
          </p:nvGrpSpPr>
          <p:grpSpPr>
            <a:xfrm>
              <a:off x="3858221" y="3379657"/>
              <a:ext cx="1799630" cy="1579183"/>
              <a:chOff x="5523351" y="4164041"/>
              <a:chExt cx="2164769" cy="2299535"/>
            </a:xfrm>
          </p:grpSpPr>
          <p:sp>
            <p:nvSpPr>
              <p:cNvPr id="47" name="왼쪽 중괄호 46">
                <a:extLst>
                  <a:ext uri="{FF2B5EF4-FFF2-40B4-BE49-F238E27FC236}">
                    <a16:creationId xmlns:a16="http://schemas.microsoft.com/office/drawing/2014/main" id="{4AB376CB-D611-BC4F-58FD-790AB36A1BDA}"/>
                  </a:ext>
                </a:extLst>
              </p:cNvPr>
              <p:cNvSpPr/>
              <p:nvPr/>
            </p:nvSpPr>
            <p:spPr>
              <a:xfrm>
                <a:off x="5523351" y="4506377"/>
                <a:ext cx="224278" cy="1675348"/>
              </a:xfrm>
              <a:prstGeom prst="leftBrace">
                <a:avLst>
                  <a:gd name="adj1" fmla="val 8333"/>
                  <a:gd name="adj2" fmla="val 50706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정육면체 47">
                <a:extLst>
                  <a:ext uri="{FF2B5EF4-FFF2-40B4-BE49-F238E27FC236}">
                    <a16:creationId xmlns:a16="http://schemas.microsoft.com/office/drawing/2014/main" id="{593DD9F1-B2B8-FF2D-2D50-20CDB05E4397}"/>
                  </a:ext>
                </a:extLst>
              </p:cNvPr>
              <p:cNvSpPr/>
              <p:nvPr/>
            </p:nvSpPr>
            <p:spPr>
              <a:xfrm>
                <a:off x="6386783" y="5977581"/>
                <a:ext cx="206515" cy="21576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DE2FFD8D-F3C4-1B6B-E554-F8B8DFED4EB2}"/>
                  </a:ext>
                </a:extLst>
              </p:cNvPr>
              <p:cNvGrpSpPr/>
              <p:nvPr/>
            </p:nvGrpSpPr>
            <p:grpSpPr>
              <a:xfrm>
                <a:off x="5670460" y="4500786"/>
                <a:ext cx="634466" cy="1761017"/>
                <a:chOff x="5668148" y="2627813"/>
                <a:chExt cx="634466" cy="1761017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896887-197A-E1FB-EB68-F517B238CA4C}"/>
                    </a:ext>
                  </a:extLst>
                </p:cNvPr>
                <p:cNvSpPr txBox="1"/>
                <p:nvPr/>
              </p:nvSpPr>
              <p:spPr>
                <a:xfrm>
                  <a:off x="5746372" y="2627813"/>
                  <a:ext cx="547848" cy="3809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1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</a:t>
                  </a:r>
                  <a:r>
                    <a:rPr lang="en-US" altLang="ko-KR" sz="12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0</a:t>
                  </a:r>
                  <a:endParaRPr lang="en-US" altLang="ko-KR" sz="1100" baseline="30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50B637F-0B39-D56A-513A-AD73B947F77D}"/>
                    </a:ext>
                  </a:extLst>
                </p:cNvPr>
                <p:cNvSpPr txBox="1"/>
                <p:nvPr/>
              </p:nvSpPr>
              <p:spPr>
                <a:xfrm>
                  <a:off x="5668148" y="3457566"/>
                  <a:ext cx="510633" cy="3809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1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</a:t>
                  </a:r>
                  <a:r>
                    <a:rPr lang="en-US" altLang="ko-KR" sz="1200" baseline="300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1</a:t>
                  </a:r>
                  <a:endParaRPr lang="en-US" altLang="ko-KR" sz="1100" baseline="30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7A255CF-ADF0-000B-EE9F-5EDFA082F73F}"/>
                    </a:ext>
                  </a:extLst>
                </p:cNvPr>
                <p:cNvSpPr txBox="1"/>
                <p:nvPr/>
              </p:nvSpPr>
              <p:spPr>
                <a:xfrm>
                  <a:off x="5709956" y="4007886"/>
                  <a:ext cx="592658" cy="3809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1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</a:t>
                  </a:r>
                  <a:r>
                    <a:rPr lang="en-US" altLang="ko-KR" sz="12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2</a:t>
                  </a:r>
                  <a:endParaRPr lang="en-US" altLang="ko-KR" sz="1100" baseline="30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D1BA67-4F12-3EC5-3414-C057294888ED}"/>
                  </a:ext>
                </a:extLst>
              </p:cNvPr>
              <p:cNvSpPr txBox="1"/>
              <p:nvPr/>
            </p:nvSpPr>
            <p:spPr>
              <a:xfrm>
                <a:off x="6296535" y="5693258"/>
                <a:ext cx="1391585" cy="26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(C, H/2, W/2, Z/2)</a:t>
                </a:r>
                <a:endParaRPr lang="ko-KR" altLang="en-US" sz="6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92566F-1BA3-2AE8-76A7-4969803DF635}"/>
                  </a:ext>
                </a:extLst>
              </p:cNvPr>
              <p:cNvSpPr txBox="1"/>
              <p:nvPr/>
            </p:nvSpPr>
            <p:spPr>
              <a:xfrm>
                <a:off x="6296536" y="6194674"/>
                <a:ext cx="1325783" cy="26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(C, H/4, W/4, Z/4)</a:t>
                </a:r>
                <a:endParaRPr lang="ko-KR" altLang="en-US" sz="6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2" name="정육면체 51">
                <a:extLst>
                  <a:ext uri="{FF2B5EF4-FFF2-40B4-BE49-F238E27FC236}">
                    <a16:creationId xmlns:a16="http://schemas.microsoft.com/office/drawing/2014/main" id="{FE9FD200-E6F1-F9F6-ED61-0AC46F3E862D}"/>
                  </a:ext>
                </a:extLst>
              </p:cNvPr>
              <p:cNvSpPr/>
              <p:nvPr/>
            </p:nvSpPr>
            <p:spPr>
              <a:xfrm>
                <a:off x="6358533" y="5336712"/>
                <a:ext cx="343324" cy="3626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7E6997E5-81D0-A62E-8660-21F8CA86BEDB}"/>
                  </a:ext>
                </a:extLst>
              </p:cNvPr>
              <p:cNvGrpSpPr/>
              <p:nvPr/>
            </p:nvGrpSpPr>
            <p:grpSpPr>
              <a:xfrm>
                <a:off x="6296536" y="4164041"/>
                <a:ext cx="1095089" cy="1081683"/>
                <a:chOff x="7401490" y="4067169"/>
                <a:chExt cx="1095089" cy="1081683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DD10550-3D6A-596E-33B4-93CF35DD9199}"/>
                    </a:ext>
                  </a:extLst>
                </p:cNvPr>
                <p:cNvSpPr txBox="1"/>
                <p:nvPr/>
              </p:nvSpPr>
              <p:spPr>
                <a:xfrm>
                  <a:off x="7401490" y="4879950"/>
                  <a:ext cx="1095089" cy="268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H, W, Z)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55" name="정육면체 54">
                  <a:extLst>
                    <a:ext uri="{FF2B5EF4-FFF2-40B4-BE49-F238E27FC236}">
                      <a16:creationId xmlns:a16="http://schemas.microsoft.com/office/drawing/2014/main" id="{29EB89ED-3BC9-64B2-3FD1-0E2586365937}"/>
                    </a:ext>
                  </a:extLst>
                </p:cNvPr>
                <p:cNvSpPr/>
                <p:nvPr/>
              </p:nvSpPr>
              <p:spPr>
                <a:xfrm>
                  <a:off x="7483313" y="4067169"/>
                  <a:ext cx="780521" cy="812837"/>
                </a:xfrm>
                <a:prstGeom prst="cube">
                  <a:avLst>
                    <a:gd name="adj" fmla="val 26562"/>
                  </a:avLst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2289" name="그룹 12288">
              <a:extLst>
                <a:ext uri="{FF2B5EF4-FFF2-40B4-BE49-F238E27FC236}">
                  <a16:creationId xmlns:a16="http://schemas.microsoft.com/office/drawing/2014/main" id="{D84FB904-A2DB-2DA1-348F-F1F8B659AD14}"/>
                </a:ext>
              </a:extLst>
            </p:cNvPr>
            <p:cNvGrpSpPr/>
            <p:nvPr/>
          </p:nvGrpSpPr>
          <p:grpSpPr>
            <a:xfrm>
              <a:off x="354687" y="3873344"/>
              <a:ext cx="3512760" cy="2395857"/>
              <a:chOff x="1473831" y="3164454"/>
              <a:chExt cx="4103722" cy="2908712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C5FC057D-59CC-3101-BAAB-20CA1BC3B477}"/>
                  </a:ext>
                </a:extLst>
              </p:cNvPr>
              <p:cNvGrpSpPr/>
              <p:nvPr/>
            </p:nvGrpSpPr>
            <p:grpSpPr>
              <a:xfrm>
                <a:off x="1473831" y="3164454"/>
                <a:ext cx="4103722" cy="2908712"/>
                <a:chOff x="1473831" y="3164454"/>
                <a:chExt cx="4103722" cy="2908712"/>
              </a:xfrm>
            </p:grpSpPr>
            <p:grpSp>
              <p:nvGrpSpPr>
                <p:cNvPr id="15" name="그룹 14">
                  <a:extLst>
                    <a:ext uri="{FF2B5EF4-FFF2-40B4-BE49-F238E27FC236}">
                      <a16:creationId xmlns:a16="http://schemas.microsoft.com/office/drawing/2014/main" id="{D4881524-C863-FE5E-400A-77FFA5AB7F84}"/>
                    </a:ext>
                  </a:extLst>
                </p:cNvPr>
                <p:cNvGrpSpPr/>
                <p:nvPr/>
              </p:nvGrpSpPr>
              <p:grpSpPr>
                <a:xfrm>
                  <a:off x="1473831" y="3164454"/>
                  <a:ext cx="4091709" cy="2105891"/>
                  <a:chOff x="1348509" y="2382982"/>
                  <a:chExt cx="4091709" cy="2105891"/>
                </a:xfrm>
              </p:grpSpPr>
              <p:pic>
                <p:nvPicPr>
                  <p:cNvPr id="22" name="Picture 4" descr="Refer to caption">
                    <a:extLst>
                      <a:ext uri="{FF2B5EF4-FFF2-40B4-BE49-F238E27FC236}">
                        <a16:creationId xmlns:a16="http://schemas.microsoft.com/office/drawing/2014/main" id="{FD064AE8-54DC-5CC6-9C34-A7F547D030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585" t="12020" r="62499" b="59807"/>
                  <a:stretch/>
                </p:blipFill>
                <p:spPr bwMode="auto">
                  <a:xfrm>
                    <a:off x="1348509" y="2466109"/>
                    <a:ext cx="1339273" cy="158865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4" descr="Refer to caption">
                    <a:extLst>
                      <a:ext uri="{FF2B5EF4-FFF2-40B4-BE49-F238E27FC236}">
                        <a16:creationId xmlns:a16="http://schemas.microsoft.com/office/drawing/2014/main" id="{4F23BE4B-9195-10CB-D424-ABD64821B3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433" t="9031" r="22874" b="71827"/>
                  <a:stretch/>
                </p:blipFill>
                <p:spPr bwMode="auto">
                  <a:xfrm>
                    <a:off x="2770909" y="2382982"/>
                    <a:ext cx="2669309" cy="1079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" name="Picture 4" descr="Refer to caption">
                    <a:extLst>
                      <a:ext uri="{FF2B5EF4-FFF2-40B4-BE49-F238E27FC236}">
                        <a16:creationId xmlns:a16="http://schemas.microsoft.com/office/drawing/2014/main" id="{6985E904-8538-C11B-C235-FA2705B8ED4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148" t="40439" r="62499" b="51863"/>
                  <a:stretch/>
                </p:blipFill>
                <p:spPr bwMode="auto">
                  <a:xfrm>
                    <a:off x="1722582" y="4054764"/>
                    <a:ext cx="965200" cy="4341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" name="그룹 17">
                  <a:extLst>
                    <a:ext uri="{FF2B5EF4-FFF2-40B4-BE49-F238E27FC236}">
                      <a16:creationId xmlns:a16="http://schemas.microsoft.com/office/drawing/2014/main" id="{EEA50FA5-7E78-BEF1-325A-AAC93D660B2B}"/>
                    </a:ext>
                  </a:extLst>
                </p:cNvPr>
                <p:cNvGrpSpPr/>
                <p:nvPr/>
              </p:nvGrpSpPr>
              <p:grpSpPr>
                <a:xfrm>
                  <a:off x="2908244" y="4993765"/>
                  <a:ext cx="2669309" cy="1079401"/>
                  <a:chOff x="2835564" y="4062910"/>
                  <a:chExt cx="2669309" cy="1079401"/>
                </a:xfrm>
              </p:grpSpPr>
              <p:pic>
                <p:nvPicPr>
                  <p:cNvPr id="19" name="Picture 4" descr="Refer to caption">
                    <a:extLst>
                      <a:ext uri="{FF2B5EF4-FFF2-40B4-BE49-F238E27FC236}">
                        <a16:creationId xmlns:a16="http://schemas.microsoft.com/office/drawing/2014/main" id="{63012801-BB6E-3DFF-C70E-2B6B479559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433" t="31411" r="37913" b="49447"/>
                  <a:stretch/>
                </p:blipFill>
                <p:spPr bwMode="auto">
                  <a:xfrm>
                    <a:off x="2835564" y="4062910"/>
                    <a:ext cx="1657927" cy="10794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" name="Picture 4" descr="Refer to caption">
                    <a:extLst>
                      <a:ext uri="{FF2B5EF4-FFF2-40B4-BE49-F238E27FC236}">
                        <a16:creationId xmlns:a16="http://schemas.microsoft.com/office/drawing/2014/main" id="{C76CCAB9-B569-3371-3831-8C708D1F53B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108" t="31411" r="22599" b="54565"/>
                  <a:stretch/>
                </p:blipFill>
                <p:spPr bwMode="auto">
                  <a:xfrm>
                    <a:off x="4678219" y="4062910"/>
                    <a:ext cx="826654" cy="7907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4" descr="Refer to caption">
                    <a:extLst>
                      <a:ext uri="{FF2B5EF4-FFF2-40B4-BE49-F238E27FC236}">
                        <a16:creationId xmlns:a16="http://schemas.microsoft.com/office/drawing/2014/main" id="{CE1BE4A3-C8BD-E39F-B25C-EA2615C586F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649" t="10259" r="34822" b="79136"/>
                  <a:stretch/>
                </p:blipFill>
                <p:spPr bwMode="auto">
                  <a:xfrm>
                    <a:off x="4493491" y="4215310"/>
                    <a:ext cx="237259" cy="5979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2288" name="그룹 12287">
                <a:extLst>
                  <a:ext uri="{FF2B5EF4-FFF2-40B4-BE49-F238E27FC236}">
                    <a16:creationId xmlns:a16="http://schemas.microsoft.com/office/drawing/2014/main" id="{8DB1AF1E-493D-56A0-D510-9A085C34D775}"/>
                  </a:ext>
                </a:extLst>
              </p:cNvPr>
              <p:cNvGrpSpPr/>
              <p:nvPr/>
            </p:nvGrpSpPr>
            <p:grpSpPr>
              <a:xfrm>
                <a:off x="3164280" y="3862423"/>
                <a:ext cx="1106659" cy="1464471"/>
                <a:chOff x="3164280" y="3862423"/>
                <a:chExt cx="1106659" cy="1464471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538D31A-15FD-57BB-CE17-AFF7D6966018}"/>
                    </a:ext>
                  </a:extLst>
                </p:cNvPr>
                <p:cNvSpPr txBox="1"/>
                <p:nvPr/>
              </p:nvSpPr>
              <p:spPr>
                <a:xfrm>
                  <a:off x="3164280" y="4464324"/>
                  <a:ext cx="110665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100" dirty="0">
                      <a:solidFill>
                        <a:srgbClr val="FF0000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같은 위치</a:t>
                  </a:r>
                </a:p>
              </p:txBody>
            </p: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0629C413-524C-DF3F-B697-71C8A0B05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9160" y="3862423"/>
                  <a:ext cx="119270" cy="146447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19F27B7F-13BA-F763-641A-4F032315888F}"/>
                </a:ext>
              </a:extLst>
            </p:cNvPr>
            <p:cNvGrpSpPr/>
            <p:nvPr/>
          </p:nvGrpSpPr>
          <p:grpSpPr>
            <a:xfrm>
              <a:off x="3844582" y="5217825"/>
              <a:ext cx="1570513" cy="1484292"/>
              <a:chOff x="6132954" y="4643913"/>
              <a:chExt cx="2110223" cy="2214087"/>
            </a:xfrm>
          </p:grpSpPr>
          <p:sp>
            <p:nvSpPr>
              <p:cNvPr id="12367" name="직사각형 12366">
                <a:extLst>
                  <a:ext uri="{FF2B5EF4-FFF2-40B4-BE49-F238E27FC236}">
                    <a16:creationId xmlns:a16="http://schemas.microsoft.com/office/drawing/2014/main" id="{FCF1B1CE-FA37-7D2A-E183-AD0F55A281BA}"/>
                  </a:ext>
                </a:extLst>
              </p:cNvPr>
              <p:cNvSpPr/>
              <p:nvPr/>
            </p:nvSpPr>
            <p:spPr>
              <a:xfrm>
                <a:off x="7580140" y="4643913"/>
                <a:ext cx="663037" cy="22140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altLang="ko-KR" sz="9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179E9EBF-C5C3-8F8D-7741-7C4AA7C01FF4}"/>
                  </a:ext>
                </a:extLst>
              </p:cNvPr>
              <p:cNvGrpSpPr/>
              <p:nvPr/>
            </p:nvGrpSpPr>
            <p:grpSpPr>
              <a:xfrm>
                <a:off x="6132954" y="4682920"/>
                <a:ext cx="1601346" cy="2077769"/>
                <a:chOff x="5523351" y="4193329"/>
                <a:chExt cx="1601346" cy="2077769"/>
              </a:xfrm>
            </p:grpSpPr>
            <p:sp>
              <p:nvSpPr>
                <p:cNvPr id="27" name="왼쪽 중괄호 26">
                  <a:extLst>
                    <a:ext uri="{FF2B5EF4-FFF2-40B4-BE49-F238E27FC236}">
                      <a16:creationId xmlns:a16="http://schemas.microsoft.com/office/drawing/2014/main" id="{90AC142F-F5C4-E301-E53F-7261119BAA7E}"/>
                    </a:ext>
                  </a:extLst>
                </p:cNvPr>
                <p:cNvSpPr/>
                <p:nvPr/>
              </p:nvSpPr>
              <p:spPr>
                <a:xfrm>
                  <a:off x="5523351" y="4506377"/>
                  <a:ext cx="224278" cy="1675348"/>
                </a:xfrm>
                <a:prstGeom prst="leftBrace">
                  <a:avLst>
                    <a:gd name="adj1" fmla="val 8333"/>
                    <a:gd name="adj2" fmla="val 50706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정육면체 28">
                  <a:extLst>
                    <a:ext uri="{FF2B5EF4-FFF2-40B4-BE49-F238E27FC236}">
                      <a16:creationId xmlns:a16="http://schemas.microsoft.com/office/drawing/2014/main" id="{9C49E7BE-E3DA-A970-C375-5B477651A4B3}"/>
                    </a:ext>
                  </a:extLst>
                </p:cNvPr>
                <p:cNvSpPr/>
                <p:nvPr/>
              </p:nvSpPr>
              <p:spPr>
                <a:xfrm>
                  <a:off x="6108285" y="5840428"/>
                  <a:ext cx="206515" cy="215769"/>
                </a:xfrm>
                <a:prstGeom prst="cub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D2959C6E-C2D5-1760-FA84-C930CE98E21D}"/>
                    </a:ext>
                  </a:extLst>
                </p:cNvPr>
                <p:cNvGrpSpPr/>
                <p:nvPr/>
              </p:nvGrpSpPr>
              <p:grpSpPr>
                <a:xfrm>
                  <a:off x="5670461" y="4500786"/>
                  <a:ext cx="627239" cy="1770312"/>
                  <a:chOff x="5668149" y="2627813"/>
                  <a:chExt cx="627239" cy="1770312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44FE419-8D48-2C6E-0A86-D17F524A6C68}"/>
                      </a:ext>
                    </a:extLst>
                  </p:cNvPr>
                  <p:cNvSpPr txBox="1"/>
                  <p:nvPr/>
                </p:nvSpPr>
                <p:spPr>
                  <a:xfrm>
                    <a:off x="5746372" y="2627813"/>
                    <a:ext cx="549016" cy="39023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0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D6AE704-8B54-283D-8532-4FD7EE2EBB8C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149" y="3457567"/>
                    <a:ext cx="474835" cy="39023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1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999EF15-2A84-274B-CACC-873EA8B3456B}"/>
                      </a:ext>
                    </a:extLst>
                  </p:cNvPr>
                  <p:cNvSpPr txBox="1"/>
                  <p:nvPr/>
                </p:nvSpPr>
                <p:spPr>
                  <a:xfrm>
                    <a:off x="5709954" y="4007887"/>
                    <a:ext cx="476414" cy="39023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1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F</a:t>
                    </a:r>
                    <a:r>
                      <a:rPr lang="en-US" altLang="ko-KR" sz="1200" baseline="300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2</a:t>
                    </a:r>
                    <a:endParaRPr lang="en-US" altLang="ko-KR" sz="1100" baseline="30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A57C9A0-7CFE-51CB-D624-3A0620FD7FEB}"/>
                    </a:ext>
                  </a:extLst>
                </p:cNvPr>
                <p:cNvSpPr txBox="1"/>
                <p:nvPr/>
              </p:nvSpPr>
              <p:spPr>
                <a:xfrm>
                  <a:off x="6018038" y="5594944"/>
                  <a:ext cx="109508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H/2, W/2, Z/2)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3AD1B2-35C5-D427-ACE4-3E5B984C760B}"/>
                    </a:ext>
                  </a:extLst>
                </p:cNvPr>
                <p:cNvSpPr txBox="1"/>
                <p:nvPr/>
              </p:nvSpPr>
              <p:spPr>
                <a:xfrm>
                  <a:off x="6018038" y="6057523"/>
                  <a:ext cx="110665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(C, H/4, W/4, Z/4)</a:t>
                  </a:r>
                  <a:endParaRPr lang="ko-KR" altLang="en-US" sz="6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grpSp>
              <p:nvGrpSpPr>
                <p:cNvPr id="33" name="그룹 32">
                  <a:extLst>
                    <a:ext uri="{FF2B5EF4-FFF2-40B4-BE49-F238E27FC236}">
                      <a16:creationId xmlns:a16="http://schemas.microsoft.com/office/drawing/2014/main" id="{904F43ED-5E70-4E41-785F-8F20F108F9E2}"/>
                    </a:ext>
                  </a:extLst>
                </p:cNvPr>
                <p:cNvGrpSpPr/>
                <p:nvPr/>
              </p:nvGrpSpPr>
              <p:grpSpPr>
                <a:xfrm>
                  <a:off x="6080035" y="5227301"/>
                  <a:ext cx="343324" cy="362695"/>
                  <a:chOff x="7200476" y="4546600"/>
                  <a:chExt cx="343324" cy="362695"/>
                </a:xfrm>
              </p:grpSpPr>
              <p:sp>
                <p:nvSpPr>
                  <p:cNvPr id="41" name="정육면체 40">
                    <a:extLst>
                      <a:ext uri="{FF2B5EF4-FFF2-40B4-BE49-F238E27FC236}">
                        <a16:creationId xmlns:a16="http://schemas.microsoft.com/office/drawing/2014/main" id="{A17E2D2E-09BD-15DE-2D8B-71F242B4D716}"/>
                      </a:ext>
                    </a:extLst>
                  </p:cNvPr>
                  <p:cNvSpPr/>
                  <p:nvPr/>
                </p:nvSpPr>
                <p:spPr>
                  <a:xfrm>
                    <a:off x="7200476" y="4546600"/>
                    <a:ext cx="343324" cy="362695"/>
                  </a:xfrm>
                  <a:prstGeom prst="cub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직사각형 41">
                    <a:extLst>
                      <a:ext uri="{FF2B5EF4-FFF2-40B4-BE49-F238E27FC236}">
                        <a16:creationId xmlns:a16="http://schemas.microsoft.com/office/drawing/2014/main" id="{BCE50D11-71CD-B594-F56C-545268D22787}"/>
                      </a:ext>
                    </a:extLst>
                  </p:cNvPr>
                  <p:cNvSpPr/>
                  <p:nvPr/>
                </p:nvSpPr>
                <p:spPr>
                  <a:xfrm>
                    <a:off x="7343268" y="4680011"/>
                    <a:ext cx="45719" cy="4571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300CD0D5-B9F2-0A53-6899-518EF4F81801}"/>
                    </a:ext>
                  </a:extLst>
                </p:cNvPr>
                <p:cNvGrpSpPr/>
                <p:nvPr/>
              </p:nvGrpSpPr>
              <p:grpSpPr>
                <a:xfrm>
                  <a:off x="6018038" y="4193329"/>
                  <a:ext cx="862344" cy="997446"/>
                  <a:chOff x="7122992" y="4096457"/>
                  <a:chExt cx="862344" cy="997446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3502EE2-0A4D-26EE-C97F-1F0E7298BD8A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992" y="4909237"/>
                    <a:ext cx="78486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(C, H, W, Z)</a:t>
                    </a:r>
                    <a:endParaRPr lang="ko-KR" altLang="en-US" sz="60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grpSp>
                <p:nvGrpSpPr>
                  <p:cNvPr id="38" name="그룹 37">
                    <a:extLst>
                      <a:ext uri="{FF2B5EF4-FFF2-40B4-BE49-F238E27FC236}">
                        <a16:creationId xmlns:a16="http://schemas.microsoft.com/office/drawing/2014/main" id="{A451C999-78D7-9263-D09C-B052FB9186BF}"/>
                      </a:ext>
                    </a:extLst>
                  </p:cNvPr>
                  <p:cNvGrpSpPr/>
                  <p:nvPr/>
                </p:nvGrpSpPr>
                <p:grpSpPr>
                  <a:xfrm>
                    <a:off x="7204815" y="4096457"/>
                    <a:ext cx="780521" cy="812838"/>
                    <a:chOff x="7204815" y="4096457"/>
                    <a:chExt cx="780521" cy="812838"/>
                  </a:xfrm>
                </p:grpSpPr>
                <p:sp>
                  <p:nvSpPr>
                    <p:cNvPr id="39" name="정육면체 38">
                      <a:extLst>
                        <a:ext uri="{FF2B5EF4-FFF2-40B4-BE49-F238E27FC236}">
                          <a16:creationId xmlns:a16="http://schemas.microsoft.com/office/drawing/2014/main" id="{9BE8B67D-644D-9F00-CBB8-CC5906B3F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4815" y="4096457"/>
                      <a:ext cx="780521" cy="812838"/>
                    </a:xfrm>
                    <a:prstGeom prst="cube">
                      <a:avLst>
                        <a:gd name="adj" fmla="val 26562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0" name="직사각형 39">
                      <a:extLst>
                        <a:ext uri="{FF2B5EF4-FFF2-40B4-BE49-F238E27FC236}">
                          <a16:creationId xmlns:a16="http://schemas.microsoft.com/office/drawing/2014/main" id="{047EE9DB-DE07-BB3E-3F80-F2C4F6CEDA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5075" y="4375533"/>
                      <a:ext cx="45719" cy="45719"/>
                    </a:xfrm>
                    <a:prstGeom prst="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A7604A87-3461-EBCA-CC57-814EE8D08CEB}"/>
                    </a:ext>
                  </a:extLst>
                </p:cNvPr>
                <p:cNvSpPr/>
                <p:nvPr/>
              </p:nvSpPr>
              <p:spPr>
                <a:xfrm>
                  <a:off x="6188682" y="5910611"/>
                  <a:ext cx="45719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4" name="직선 화살표 연결선 3">
                <a:extLst>
                  <a:ext uri="{FF2B5EF4-FFF2-40B4-BE49-F238E27FC236}">
                    <a16:creationId xmlns:a16="http://schemas.microsoft.com/office/drawing/2014/main" id="{6B951847-BAE2-2130-6A0B-24580775644B}"/>
                  </a:ext>
                </a:extLst>
              </p:cNvPr>
              <p:cNvCxnSpPr>
                <a:cxnSpLocks/>
                <a:stCxn id="40" idx="3"/>
                <a:endCxn id="5" idx="2"/>
              </p:cNvCxnSpPr>
              <p:nvPr/>
            </p:nvCxnSpPr>
            <p:spPr>
              <a:xfrm flipV="1">
                <a:off x="7145443" y="4984309"/>
                <a:ext cx="570762" cy="5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정육면체 4">
                <a:extLst>
                  <a:ext uri="{FF2B5EF4-FFF2-40B4-BE49-F238E27FC236}">
                    <a16:creationId xmlns:a16="http://schemas.microsoft.com/office/drawing/2014/main" id="{689661A2-F4AD-FFC0-F2CE-74CC35A25F31}"/>
                  </a:ext>
                </a:extLst>
              </p:cNvPr>
              <p:cNvSpPr/>
              <p:nvPr/>
            </p:nvSpPr>
            <p:spPr>
              <a:xfrm>
                <a:off x="7716205" y="4724566"/>
                <a:ext cx="282657" cy="287555"/>
              </a:xfrm>
              <a:prstGeom prst="cube">
                <a:avLst>
                  <a:gd name="adj" fmla="val 8205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8" name="직선 화살표 연결선 7">
                <a:extLst>
                  <a:ext uri="{FF2B5EF4-FFF2-40B4-BE49-F238E27FC236}">
                    <a16:creationId xmlns:a16="http://schemas.microsoft.com/office/drawing/2014/main" id="{EC73FC93-AECE-89A8-F710-FEE7F91EB2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2504" y="5875693"/>
                <a:ext cx="851163" cy="44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화살표 연결선 8">
                <a:extLst>
                  <a:ext uri="{FF2B5EF4-FFF2-40B4-BE49-F238E27FC236}">
                    <a16:creationId xmlns:a16="http://schemas.microsoft.com/office/drawing/2014/main" id="{4938C710-B6CF-FEA5-2B60-F58E3CBF2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8359" y="6402520"/>
                <a:ext cx="879015" cy="1545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정육면체 12305">
                <a:extLst>
                  <a:ext uri="{FF2B5EF4-FFF2-40B4-BE49-F238E27FC236}">
                    <a16:creationId xmlns:a16="http://schemas.microsoft.com/office/drawing/2014/main" id="{16E65DAB-F1CA-3341-3D5B-8A39C7B6EA54}"/>
                  </a:ext>
                </a:extLst>
              </p:cNvPr>
              <p:cNvSpPr/>
              <p:nvPr/>
            </p:nvSpPr>
            <p:spPr>
              <a:xfrm>
                <a:off x="7730141" y="5615942"/>
                <a:ext cx="282657" cy="287555"/>
              </a:xfrm>
              <a:prstGeom prst="cube">
                <a:avLst>
                  <a:gd name="adj" fmla="val 8205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08" name="정육면체 12307">
                <a:extLst>
                  <a:ext uri="{FF2B5EF4-FFF2-40B4-BE49-F238E27FC236}">
                    <a16:creationId xmlns:a16="http://schemas.microsoft.com/office/drawing/2014/main" id="{97CE8835-E630-49A1-9B41-3F2E2C752B6B}"/>
                  </a:ext>
                </a:extLst>
              </p:cNvPr>
              <p:cNvSpPr/>
              <p:nvPr/>
            </p:nvSpPr>
            <p:spPr>
              <a:xfrm>
                <a:off x="7730141" y="6144800"/>
                <a:ext cx="282657" cy="287555"/>
              </a:xfrm>
              <a:prstGeom prst="cube">
                <a:avLst>
                  <a:gd name="adj" fmla="val 8205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309" name="타원 12308">
              <a:extLst>
                <a:ext uri="{FF2B5EF4-FFF2-40B4-BE49-F238E27FC236}">
                  <a16:creationId xmlns:a16="http://schemas.microsoft.com/office/drawing/2014/main" id="{8DBB4629-3693-4931-4D30-E53F6EDFF5EE}"/>
                </a:ext>
              </a:extLst>
            </p:cNvPr>
            <p:cNvSpPr/>
            <p:nvPr/>
          </p:nvSpPr>
          <p:spPr>
            <a:xfrm>
              <a:off x="5330431" y="3741718"/>
              <a:ext cx="559062" cy="27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COS</a:t>
              </a:r>
              <a:endParaRPr lang="ko-KR" altLang="en-US" sz="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12313" name="연결선: 구부러짐 12312">
              <a:extLst>
                <a:ext uri="{FF2B5EF4-FFF2-40B4-BE49-F238E27FC236}">
                  <a16:creationId xmlns:a16="http://schemas.microsoft.com/office/drawing/2014/main" id="{1B377384-5835-4F8F-02FE-48C1A42C6ABD}"/>
                </a:ext>
              </a:extLst>
            </p:cNvPr>
            <p:cNvCxnSpPr>
              <a:cxnSpLocks/>
              <a:stCxn id="55" idx="5"/>
              <a:endCxn id="12309" idx="0"/>
            </p:cNvCxnSpPr>
            <p:nvPr/>
          </p:nvCxnSpPr>
          <p:spPr>
            <a:xfrm>
              <a:off x="5217880" y="3584625"/>
              <a:ext cx="392082" cy="157093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4" name="연결선: 구부러짐 12313">
              <a:extLst>
                <a:ext uri="{FF2B5EF4-FFF2-40B4-BE49-F238E27FC236}">
                  <a16:creationId xmlns:a16="http://schemas.microsoft.com/office/drawing/2014/main" id="{B4155477-2410-0F99-2877-9284012B7F95}"/>
                </a:ext>
              </a:extLst>
            </p:cNvPr>
            <p:cNvCxnSpPr>
              <a:cxnSpLocks/>
              <a:stCxn id="5" idx="5"/>
              <a:endCxn id="12309" idx="4"/>
            </p:cNvCxnSpPr>
            <p:nvPr/>
          </p:nvCxnSpPr>
          <p:spPr>
            <a:xfrm flipV="1">
              <a:off x="5233267" y="4014007"/>
              <a:ext cx="376695" cy="1275185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4" name="타원 12333">
              <a:extLst>
                <a:ext uri="{FF2B5EF4-FFF2-40B4-BE49-F238E27FC236}">
                  <a16:creationId xmlns:a16="http://schemas.microsoft.com/office/drawing/2014/main" id="{DD7E93AF-26E3-551D-4DE2-DD2A23BA0FA7}"/>
                </a:ext>
              </a:extLst>
            </p:cNvPr>
            <p:cNvSpPr/>
            <p:nvPr/>
          </p:nvSpPr>
          <p:spPr>
            <a:xfrm>
              <a:off x="5327948" y="5774499"/>
              <a:ext cx="559062" cy="27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COS</a:t>
              </a:r>
              <a:endParaRPr lang="ko-KR" altLang="en-US" sz="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12337" name="연결선: 구부러짐 12336">
              <a:extLst>
                <a:ext uri="{FF2B5EF4-FFF2-40B4-BE49-F238E27FC236}">
                  <a16:creationId xmlns:a16="http://schemas.microsoft.com/office/drawing/2014/main" id="{8A96DE58-78BD-8218-A82E-88B47E89CBDC}"/>
                </a:ext>
              </a:extLst>
            </p:cNvPr>
            <p:cNvCxnSpPr>
              <a:cxnSpLocks/>
              <a:stCxn id="12334" idx="0"/>
              <a:endCxn id="48" idx="5"/>
            </p:cNvCxnSpPr>
            <p:nvPr/>
          </p:nvCxnSpPr>
          <p:spPr>
            <a:xfrm rot="16200000" flipV="1">
              <a:off x="4630666" y="4797685"/>
              <a:ext cx="1093845" cy="859783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0" name="연결선: 구부러짐 12339">
              <a:extLst>
                <a:ext uri="{FF2B5EF4-FFF2-40B4-BE49-F238E27FC236}">
                  <a16:creationId xmlns:a16="http://schemas.microsoft.com/office/drawing/2014/main" id="{740CAAB3-1839-80BB-5CF9-428F14B7AF06}"/>
                </a:ext>
              </a:extLst>
            </p:cNvPr>
            <p:cNvCxnSpPr>
              <a:cxnSpLocks/>
              <a:stCxn id="12334" idx="4"/>
              <a:endCxn id="12308" idx="4"/>
            </p:cNvCxnSpPr>
            <p:nvPr/>
          </p:nvCxnSpPr>
          <p:spPr>
            <a:xfrm rot="5400000">
              <a:off x="5170128" y="5962121"/>
              <a:ext cx="352685" cy="522018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63" name="TextBox 12362">
              <a:extLst>
                <a:ext uri="{FF2B5EF4-FFF2-40B4-BE49-F238E27FC236}">
                  <a16:creationId xmlns:a16="http://schemas.microsoft.com/office/drawing/2014/main" id="{B52E4634-FA7D-6B32-ECE9-ED20EB6E0834}"/>
                </a:ext>
              </a:extLst>
            </p:cNvPr>
            <p:cNvSpPr txBox="1"/>
            <p:nvPr/>
          </p:nvSpPr>
          <p:spPr>
            <a:xfrm>
              <a:off x="5604874" y="4859509"/>
              <a:ext cx="364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..</a:t>
              </a:r>
              <a:endParaRPr lang="ko-KR" altLang="en-US" dirty="0"/>
            </a:p>
          </p:txBody>
        </p:sp>
        <p:sp>
          <p:nvSpPr>
            <p:cNvPr id="12369" name="TextBox 12368">
              <a:extLst>
                <a:ext uri="{FF2B5EF4-FFF2-40B4-BE49-F238E27FC236}">
                  <a16:creationId xmlns:a16="http://schemas.microsoft.com/office/drawing/2014/main" id="{213B5A22-9633-C380-5114-5460F596BD49}"/>
                </a:ext>
              </a:extLst>
            </p:cNvPr>
            <p:cNvSpPr txBox="1"/>
            <p:nvPr/>
          </p:nvSpPr>
          <p:spPr>
            <a:xfrm>
              <a:off x="4931500" y="6536999"/>
              <a:ext cx="191957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05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Anchor point feature</a:t>
              </a:r>
            </a:p>
          </p:txBody>
        </p:sp>
        <p:pic>
          <p:nvPicPr>
            <p:cNvPr id="12303" name="그림 12302">
              <a:extLst>
                <a:ext uri="{FF2B5EF4-FFF2-40B4-BE49-F238E27FC236}">
                  <a16:creationId xmlns:a16="http://schemas.microsoft.com/office/drawing/2014/main" id="{C601D46A-C7FE-2A82-D9E8-095AC29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5937" y="4642377"/>
              <a:ext cx="603749" cy="561060"/>
            </a:xfrm>
            <a:prstGeom prst="rect">
              <a:avLst/>
            </a:prstGeom>
          </p:spPr>
        </p:pic>
        <p:pic>
          <p:nvPicPr>
            <p:cNvPr id="12305" name="그림 12304">
              <a:extLst>
                <a:ext uri="{FF2B5EF4-FFF2-40B4-BE49-F238E27FC236}">
                  <a16:creationId xmlns:a16="http://schemas.microsoft.com/office/drawing/2014/main" id="{C4A3CCAB-2296-27EE-76EC-7AE7684CE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5710" y="3429000"/>
              <a:ext cx="882500" cy="811616"/>
            </a:xfrm>
            <a:prstGeom prst="rect">
              <a:avLst/>
            </a:prstGeom>
          </p:spPr>
        </p:pic>
        <p:pic>
          <p:nvPicPr>
            <p:cNvPr id="12310" name="그림 12309">
              <a:extLst>
                <a:ext uri="{FF2B5EF4-FFF2-40B4-BE49-F238E27FC236}">
                  <a16:creationId xmlns:a16="http://schemas.microsoft.com/office/drawing/2014/main" id="{2AFE327A-57A6-B43B-6858-CE0C3B4E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1685" y="5684488"/>
              <a:ext cx="406311" cy="375126"/>
            </a:xfrm>
            <a:prstGeom prst="rect">
              <a:avLst/>
            </a:prstGeom>
          </p:spPr>
        </p:pic>
        <p:grpSp>
          <p:nvGrpSpPr>
            <p:cNvPr id="12333" name="그룹 12332">
              <a:extLst>
                <a:ext uri="{FF2B5EF4-FFF2-40B4-BE49-F238E27FC236}">
                  <a16:creationId xmlns:a16="http://schemas.microsoft.com/office/drawing/2014/main" id="{5EEDA520-5638-3F82-556D-8BBDF6E10D90}"/>
                </a:ext>
              </a:extLst>
            </p:cNvPr>
            <p:cNvGrpSpPr/>
            <p:nvPr/>
          </p:nvGrpSpPr>
          <p:grpSpPr>
            <a:xfrm>
              <a:off x="6818210" y="3672261"/>
              <a:ext cx="1003672" cy="341746"/>
              <a:chOff x="7635346" y="3718377"/>
              <a:chExt cx="1003672" cy="341746"/>
            </a:xfrm>
          </p:grpSpPr>
          <p:cxnSp>
            <p:nvCxnSpPr>
              <p:cNvPr id="12332" name="직선 화살표 연결선 12331">
                <a:extLst>
                  <a:ext uri="{FF2B5EF4-FFF2-40B4-BE49-F238E27FC236}">
                    <a16:creationId xmlns:a16="http://schemas.microsoft.com/office/drawing/2014/main" id="{9F89C02D-7EF7-10C5-788B-ACC9A7C07956}"/>
                  </a:ext>
                </a:extLst>
              </p:cNvPr>
              <p:cNvCxnSpPr>
                <a:cxnSpLocks/>
                <a:stCxn id="12305" idx="3"/>
                <a:endCxn id="12330" idx="1"/>
              </p:cNvCxnSpPr>
              <p:nvPr/>
            </p:nvCxnSpPr>
            <p:spPr>
              <a:xfrm flipV="1">
                <a:off x="7635346" y="3880193"/>
                <a:ext cx="1003672" cy="7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24" name="사각형: 둥근 모서리 12323">
                <a:extLst>
                  <a:ext uri="{FF2B5EF4-FFF2-40B4-BE49-F238E27FC236}">
                    <a16:creationId xmlns:a16="http://schemas.microsoft.com/office/drawing/2014/main" id="{9E345FEA-9A82-955D-234C-FA0126D47011}"/>
                  </a:ext>
                </a:extLst>
              </p:cNvPr>
              <p:cNvSpPr/>
              <p:nvPr/>
            </p:nvSpPr>
            <p:spPr>
              <a:xfrm>
                <a:off x="7711220" y="3718377"/>
                <a:ext cx="761094" cy="341746"/>
              </a:xfrm>
              <a:prstGeom prst="roundRect">
                <a:avLst>
                  <a:gd name="adj" fmla="val 3378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softmax</a:t>
                </a:r>
                <a:endParaRPr lang="ko-KR" altLang="en-US" sz="11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pic>
          <p:nvPicPr>
            <p:cNvPr id="12326" name="그림 12325">
              <a:extLst>
                <a:ext uri="{FF2B5EF4-FFF2-40B4-BE49-F238E27FC236}">
                  <a16:creationId xmlns:a16="http://schemas.microsoft.com/office/drawing/2014/main" id="{FC4AB6D8-832F-E92A-8ADA-355F035E9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61123" y="5666770"/>
              <a:ext cx="406311" cy="375126"/>
            </a:xfrm>
            <a:prstGeom prst="rect">
              <a:avLst/>
            </a:prstGeom>
          </p:spPr>
        </p:pic>
        <p:pic>
          <p:nvPicPr>
            <p:cNvPr id="12328" name="그림 12327">
              <a:extLst>
                <a:ext uri="{FF2B5EF4-FFF2-40B4-BE49-F238E27FC236}">
                  <a16:creationId xmlns:a16="http://schemas.microsoft.com/office/drawing/2014/main" id="{701B00A0-8F9F-5AE8-4BA1-EE2856E9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78199" y="4642377"/>
              <a:ext cx="589235" cy="547573"/>
            </a:xfrm>
            <a:prstGeom prst="rect">
              <a:avLst/>
            </a:prstGeom>
          </p:spPr>
        </p:pic>
        <p:pic>
          <p:nvPicPr>
            <p:cNvPr id="12330" name="그림 12329">
              <a:extLst>
                <a:ext uri="{FF2B5EF4-FFF2-40B4-BE49-F238E27FC236}">
                  <a16:creationId xmlns:a16="http://schemas.microsoft.com/office/drawing/2014/main" id="{2F2D285E-D1B8-0305-CE56-2F84354E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1882" y="3428269"/>
              <a:ext cx="845552" cy="811616"/>
            </a:xfrm>
            <a:prstGeom prst="rect">
              <a:avLst/>
            </a:prstGeom>
          </p:spPr>
        </p:pic>
        <p:grpSp>
          <p:nvGrpSpPr>
            <p:cNvPr id="12335" name="그룹 12334">
              <a:extLst>
                <a:ext uri="{FF2B5EF4-FFF2-40B4-BE49-F238E27FC236}">
                  <a16:creationId xmlns:a16="http://schemas.microsoft.com/office/drawing/2014/main" id="{E6956E08-CB35-72FA-5FE9-28C1C8E94A05}"/>
                </a:ext>
              </a:extLst>
            </p:cNvPr>
            <p:cNvGrpSpPr/>
            <p:nvPr/>
          </p:nvGrpSpPr>
          <p:grpSpPr>
            <a:xfrm>
              <a:off x="6829686" y="4752034"/>
              <a:ext cx="1248513" cy="341746"/>
              <a:chOff x="7567307" y="3208464"/>
              <a:chExt cx="1248513" cy="341746"/>
            </a:xfrm>
          </p:grpSpPr>
          <p:cxnSp>
            <p:nvCxnSpPr>
              <p:cNvPr id="12336" name="직선 화살표 연결선 12335">
                <a:extLst>
                  <a:ext uri="{FF2B5EF4-FFF2-40B4-BE49-F238E27FC236}">
                    <a16:creationId xmlns:a16="http://schemas.microsoft.com/office/drawing/2014/main" id="{B36B70DD-533C-2340-0CE9-B6934B597E8E}"/>
                  </a:ext>
                </a:extLst>
              </p:cNvPr>
              <p:cNvCxnSpPr>
                <a:cxnSpLocks/>
                <a:stCxn id="12303" idx="3"/>
                <a:endCxn id="12328" idx="1"/>
              </p:cNvCxnSpPr>
              <p:nvPr/>
            </p:nvCxnSpPr>
            <p:spPr>
              <a:xfrm flipV="1">
                <a:off x="7567307" y="3372594"/>
                <a:ext cx="1248513" cy="67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8" name="사각형: 둥근 모서리 12337">
                <a:extLst>
                  <a:ext uri="{FF2B5EF4-FFF2-40B4-BE49-F238E27FC236}">
                    <a16:creationId xmlns:a16="http://schemas.microsoft.com/office/drawing/2014/main" id="{2566708D-EC19-C87A-CF0E-B0E0F066AEE8}"/>
                  </a:ext>
                </a:extLst>
              </p:cNvPr>
              <p:cNvSpPr/>
              <p:nvPr/>
            </p:nvSpPr>
            <p:spPr>
              <a:xfrm>
                <a:off x="7665824" y="3208464"/>
                <a:ext cx="761094" cy="341746"/>
              </a:xfrm>
              <a:prstGeom prst="roundRect">
                <a:avLst>
                  <a:gd name="adj" fmla="val 3378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softmax</a:t>
                </a:r>
                <a:endParaRPr lang="ko-KR" altLang="en-US" sz="11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12339" name="그룹 12338">
              <a:extLst>
                <a:ext uri="{FF2B5EF4-FFF2-40B4-BE49-F238E27FC236}">
                  <a16:creationId xmlns:a16="http://schemas.microsoft.com/office/drawing/2014/main" id="{17DFB6AE-7DC6-81F2-38FB-5A7F1C895B20}"/>
                </a:ext>
              </a:extLst>
            </p:cNvPr>
            <p:cNvGrpSpPr/>
            <p:nvPr/>
          </p:nvGrpSpPr>
          <p:grpSpPr>
            <a:xfrm>
              <a:off x="6827996" y="5679876"/>
              <a:ext cx="1433127" cy="341746"/>
              <a:chOff x="6616883" y="3844435"/>
              <a:chExt cx="1433127" cy="341746"/>
            </a:xfrm>
          </p:grpSpPr>
          <p:cxnSp>
            <p:nvCxnSpPr>
              <p:cNvPr id="12341" name="직선 화살표 연결선 12340">
                <a:extLst>
                  <a:ext uri="{FF2B5EF4-FFF2-40B4-BE49-F238E27FC236}">
                    <a16:creationId xmlns:a16="http://schemas.microsoft.com/office/drawing/2014/main" id="{458CB619-26C2-C563-3E6F-772C9C47F291}"/>
                  </a:ext>
                </a:extLst>
              </p:cNvPr>
              <p:cNvCxnSpPr>
                <a:cxnSpLocks/>
                <a:stCxn id="12310" idx="3"/>
                <a:endCxn id="12326" idx="1"/>
              </p:cNvCxnSpPr>
              <p:nvPr/>
            </p:nvCxnSpPr>
            <p:spPr>
              <a:xfrm flipV="1">
                <a:off x="6616883" y="4018892"/>
                <a:ext cx="1433127" cy="177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42" name="사각형: 둥근 모서리 12341">
                <a:extLst>
                  <a:ext uri="{FF2B5EF4-FFF2-40B4-BE49-F238E27FC236}">
                    <a16:creationId xmlns:a16="http://schemas.microsoft.com/office/drawing/2014/main" id="{863CE2E9-8D4C-56C6-7C6B-25A833A6025A}"/>
                  </a:ext>
                </a:extLst>
              </p:cNvPr>
              <p:cNvSpPr/>
              <p:nvPr/>
            </p:nvSpPr>
            <p:spPr>
              <a:xfrm>
                <a:off x="6717090" y="3844435"/>
                <a:ext cx="761094" cy="341746"/>
              </a:xfrm>
              <a:prstGeom prst="roundRect">
                <a:avLst>
                  <a:gd name="adj" fmla="val 3378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softmax</a:t>
                </a:r>
                <a:endParaRPr lang="ko-KR" altLang="en-US" sz="11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pic>
          <p:nvPicPr>
            <p:cNvPr id="12347" name="그림 12346">
              <a:extLst>
                <a:ext uri="{FF2B5EF4-FFF2-40B4-BE49-F238E27FC236}">
                  <a16:creationId xmlns:a16="http://schemas.microsoft.com/office/drawing/2014/main" id="{5F907529-863C-2374-62F7-1F86E587F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17252" y="5654510"/>
              <a:ext cx="463729" cy="402712"/>
            </a:xfrm>
            <a:prstGeom prst="rect">
              <a:avLst/>
            </a:prstGeom>
          </p:spPr>
        </p:pic>
        <p:pic>
          <p:nvPicPr>
            <p:cNvPr id="12349" name="그림 12348">
              <a:extLst>
                <a:ext uri="{FF2B5EF4-FFF2-40B4-BE49-F238E27FC236}">
                  <a16:creationId xmlns:a16="http://schemas.microsoft.com/office/drawing/2014/main" id="{8C73AABD-3428-FCB3-6FFB-14AF077C5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19961" y="4653988"/>
              <a:ext cx="591972" cy="547574"/>
            </a:xfrm>
            <a:prstGeom prst="rect">
              <a:avLst/>
            </a:prstGeom>
          </p:spPr>
        </p:pic>
        <p:pic>
          <p:nvPicPr>
            <p:cNvPr id="12351" name="그림 12350">
              <a:extLst>
                <a:ext uri="{FF2B5EF4-FFF2-40B4-BE49-F238E27FC236}">
                  <a16:creationId xmlns:a16="http://schemas.microsoft.com/office/drawing/2014/main" id="{2CD809F0-958D-0EEE-1BC2-D7039D823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29" r="763"/>
            <a:stretch/>
          </p:blipFill>
          <p:spPr>
            <a:xfrm>
              <a:off x="9617252" y="3428269"/>
              <a:ext cx="845552" cy="811961"/>
            </a:xfrm>
            <a:prstGeom prst="rect">
              <a:avLst/>
            </a:prstGeom>
          </p:spPr>
        </p:pic>
        <p:sp>
          <p:nvSpPr>
            <p:cNvPr id="12352" name="사각형: 둥근 모서리 12351">
              <a:extLst>
                <a:ext uri="{FF2B5EF4-FFF2-40B4-BE49-F238E27FC236}">
                  <a16:creationId xmlns:a16="http://schemas.microsoft.com/office/drawing/2014/main" id="{73E203BA-37CC-465B-1E5D-76B2EC586C61}"/>
                </a:ext>
              </a:extLst>
            </p:cNvPr>
            <p:cNvSpPr/>
            <p:nvPr/>
          </p:nvSpPr>
          <p:spPr>
            <a:xfrm>
              <a:off x="8704382" y="3624439"/>
              <a:ext cx="875921" cy="354325"/>
            </a:xfrm>
            <a:prstGeom prst="roundRect">
              <a:avLst>
                <a:gd name="adj" fmla="val 149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KoPubWorld돋움체 Bold" panose="00000800000000000000" pitchFamily="2" charset="-127"/>
                  <a:cs typeface="Times New Roman" panose="02020603050405020304" pitchFamily="18" charset="0"/>
                </a:rPr>
                <a:t>CE Loss</a:t>
              </a:r>
              <a:endParaRPr lang="ko-KR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KoPubWorld돋움체 Bold" panose="000008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12389" name="사각형: 둥근 모서리 12388">
              <a:extLst>
                <a:ext uri="{FF2B5EF4-FFF2-40B4-BE49-F238E27FC236}">
                  <a16:creationId xmlns:a16="http://schemas.microsoft.com/office/drawing/2014/main" id="{88C8BD7A-E2AE-DEFD-3F59-F1C92E3E5117}"/>
                </a:ext>
              </a:extLst>
            </p:cNvPr>
            <p:cNvSpPr/>
            <p:nvPr/>
          </p:nvSpPr>
          <p:spPr>
            <a:xfrm>
              <a:off x="8704382" y="4739000"/>
              <a:ext cx="875921" cy="354325"/>
            </a:xfrm>
            <a:prstGeom prst="roundRect">
              <a:avLst>
                <a:gd name="adj" fmla="val 149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KoPubWorld돋움체 Bold" panose="00000800000000000000" pitchFamily="2" charset="-127"/>
                  <a:cs typeface="Times New Roman" panose="02020603050405020304" pitchFamily="18" charset="0"/>
                </a:rPr>
                <a:t>CE Loss</a:t>
              </a:r>
              <a:endParaRPr lang="ko-KR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KoPubWorld돋움체 Bold" panose="000008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12390" name="사각형: 둥근 모서리 12389">
              <a:extLst>
                <a:ext uri="{FF2B5EF4-FFF2-40B4-BE49-F238E27FC236}">
                  <a16:creationId xmlns:a16="http://schemas.microsoft.com/office/drawing/2014/main" id="{708AAD99-1A7E-EF5E-D74E-681EB026BADB}"/>
                </a:ext>
              </a:extLst>
            </p:cNvPr>
            <p:cNvSpPr/>
            <p:nvPr/>
          </p:nvSpPr>
          <p:spPr>
            <a:xfrm>
              <a:off x="8709079" y="5654509"/>
              <a:ext cx="875921" cy="354325"/>
            </a:xfrm>
            <a:prstGeom prst="roundRect">
              <a:avLst>
                <a:gd name="adj" fmla="val 1496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KoPubWorld돋움체 Bold" panose="00000800000000000000" pitchFamily="2" charset="-127"/>
                  <a:cs typeface="Times New Roman" panose="02020603050405020304" pitchFamily="18" charset="0"/>
                </a:rPr>
                <a:t>CE Loss</a:t>
              </a:r>
              <a:endParaRPr lang="ko-KR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KoPubWorld돋움체 Bold" panose="00000800000000000000" pitchFamily="2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6386" name="Picture 2" descr="Refer to caption">
              <a:extLst>
                <a:ext uri="{FF2B5EF4-FFF2-40B4-BE49-F238E27FC236}">
                  <a16:creationId xmlns:a16="http://schemas.microsoft.com/office/drawing/2014/main" id="{B71F58EA-3670-E9A0-F4F6-1F0C7029AC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4" t="-513" r="27682" b="77315"/>
            <a:stretch/>
          </p:blipFill>
          <p:spPr bwMode="auto">
            <a:xfrm>
              <a:off x="2964751" y="2833559"/>
              <a:ext cx="761095" cy="8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92" name="연결선: 꺾임 12391">
              <a:extLst>
                <a:ext uri="{FF2B5EF4-FFF2-40B4-BE49-F238E27FC236}">
                  <a16:creationId xmlns:a16="http://schemas.microsoft.com/office/drawing/2014/main" id="{A95A3305-06A0-295E-6299-F3A6B687255E}"/>
                </a:ext>
              </a:extLst>
            </p:cNvPr>
            <p:cNvCxnSpPr>
              <a:cxnSpLocks/>
              <a:endCxn id="16386" idx="1"/>
            </p:cNvCxnSpPr>
            <p:nvPr/>
          </p:nvCxnSpPr>
          <p:spPr>
            <a:xfrm flipV="1">
              <a:off x="1907863" y="3237907"/>
              <a:ext cx="1056888" cy="716270"/>
            </a:xfrm>
            <a:prstGeom prst="bentConnector3">
              <a:avLst>
                <a:gd name="adj1" fmla="val 2235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4" name="연결선: 꺾임 12393">
              <a:extLst>
                <a:ext uri="{FF2B5EF4-FFF2-40B4-BE49-F238E27FC236}">
                  <a16:creationId xmlns:a16="http://schemas.microsoft.com/office/drawing/2014/main" id="{58313C1A-F896-B02A-1903-5DB1582A1637}"/>
                </a:ext>
              </a:extLst>
            </p:cNvPr>
            <p:cNvCxnSpPr>
              <a:cxnSpLocks/>
              <a:stCxn id="16386" idx="3"/>
              <a:endCxn id="12351" idx="3"/>
            </p:cNvCxnSpPr>
            <p:nvPr/>
          </p:nvCxnSpPr>
          <p:spPr>
            <a:xfrm>
              <a:off x="3725846" y="3237907"/>
              <a:ext cx="6736958" cy="596343"/>
            </a:xfrm>
            <a:prstGeom prst="bentConnector3">
              <a:avLst>
                <a:gd name="adj1" fmla="val 10862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7" name="연결선: 꺾임 12396">
              <a:extLst>
                <a:ext uri="{FF2B5EF4-FFF2-40B4-BE49-F238E27FC236}">
                  <a16:creationId xmlns:a16="http://schemas.microsoft.com/office/drawing/2014/main" id="{ABA307D7-4A55-E6FB-128F-8B3FE44BB1D4}"/>
                </a:ext>
              </a:extLst>
            </p:cNvPr>
            <p:cNvCxnSpPr>
              <a:cxnSpLocks/>
              <a:stCxn id="16386" idx="3"/>
              <a:endCxn id="12349" idx="3"/>
            </p:cNvCxnSpPr>
            <p:nvPr/>
          </p:nvCxnSpPr>
          <p:spPr>
            <a:xfrm>
              <a:off x="3725846" y="3237907"/>
              <a:ext cx="6486087" cy="1689868"/>
            </a:xfrm>
            <a:prstGeom prst="bentConnector3">
              <a:avLst>
                <a:gd name="adj1" fmla="val 112776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0" name="연결선: 꺾임 12399">
              <a:extLst>
                <a:ext uri="{FF2B5EF4-FFF2-40B4-BE49-F238E27FC236}">
                  <a16:creationId xmlns:a16="http://schemas.microsoft.com/office/drawing/2014/main" id="{0B373E0A-C758-8912-7545-2B5BA374001A}"/>
                </a:ext>
              </a:extLst>
            </p:cNvPr>
            <p:cNvCxnSpPr>
              <a:cxnSpLocks/>
              <a:stCxn id="16386" idx="3"/>
              <a:endCxn id="12347" idx="3"/>
            </p:cNvCxnSpPr>
            <p:nvPr/>
          </p:nvCxnSpPr>
          <p:spPr>
            <a:xfrm>
              <a:off x="3725846" y="3237907"/>
              <a:ext cx="6355135" cy="2617959"/>
            </a:xfrm>
            <a:prstGeom prst="bentConnector3">
              <a:avLst>
                <a:gd name="adj1" fmla="val 114988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06" name="TextBox 12405">
                  <a:extLst>
                    <a:ext uri="{FF2B5EF4-FFF2-40B4-BE49-F238E27FC236}">
                      <a16:creationId xmlns:a16="http://schemas.microsoft.com/office/drawing/2014/main" id="{00071415-5B07-C4E0-FBE8-5B3CA617CFFB}"/>
                    </a:ext>
                  </a:extLst>
                </p:cNvPr>
                <p:cNvSpPr txBox="1"/>
                <p:nvPr/>
              </p:nvSpPr>
              <p:spPr>
                <a:xfrm>
                  <a:off x="10131348" y="4507553"/>
                  <a:ext cx="715871" cy="4142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050" b="1" i="1" dirty="0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  <m:t>𝒄</m:t>
                                </m:r>
                                <m: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050" b="1" i="1" dirty="0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altLang="ko-KR" sz="105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12406" name="TextBox 12405">
                  <a:extLst>
                    <a:ext uri="{FF2B5EF4-FFF2-40B4-BE49-F238E27FC236}">
                      <a16:creationId xmlns:a16="http://schemas.microsoft.com/office/drawing/2014/main" id="{00071415-5B07-C4E0-FBE8-5B3CA617C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1348" y="4507553"/>
                  <a:ext cx="715871" cy="414216"/>
                </a:xfrm>
                <a:prstGeom prst="rect">
                  <a:avLst/>
                </a:prstGeom>
                <a:blipFill>
                  <a:blip r:embed="rId1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412" name="그룹 12411">
              <a:extLst>
                <a:ext uri="{FF2B5EF4-FFF2-40B4-BE49-F238E27FC236}">
                  <a16:creationId xmlns:a16="http://schemas.microsoft.com/office/drawing/2014/main" id="{11F9A06A-0D6E-2F36-0BF5-FB2684FDC7E6}"/>
                </a:ext>
              </a:extLst>
            </p:cNvPr>
            <p:cNvGrpSpPr/>
            <p:nvPr/>
          </p:nvGrpSpPr>
          <p:grpSpPr>
            <a:xfrm>
              <a:off x="10914766" y="2440057"/>
              <a:ext cx="863759" cy="4066019"/>
              <a:chOff x="11010400" y="2335930"/>
              <a:chExt cx="863759" cy="4066019"/>
            </a:xfrm>
          </p:grpSpPr>
          <p:grpSp>
            <p:nvGrpSpPr>
              <p:cNvPr id="12410" name="그룹 12409">
                <a:extLst>
                  <a:ext uri="{FF2B5EF4-FFF2-40B4-BE49-F238E27FC236}">
                    <a16:creationId xmlns:a16="http://schemas.microsoft.com/office/drawing/2014/main" id="{F1B6CAC9-8BC3-EE9C-C917-8424A6D9A92D}"/>
                  </a:ext>
                </a:extLst>
              </p:cNvPr>
              <p:cNvGrpSpPr/>
              <p:nvPr/>
            </p:nvGrpSpPr>
            <p:grpSpPr>
              <a:xfrm>
                <a:off x="11132188" y="2335930"/>
                <a:ext cx="630189" cy="3695555"/>
                <a:chOff x="11132188" y="2333317"/>
                <a:chExt cx="630189" cy="3790015"/>
              </a:xfrm>
            </p:grpSpPr>
            <p:sp>
              <p:nvSpPr>
                <p:cNvPr id="12408" name="화살표: 위쪽 12407">
                  <a:extLst>
                    <a:ext uri="{FF2B5EF4-FFF2-40B4-BE49-F238E27FC236}">
                      <a16:creationId xmlns:a16="http://schemas.microsoft.com/office/drawing/2014/main" id="{FA1A6467-A4FC-796E-77F2-FF0266A00C4D}"/>
                    </a:ext>
                  </a:extLst>
                </p:cNvPr>
                <p:cNvSpPr/>
                <p:nvPr/>
              </p:nvSpPr>
              <p:spPr>
                <a:xfrm>
                  <a:off x="11239500" y="2643544"/>
                  <a:ext cx="405560" cy="3479788"/>
                </a:xfrm>
                <a:prstGeom prst="up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09" name="TextBox 12408">
                  <a:extLst>
                    <a:ext uri="{FF2B5EF4-FFF2-40B4-BE49-F238E27FC236}">
                      <a16:creationId xmlns:a16="http://schemas.microsoft.com/office/drawing/2014/main" id="{B6A57498-5905-CD5C-9108-2384420458C1}"/>
                    </a:ext>
                  </a:extLst>
                </p:cNvPr>
                <p:cNvSpPr txBox="1"/>
                <p:nvPr/>
              </p:nvSpPr>
              <p:spPr>
                <a:xfrm>
                  <a:off x="11132188" y="2333317"/>
                  <a:ext cx="63018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Fine</a:t>
                  </a:r>
                </a:p>
              </p:txBody>
            </p:sp>
          </p:grpSp>
          <p:sp>
            <p:nvSpPr>
              <p:cNvPr id="12411" name="TextBox 12410">
                <a:extLst>
                  <a:ext uri="{FF2B5EF4-FFF2-40B4-BE49-F238E27FC236}">
                    <a16:creationId xmlns:a16="http://schemas.microsoft.com/office/drawing/2014/main" id="{FD2194DB-910F-D5FC-3161-733AA1BD8481}"/>
                  </a:ext>
                </a:extLst>
              </p:cNvPr>
              <p:cNvSpPr txBox="1"/>
              <p:nvPr/>
            </p:nvSpPr>
            <p:spPr>
              <a:xfrm>
                <a:off x="11010400" y="6094172"/>
                <a:ext cx="8637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Coarse</a:t>
                </a:r>
              </a:p>
            </p:txBody>
          </p:sp>
        </p:grpSp>
        <p:sp>
          <p:nvSpPr>
            <p:cNvPr id="12413" name="TextBox 12412">
              <a:extLst>
                <a:ext uri="{FF2B5EF4-FFF2-40B4-BE49-F238E27FC236}">
                  <a16:creationId xmlns:a16="http://schemas.microsoft.com/office/drawing/2014/main" id="{4D003BD3-1934-A214-D317-33170C150E2A}"/>
                </a:ext>
              </a:extLst>
            </p:cNvPr>
            <p:cNvSpPr txBox="1"/>
            <p:nvPr/>
          </p:nvSpPr>
          <p:spPr>
            <a:xfrm>
              <a:off x="5749820" y="6224086"/>
              <a:ext cx="191957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Similarity matrixes</a:t>
              </a:r>
            </a:p>
          </p:txBody>
        </p:sp>
        <p:sp>
          <p:nvSpPr>
            <p:cNvPr id="12414" name="TextBox 12413">
              <a:extLst>
                <a:ext uri="{FF2B5EF4-FFF2-40B4-BE49-F238E27FC236}">
                  <a16:creationId xmlns:a16="http://schemas.microsoft.com/office/drawing/2014/main" id="{485EC634-449E-E897-CE37-8392BBBFB281}"/>
                </a:ext>
              </a:extLst>
            </p:cNvPr>
            <p:cNvSpPr txBox="1"/>
            <p:nvPr/>
          </p:nvSpPr>
          <p:spPr>
            <a:xfrm>
              <a:off x="7504493" y="6224086"/>
              <a:ext cx="191957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Probability matrixes</a:t>
              </a:r>
            </a:p>
          </p:txBody>
        </p:sp>
        <p:sp>
          <p:nvSpPr>
            <p:cNvPr id="12415" name="TextBox 12414">
              <a:extLst>
                <a:ext uri="{FF2B5EF4-FFF2-40B4-BE49-F238E27FC236}">
                  <a16:creationId xmlns:a16="http://schemas.microsoft.com/office/drawing/2014/main" id="{F304B327-BF80-C245-9AB8-9C04102EDBF0}"/>
                </a:ext>
              </a:extLst>
            </p:cNvPr>
            <p:cNvSpPr txBox="1"/>
            <p:nvPr/>
          </p:nvSpPr>
          <p:spPr>
            <a:xfrm>
              <a:off x="8885774" y="6226016"/>
              <a:ext cx="191957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01" name="TextBox 16400">
                  <a:extLst>
                    <a:ext uri="{FF2B5EF4-FFF2-40B4-BE49-F238E27FC236}">
                      <a16:creationId xmlns:a16="http://schemas.microsoft.com/office/drawing/2014/main" id="{580D86E7-E89E-1C53-DB24-403DE5795EA0}"/>
                    </a:ext>
                  </a:extLst>
                </p:cNvPr>
                <p:cNvSpPr txBox="1"/>
                <p:nvPr/>
              </p:nvSpPr>
              <p:spPr>
                <a:xfrm>
                  <a:off x="10141877" y="5429147"/>
                  <a:ext cx="715871" cy="4142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050" b="1" i="1" dirty="0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  <m:t>𝒄</m:t>
                                </m:r>
                                <m: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ko-KR" sz="1050" b="1" i="1" dirty="0">
                                    <a:latin typeface="Cambria Math" panose="02040503050406030204" pitchFamily="18" charset="0"/>
                                    <a:ea typeface="KoPubWorld돋움체 Bold" panose="00000800000000000000" pitchFamily="2" charset="-127"/>
                                    <a:cs typeface="KoPubWorld돋움체 Bold" panose="00000800000000000000" pitchFamily="2" charset="-127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050" b="1" i="1" dirty="0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altLang="ko-KR" sz="105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16401" name="TextBox 16400">
                  <a:extLst>
                    <a:ext uri="{FF2B5EF4-FFF2-40B4-BE49-F238E27FC236}">
                      <a16:creationId xmlns:a16="http://schemas.microsoft.com/office/drawing/2014/main" id="{580D86E7-E89E-1C53-DB24-403DE5795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1877" y="5429147"/>
                  <a:ext cx="715871" cy="41421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403" name="TextBox 16402">
            <a:extLst>
              <a:ext uri="{FF2B5EF4-FFF2-40B4-BE49-F238E27FC236}">
                <a16:creationId xmlns:a16="http://schemas.microsoft.com/office/drawing/2014/main" id="{C34A45AE-1126-FE56-7558-D6488FEC90A1}"/>
              </a:ext>
            </a:extLst>
          </p:cNvPr>
          <p:cNvSpPr txBox="1"/>
          <p:nvPr/>
        </p:nvSpPr>
        <p:spPr>
          <a:xfrm>
            <a:off x="4903915" y="5485260"/>
            <a:ext cx="5841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(C, 1, 1, 1)</a:t>
            </a:r>
            <a:endParaRPr lang="ko-KR" altLang="en-US" sz="6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404" name="TextBox 16403">
            <a:extLst>
              <a:ext uri="{FF2B5EF4-FFF2-40B4-BE49-F238E27FC236}">
                <a16:creationId xmlns:a16="http://schemas.microsoft.com/office/drawing/2014/main" id="{B57061DC-6A54-3A31-9EA4-0F6FDA1E920B}"/>
              </a:ext>
            </a:extLst>
          </p:cNvPr>
          <p:cNvSpPr txBox="1"/>
          <p:nvPr/>
        </p:nvSpPr>
        <p:spPr>
          <a:xfrm>
            <a:off x="4935658" y="6069297"/>
            <a:ext cx="5841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(C, 1, 1, 1)</a:t>
            </a:r>
            <a:endParaRPr lang="ko-KR" altLang="en-US" sz="6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405" name="TextBox 16404">
            <a:extLst>
              <a:ext uri="{FF2B5EF4-FFF2-40B4-BE49-F238E27FC236}">
                <a16:creationId xmlns:a16="http://schemas.microsoft.com/office/drawing/2014/main" id="{C1A7731F-6AF6-743E-9EE0-E87605C46C9A}"/>
              </a:ext>
            </a:extLst>
          </p:cNvPr>
          <p:cNvSpPr txBox="1"/>
          <p:nvPr/>
        </p:nvSpPr>
        <p:spPr>
          <a:xfrm>
            <a:off x="4903915" y="6413175"/>
            <a:ext cx="5841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(C, 1, 1, 1)</a:t>
            </a:r>
            <a:endParaRPr lang="ko-KR" altLang="en-US" sz="6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952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5" name="그림 6274">
            <a:extLst>
              <a:ext uri="{FF2B5EF4-FFF2-40B4-BE49-F238E27FC236}">
                <a16:creationId xmlns:a16="http://schemas.microsoft.com/office/drawing/2014/main" id="{E7FE96E1-1D0D-53AE-FF64-1D233B1DD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95" y="2957460"/>
            <a:ext cx="1143160" cy="1133633"/>
          </a:xfrm>
          <a:prstGeom prst="rect">
            <a:avLst/>
          </a:prstGeom>
        </p:spPr>
      </p:pic>
      <p:pic>
        <p:nvPicPr>
          <p:cNvPr id="6272" name="그림 6271">
            <a:extLst>
              <a:ext uri="{FF2B5EF4-FFF2-40B4-BE49-F238E27FC236}">
                <a16:creationId xmlns:a16="http://schemas.microsoft.com/office/drawing/2014/main" id="{C15B9CAF-DC4E-A861-6EEA-CB879F77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852" y="4721311"/>
            <a:ext cx="1139686" cy="1160791"/>
          </a:xfrm>
          <a:prstGeom prst="rect">
            <a:avLst/>
          </a:prstGeom>
        </p:spPr>
      </p:pic>
      <p:sp>
        <p:nvSpPr>
          <p:cNvPr id="6149" name="TextBox 6148">
            <a:extLst>
              <a:ext uri="{FF2B5EF4-FFF2-40B4-BE49-F238E27FC236}">
                <a16:creationId xmlns:a16="http://schemas.microsoft.com/office/drawing/2014/main" id="{FD31E90B-0E96-E722-1343-0CEBE2F413C7}"/>
              </a:ext>
            </a:extLst>
          </p:cNvPr>
          <p:cNvSpPr txBox="1"/>
          <p:nvPr/>
        </p:nvSpPr>
        <p:spPr>
          <a:xfrm>
            <a:off x="4780048" y="3947397"/>
            <a:ext cx="31093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Anchor features</a:t>
            </a:r>
            <a:endParaRPr lang="en-US" altLang="ko-KR" sz="24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Inference</a:t>
            </a:r>
          </a:p>
          <a:p>
            <a:pPr lvl="1"/>
            <a:r>
              <a:rPr lang="en-US" altLang="ko-KR" dirty="0"/>
              <a:t>Labeled data</a:t>
            </a:r>
            <a:r>
              <a:rPr lang="ko-KR" altLang="en-US" dirty="0"/>
              <a:t>의 </a:t>
            </a:r>
            <a:r>
              <a:rPr lang="en-US" altLang="ko-KR" dirty="0"/>
              <a:t>point</a:t>
            </a:r>
            <a:r>
              <a:rPr lang="ko-KR" altLang="en-US" dirty="0"/>
              <a:t>를 </a:t>
            </a:r>
            <a:r>
              <a:rPr lang="en-US" altLang="ko-KR" dirty="0"/>
              <a:t>anchor feature</a:t>
            </a:r>
            <a:r>
              <a:rPr lang="ko-KR" altLang="en-US" dirty="0"/>
              <a:t>로 사용하여</a:t>
            </a:r>
            <a:r>
              <a:rPr lang="en-US" altLang="ko-KR" dirty="0"/>
              <a:t>, query patch</a:t>
            </a:r>
            <a:r>
              <a:rPr lang="ko-KR" altLang="en-US" dirty="0"/>
              <a:t>의 영역 중 가장 유사한 부분 찾아 냄</a:t>
            </a:r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F08FA-86F3-D5FB-34BB-61B78236E495}"/>
              </a:ext>
            </a:extLst>
          </p:cNvPr>
          <p:cNvSpPr txBox="1"/>
          <p:nvPr/>
        </p:nvSpPr>
        <p:spPr>
          <a:xfrm>
            <a:off x="1518382" y="4053732"/>
            <a:ext cx="1463279" cy="13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Support image</a:t>
            </a:r>
            <a:endParaRPr lang="ko-KR" altLang="en-US" sz="105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AEB565B-773F-158E-E2FB-73CE05B25538}"/>
              </a:ext>
            </a:extLst>
          </p:cNvPr>
          <p:cNvGrpSpPr/>
          <p:nvPr/>
        </p:nvGrpSpPr>
        <p:grpSpPr>
          <a:xfrm>
            <a:off x="2090160" y="3301734"/>
            <a:ext cx="273050" cy="288000"/>
            <a:chOff x="2047557" y="2719043"/>
            <a:chExt cx="273050" cy="288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8792E34-4302-8013-B2F5-AD08982EF85E}"/>
                </a:ext>
              </a:extLst>
            </p:cNvPr>
            <p:cNvSpPr/>
            <p:nvPr/>
          </p:nvSpPr>
          <p:spPr>
            <a:xfrm flipH="1">
              <a:off x="2160745" y="2846656"/>
              <a:ext cx="4667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86EA5B6-E523-C001-2658-084F0DB0FFDF}"/>
                </a:ext>
              </a:extLst>
            </p:cNvPr>
            <p:cNvSpPr/>
            <p:nvPr/>
          </p:nvSpPr>
          <p:spPr>
            <a:xfrm>
              <a:off x="2047557" y="2719043"/>
              <a:ext cx="273050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3261310-B532-EC81-6B57-404E64C0D09F}"/>
              </a:ext>
            </a:extLst>
          </p:cNvPr>
          <p:cNvCxnSpPr>
            <a:cxnSpLocks/>
            <a:stCxn id="35" idx="3"/>
            <a:endCxn id="13" idx="6"/>
          </p:cNvCxnSpPr>
          <p:nvPr/>
        </p:nvCxnSpPr>
        <p:spPr>
          <a:xfrm>
            <a:off x="1546273" y="3445734"/>
            <a:ext cx="657075" cy="64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154A292-BB98-C036-820C-4D95EF51140C}"/>
                  </a:ext>
                </a:extLst>
              </p:cNvPr>
              <p:cNvSpPr/>
              <p:nvPr/>
            </p:nvSpPr>
            <p:spPr>
              <a:xfrm>
                <a:off x="530149" y="3211065"/>
                <a:ext cx="1016124" cy="46933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Support point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154A292-BB98-C036-820C-4D95EF511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9" y="3211065"/>
                <a:ext cx="1016124" cy="46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B13F1BF1-AA7C-9182-468F-7EDF51FFE45F}"/>
                  </a:ext>
                </a:extLst>
              </p:cNvPr>
              <p:cNvSpPr/>
              <p:nvPr/>
            </p:nvSpPr>
            <p:spPr>
              <a:xfrm>
                <a:off x="3267536" y="5464286"/>
                <a:ext cx="977540" cy="5153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Initial Patch</a:t>
                </a:r>
              </a:p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q</m:t>
                        </m:r>
                      </m:sub>
                      <m:sup>
                        <m:r>
                          <a:rPr lang="en-US" altLang="ko-K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0</m:t>
                        </m:r>
                      </m:sup>
                    </m:sSubSup>
                  </m:oMath>
                </a14:m>
                <a:endParaRPr lang="en-US" altLang="ko-KR" sz="10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B13F1BF1-AA7C-9182-468F-7EDF51FFE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36" y="5464286"/>
                <a:ext cx="977540" cy="5153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9911008-CB51-E0D6-DAEE-8C617B300660}"/>
                  </a:ext>
                </a:extLst>
              </p:cNvPr>
              <p:cNvSpPr/>
              <p:nvPr/>
            </p:nvSpPr>
            <p:spPr>
              <a:xfrm>
                <a:off x="3082057" y="3464331"/>
                <a:ext cx="1308672" cy="5153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Support Patch</a:t>
                </a:r>
              </a:p>
              <a:p>
                <a:pPr algn="ctr"/>
                <a:r>
                  <a:rPr lang="en-US" altLang="ko-KR" sz="105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s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</m:sup>
                    </m:sSubSup>
                  </m:oMath>
                </a14:m>
                <a:endParaRPr lang="en-US" altLang="ko-KR" sz="16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9911008-CB51-E0D6-DAEE-8C617B300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057" y="3464331"/>
                <a:ext cx="1308672" cy="5153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2CB2E86E-CFEE-504C-3ECE-B47C7BC4A497}"/>
              </a:ext>
            </a:extLst>
          </p:cNvPr>
          <p:cNvGrpSpPr/>
          <p:nvPr/>
        </p:nvGrpSpPr>
        <p:grpSpPr>
          <a:xfrm>
            <a:off x="1518382" y="5344835"/>
            <a:ext cx="1463279" cy="698993"/>
            <a:chOff x="9536175" y="4307050"/>
            <a:chExt cx="1627096" cy="805770"/>
          </a:xfrm>
        </p:grpSpPr>
        <p:sp>
          <p:nvSpPr>
            <p:cNvPr id="6159" name="TextBox 6158">
              <a:extLst>
                <a:ext uri="{FF2B5EF4-FFF2-40B4-BE49-F238E27FC236}">
                  <a16:creationId xmlns:a16="http://schemas.microsoft.com/office/drawing/2014/main" id="{B1C0F0F6-5C9D-4058-C432-6A8011127472}"/>
                </a:ext>
              </a:extLst>
            </p:cNvPr>
            <p:cNvSpPr txBox="1"/>
            <p:nvPr/>
          </p:nvSpPr>
          <p:spPr>
            <a:xfrm>
              <a:off x="9536175" y="4938222"/>
              <a:ext cx="1627096" cy="17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Query image</a:t>
              </a:r>
              <a:endParaRPr lang="ko-KR" altLang="en-US" sz="10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grpSp>
          <p:nvGrpSpPr>
            <p:cNvPr id="6174" name="그룹 6173">
              <a:extLst>
                <a:ext uri="{FF2B5EF4-FFF2-40B4-BE49-F238E27FC236}">
                  <a16:creationId xmlns:a16="http://schemas.microsoft.com/office/drawing/2014/main" id="{A6CAD7A5-5071-7600-0972-6FCEB8B6E1E6}"/>
                </a:ext>
              </a:extLst>
            </p:cNvPr>
            <p:cNvGrpSpPr/>
            <p:nvPr/>
          </p:nvGrpSpPr>
          <p:grpSpPr>
            <a:xfrm>
              <a:off x="9875192" y="4307050"/>
              <a:ext cx="273050" cy="288000"/>
              <a:chOff x="1901977" y="2693692"/>
              <a:chExt cx="273050" cy="288000"/>
            </a:xfrm>
          </p:grpSpPr>
          <p:sp>
            <p:nvSpPr>
              <p:cNvPr id="6175" name="타원 6174">
                <a:extLst>
                  <a:ext uri="{FF2B5EF4-FFF2-40B4-BE49-F238E27FC236}">
                    <a16:creationId xmlns:a16="http://schemas.microsoft.com/office/drawing/2014/main" id="{025AED2D-2FB6-30ED-48A1-7CF1D8E4E3CF}"/>
                  </a:ext>
                </a:extLst>
              </p:cNvPr>
              <p:cNvSpPr/>
              <p:nvPr/>
            </p:nvSpPr>
            <p:spPr>
              <a:xfrm flipH="1">
                <a:off x="2015165" y="2821305"/>
                <a:ext cx="46674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76" name="직사각형 6175">
                <a:extLst>
                  <a:ext uri="{FF2B5EF4-FFF2-40B4-BE49-F238E27FC236}">
                    <a16:creationId xmlns:a16="http://schemas.microsoft.com/office/drawing/2014/main" id="{C7D97BF9-8EFE-511E-E36E-3DFAA2FD9894}"/>
                  </a:ext>
                </a:extLst>
              </p:cNvPr>
              <p:cNvSpPr/>
              <p:nvPr/>
            </p:nvSpPr>
            <p:spPr>
              <a:xfrm>
                <a:off x="1901977" y="2693692"/>
                <a:ext cx="273050" cy="2880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cxnSp>
        <p:nvCxnSpPr>
          <p:cNvPr id="6209" name="직선 화살표 연결선 6208">
            <a:extLst>
              <a:ext uri="{FF2B5EF4-FFF2-40B4-BE49-F238E27FC236}">
                <a16:creationId xmlns:a16="http://schemas.microsoft.com/office/drawing/2014/main" id="{9E01130B-924E-6E79-EE60-89AB483FCE66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>
            <a:off x="2363210" y="3445734"/>
            <a:ext cx="1896241" cy="2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843251A-7F40-DDF0-8A45-0CC74A775A54}"/>
              </a:ext>
            </a:extLst>
          </p:cNvPr>
          <p:cNvGrpSpPr/>
          <p:nvPr/>
        </p:nvGrpSpPr>
        <p:grpSpPr>
          <a:xfrm>
            <a:off x="4259451" y="3098661"/>
            <a:ext cx="1471110" cy="698777"/>
            <a:chOff x="3515030" y="3096349"/>
            <a:chExt cx="1471110" cy="698777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FBE60550-3A91-F6B0-0DB9-1B603BC2139B}"/>
                </a:ext>
              </a:extLst>
            </p:cNvPr>
            <p:cNvSpPr/>
            <p:nvPr/>
          </p:nvSpPr>
          <p:spPr>
            <a:xfrm>
              <a:off x="3515030" y="3096349"/>
              <a:ext cx="735266" cy="698777"/>
            </a:xfrm>
            <a:prstGeom prst="round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Feature</a:t>
              </a:r>
            </a:p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Encoder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A58E7C5E-85FB-C8AA-E5E7-B8677DC9E3E8}"/>
                </a:ext>
              </a:extLst>
            </p:cNvPr>
            <p:cNvSpPr/>
            <p:nvPr/>
          </p:nvSpPr>
          <p:spPr>
            <a:xfrm>
              <a:off x="4250874" y="3096349"/>
              <a:ext cx="735266" cy="698777"/>
            </a:xfrm>
            <a:prstGeom prst="roundRect">
              <a:avLst>
                <a:gd name="adj" fmla="val 14866"/>
              </a:avLst>
            </a:prstGeom>
            <a:solidFill>
              <a:srgbClr val="97A38B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Feature Decoder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42B40F7-22F1-9C21-4B43-C7E41B924BDE}"/>
              </a:ext>
            </a:extLst>
          </p:cNvPr>
          <p:cNvGrpSpPr/>
          <p:nvPr/>
        </p:nvGrpSpPr>
        <p:grpSpPr>
          <a:xfrm>
            <a:off x="4259451" y="5114897"/>
            <a:ext cx="1471110" cy="698777"/>
            <a:chOff x="3515030" y="3096349"/>
            <a:chExt cx="1471110" cy="698777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2F588541-0259-6708-45E4-24062FFF0D6F}"/>
                </a:ext>
              </a:extLst>
            </p:cNvPr>
            <p:cNvSpPr/>
            <p:nvPr/>
          </p:nvSpPr>
          <p:spPr>
            <a:xfrm>
              <a:off x="3515030" y="3096349"/>
              <a:ext cx="735266" cy="698777"/>
            </a:xfrm>
            <a:prstGeom prst="round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Feature</a:t>
              </a:r>
            </a:p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Encoder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3E4A1D78-50F8-CDEF-8AC1-9A560E7B7847}"/>
                </a:ext>
              </a:extLst>
            </p:cNvPr>
            <p:cNvSpPr/>
            <p:nvPr/>
          </p:nvSpPr>
          <p:spPr>
            <a:xfrm>
              <a:off x="4250874" y="3096349"/>
              <a:ext cx="735266" cy="698777"/>
            </a:xfrm>
            <a:prstGeom prst="roundRect">
              <a:avLst>
                <a:gd name="adj" fmla="val 14866"/>
              </a:avLst>
            </a:prstGeom>
            <a:solidFill>
              <a:srgbClr val="97A38B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Feature Decoder</a:t>
              </a:r>
              <a:endParaRPr lang="ko-KR" altLang="en-US" sz="1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4897348-6911-FC2C-F10E-2281D43EEF3E}"/>
              </a:ext>
            </a:extLst>
          </p:cNvPr>
          <p:cNvCxnSpPr>
            <a:cxnSpLocks/>
            <a:stCxn id="6176" idx="3"/>
            <a:endCxn id="29" idx="1"/>
          </p:cNvCxnSpPr>
          <p:nvPr/>
        </p:nvCxnSpPr>
        <p:spPr>
          <a:xfrm flipV="1">
            <a:off x="2068825" y="5464286"/>
            <a:ext cx="2190626" cy="546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정육면체 39">
            <a:extLst>
              <a:ext uri="{FF2B5EF4-FFF2-40B4-BE49-F238E27FC236}">
                <a16:creationId xmlns:a16="http://schemas.microsoft.com/office/drawing/2014/main" id="{85656A9E-C41B-09FD-A138-40667409168E}"/>
              </a:ext>
            </a:extLst>
          </p:cNvPr>
          <p:cNvSpPr/>
          <p:nvPr/>
        </p:nvSpPr>
        <p:spPr>
          <a:xfrm>
            <a:off x="7245950" y="3501242"/>
            <a:ext cx="171681" cy="148177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정육면체 41">
            <a:extLst>
              <a:ext uri="{FF2B5EF4-FFF2-40B4-BE49-F238E27FC236}">
                <a16:creationId xmlns:a16="http://schemas.microsoft.com/office/drawing/2014/main" id="{FD366425-FF06-2B88-89E1-3BFA545E7A23}"/>
              </a:ext>
            </a:extLst>
          </p:cNvPr>
          <p:cNvSpPr/>
          <p:nvPr/>
        </p:nvSpPr>
        <p:spPr>
          <a:xfrm>
            <a:off x="6096000" y="3095130"/>
            <a:ext cx="614363" cy="558208"/>
          </a:xfrm>
          <a:prstGeom prst="cube">
            <a:avLst>
              <a:gd name="adj" fmla="val 2656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정육면체 42">
            <a:extLst>
              <a:ext uri="{FF2B5EF4-FFF2-40B4-BE49-F238E27FC236}">
                <a16:creationId xmlns:a16="http://schemas.microsoft.com/office/drawing/2014/main" id="{6FC5AE0D-EADE-5D62-C069-EE716C1518A3}"/>
              </a:ext>
            </a:extLst>
          </p:cNvPr>
          <p:cNvSpPr/>
          <p:nvPr/>
        </p:nvSpPr>
        <p:spPr>
          <a:xfrm>
            <a:off x="6247895" y="3980806"/>
            <a:ext cx="210365" cy="192773"/>
          </a:xfrm>
          <a:prstGeom prst="cube">
            <a:avLst>
              <a:gd name="adj" fmla="val 82054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정육면체 43">
            <a:extLst>
              <a:ext uri="{FF2B5EF4-FFF2-40B4-BE49-F238E27FC236}">
                <a16:creationId xmlns:a16="http://schemas.microsoft.com/office/drawing/2014/main" id="{95DD2FBD-8D73-E8CF-04BD-896462CC4918}"/>
              </a:ext>
            </a:extLst>
          </p:cNvPr>
          <p:cNvSpPr/>
          <p:nvPr/>
        </p:nvSpPr>
        <p:spPr>
          <a:xfrm>
            <a:off x="6793996" y="3986622"/>
            <a:ext cx="210365" cy="192773"/>
          </a:xfrm>
          <a:prstGeom prst="cube">
            <a:avLst>
              <a:gd name="adj" fmla="val 82054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정육면체 44">
            <a:extLst>
              <a:ext uri="{FF2B5EF4-FFF2-40B4-BE49-F238E27FC236}">
                <a16:creationId xmlns:a16="http://schemas.microsoft.com/office/drawing/2014/main" id="{AE70DB41-EA1D-C291-DDF3-BFCB90AE23CE}"/>
              </a:ext>
            </a:extLst>
          </p:cNvPr>
          <p:cNvSpPr/>
          <p:nvPr/>
        </p:nvSpPr>
        <p:spPr>
          <a:xfrm>
            <a:off x="7201862" y="3986622"/>
            <a:ext cx="210365" cy="192773"/>
          </a:xfrm>
          <a:prstGeom prst="cube">
            <a:avLst>
              <a:gd name="adj" fmla="val 82054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2A207EB8-DE4F-B59E-943E-2B500AB0ACE0}"/>
              </a:ext>
            </a:extLst>
          </p:cNvPr>
          <p:cNvCxnSpPr>
            <a:cxnSpLocks/>
            <a:stCxn id="18" idx="3"/>
            <a:endCxn id="42" idx="2"/>
          </p:cNvCxnSpPr>
          <p:nvPr/>
        </p:nvCxnSpPr>
        <p:spPr>
          <a:xfrm>
            <a:off x="5730561" y="3448050"/>
            <a:ext cx="365439" cy="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정육면체 40">
            <a:extLst>
              <a:ext uri="{FF2B5EF4-FFF2-40B4-BE49-F238E27FC236}">
                <a16:creationId xmlns:a16="http://schemas.microsoft.com/office/drawing/2014/main" id="{F5490262-8097-E796-562E-F9DBF4241281}"/>
              </a:ext>
            </a:extLst>
          </p:cNvPr>
          <p:cNvSpPr/>
          <p:nvPr/>
        </p:nvSpPr>
        <p:spPr>
          <a:xfrm>
            <a:off x="6802515" y="3400342"/>
            <a:ext cx="267141" cy="249077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27D514D0-9C46-5424-6A5D-5651536DBAB6}"/>
              </a:ext>
            </a:extLst>
          </p:cNvPr>
          <p:cNvSpPr/>
          <p:nvPr/>
        </p:nvSpPr>
        <p:spPr>
          <a:xfrm flipH="1">
            <a:off x="6310475" y="3414770"/>
            <a:ext cx="4667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E2E6A08-5326-7D8F-DD29-F2066F1317BB}"/>
              </a:ext>
            </a:extLst>
          </p:cNvPr>
          <p:cNvSpPr/>
          <p:nvPr/>
        </p:nvSpPr>
        <p:spPr>
          <a:xfrm flipH="1">
            <a:off x="6882030" y="3534380"/>
            <a:ext cx="4667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ADA12621-B59D-B623-01EB-D9B6079ABC0F}"/>
              </a:ext>
            </a:extLst>
          </p:cNvPr>
          <p:cNvSpPr/>
          <p:nvPr/>
        </p:nvSpPr>
        <p:spPr>
          <a:xfrm flipH="1">
            <a:off x="7295009" y="3566874"/>
            <a:ext cx="4667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A28789C-3FC6-284F-28E3-4C65E6F803E3}"/>
              </a:ext>
            </a:extLst>
          </p:cNvPr>
          <p:cNvCxnSpPr>
            <a:cxnSpLocks/>
            <a:stCxn id="50" idx="4"/>
            <a:endCxn id="6149" idx="0"/>
          </p:cNvCxnSpPr>
          <p:nvPr/>
        </p:nvCxnSpPr>
        <p:spPr>
          <a:xfrm>
            <a:off x="6333812" y="3460489"/>
            <a:ext cx="897" cy="486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5D8EA8B5-BBF6-E5A9-1AAB-22A8FF143158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6905367" y="3580099"/>
            <a:ext cx="0" cy="367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직선 화살표 연결선 6144">
            <a:extLst>
              <a:ext uri="{FF2B5EF4-FFF2-40B4-BE49-F238E27FC236}">
                <a16:creationId xmlns:a16="http://schemas.microsoft.com/office/drawing/2014/main" id="{79341D2A-DFAB-F7AE-8ADF-F086041AC156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7318346" y="3612593"/>
            <a:ext cx="0" cy="334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정육면체 6165">
            <a:extLst>
              <a:ext uri="{FF2B5EF4-FFF2-40B4-BE49-F238E27FC236}">
                <a16:creationId xmlns:a16="http://schemas.microsoft.com/office/drawing/2014/main" id="{F051F691-8199-C938-8B9B-E367F425A72D}"/>
              </a:ext>
            </a:extLst>
          </p:cNvPr>
          <p:cNvSpPr/>
          <p:nvPr/>
        </p:nvSpPr>
        <p:spPr>
          <a:xfrm>
            <a:off x="7213733" y="4746888"/>
            <a:ext cx="162551" cy="14817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67" name="정육면체 6166">
            <a:extLst>
              <a:ext uri="{FF2B5EF4-FFF2-40B4-BE49-F238E27FC236}">
                <a16:creationId xmlns:a16="http://schemas.microsoft.com/office/drawing/2014/main" id="{FBAC267C-83F5-D153-9C49-BD39278206B7}"/>
              </a:ext>
            </a:extLst>
          </p:cNvPr>
          <p:cNvSpPr/>
          <p:nvPr/>
        </p:nvSpPr>
        <p:spPr>
          <a:xfrm>
            <a:off x="5940713" y="4743499"/>
            <a:ext cx="614363" cy="558208"/>
          </a:xfrm>
          <a:prstGeom prst="cube">
            <a:avLst>
              <a:gd name="adj" fmla="val 2656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81" name="연결선: 꺾임 6180">
            <a:extLst>
              <a:ext uri="{FF2B5EF4-FFF2-40B4-BE49-F238E27FC236}">
                <a16:creationId xmlns:a16="http://schemas.microsoft.com/office/drawing/2014/main" id="{33A37EAC-601F-4A34-33F6-281BBBE0FF89}"/>
              </a:ext>
            </a:extLst>
          </p:cNvPr>
          <p:cNvCxnSpPr>
            <a:cxnSpLocks/>
          </p:cNvCxnSpPr>
          <p:nvPr/>
        </p:nvCxnSpPr>
        <p:spPr>
          <a:xfrm flipV="1">
            <a:off x="5730561" y="5338337"/>
            <a:ext cx="1120334" cy="156174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95" name="정육면체 6194">
            <a:extLst>
              <a:ext uri="{FF2B5EF4-FFF2-40B4-BE49-F238E27FC236}">
                <a16:creationId xmlns:a16="http://schemas.microsoft.com/office/drawing/2014/main" id="{4EDD5633-4F43-57E5-F870-2274DDE19FE2}"/>
              </a:ext>
            </a:extLst>
          </p:cNvPr>
          <p:cNvSpPr/>
          <p:nvPr/>
        </p:nvSpPr>
        <p:spPr>
          <a:xfrm>
            <a:off x="6708993" y="4743499"/>
            <a:ext cx="270236" cy="24907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215" name="그룹 6214">
            <a:extLst>
              <a:ext uri="{FF2B5EF4-FFF2-40B4-BE49-F238E27FC236}">
                <a16:creationId xmlns:a16="http://schemas.microsoft.com/office/drawing/2014/main" id="{9F5DA7D2-9AEB-E4A3-A289-E7F3B9E0EFDB}"/>
              </a:ext>
            </a:extLst>
          </p:cNvPr>
          <p:cNvGrpSpPr/>
          <p:nvPr/>
        </p:nvGrpSpPr>
        <p:grpSpPr>
          <a:xfrm>
            <a:off x="6023668" y="4239028"/>
            <a:ext cx="1550149" cy="361326"/>
            <a:chOff x="6023668" y="4239028"/>
            <a:chExt cx="1550149" cy="361326"/>
          </a:xfrm>
        </p:grpSpPr>
        <p:grpSp>
          <p:nvGrpSpPr>
            <p:cNvPr id="6203" name="그룹 6202">
              <a:extLst>
                <a:ext uri="{FF2B5EF4-FFF2-40B4-BE49-F238E27FC236}">
                  <a16:creationId xmlns:a16="http://schemas.microsoft.com/office/drawing/2014/main" id="{8CCE7A01-47EC-BAA1-152F-7C5CCD6D3B70}"/>
                </a:ext>
              </a:extLst>
            </p:cNvPr>
            <p:cNvGrpSpPr/>
            <p:nvPr/>
          </p:nvGrpSpPr>
          <p:grpSpPr>
            <a:xfrm>
              <a:off x="6023668" y="4279763"/>
              <a:ext cx="545405" cy="272289"/>
              <a:chOff x="6068307" y="4205464"/>
              <a:chExt cx="614363" cy="272289"/>
            </a:xfrm>
          </p:grpSpPr>
          <p:sp>
            <p:nvSpPr>
              <p:cNvPr id="6198" name="타원 6197">
                <a:extLst>
                  <a:ext uri="{FF2B5EF4-FFF2-40B4-BE49-F238E27FC236}">
                    <a16:creationId xmlns:a16="http://schemas.microsoft.com/office/drawing/2014/main" id="{173EA120-49CC-C9FF-5D6A-E051B908B7C8}"/>
                  </a:ext>
                </a:extLst>
              </p:cNvPr>
              <p:cNvSpPr/>
              <p:nvPr/>
            </p:nvSpPr>
            <p:spPr>
              <a:xfrm>
                <a:off x="6178729" y="4205464"/>
                <a:ext cx="393521" cy="27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6201" name="TextBox 6200">
                <a:extLst>
                  <a:ext uri="{FF2B5EF4-FFF2-40B4-BE49-F238E27FC236}">
                    <a16:creationId xmlns:a16="http://schemas.microsoft.com/office/drawing/2014/main" id="{FF7E5496-F75F-6A76-C52F-3E0FD1F3270E}"/>
                  </a:ext>
                </a:extLst>
              </p:cNvPr>
              <p:cNvSpPr txBox="1"/>
              <p:nvPr/>
            </p:nvSpPr>
            <p:spPr>
              <a:xfrm>
                <a:off x="6068307" y="4252827"/>
                <a:ext cx="614363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COS</a:t>
                </a:r>
                <a:endParaRPr lang="ko-KR" altLang="en-US" sz="8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6204" name="그룹 6203">
              <a:extLst>
                <a:ext uri="{FF2B5EF4-FFF2-40B4-BE49-F238E27FC236}">
                  <a16:creationId xmlns:a16="http://schemas.microsoft.com/office/drawing/2014/main" id="{0D0B9783-8BFA-FB63-8C68-55AC20F50E2B}"/>
                </a:ext>
              </a:extLst>
            </p:cNvPr>
            <p:cNvGrpSpPr/>
            <p:nvPr/>
          </p:nvGrpSpPr>
          <p:grpSpPr>
            <a:xfrm>
              <a:off x="6575054" y="4284303"/>
              <a:ext cx="545405" cy="272289"/>
              <a:chOff x="6068307" y="4190035"/>
              <a:chExt cx="614363" cy="272289"/>
            </a:xfrm>
          </p:grpSpPr>
          <p:sp>
            <p:nvSpPr>
              <p:cNvPr id="6206" name="타원 6205">
                <a:extLst>
                  <a:ext uri="{FF2B5EF4-FFF2-40B4-BE49-F238E27FC236}">
                    <a16:creationId xmlns:a16="http://schemas.microsoft.com/office/drawing/2014/main" id="{16471CD3-5465-C73B-4B24-0E6656B5F0D5}"/>
                  </a:ext>
                </a:extLst>
              </p:cNvPr>
              <p:cNvSpPr/>
              <p:nvPr/>
            </p:nvSpPr>
            <p:spPr>
              <a:xfrm>
                <a:off x="6178729" y="4190035"/>
                <a:ext cx="393521" cy="27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6207" name="TextBox 6206">
                <a:extLst>
                  <a:ext uri="{FF2B5EF4-FFF2-40B4-BE49-F238E27FC236}">
                    <a16:creationId xmlns:a16="http://schemas.microsoft.com/office/drawing/2014/main" id="{58A73B15-A7CE-0192-31B1-102A2E586215}"/>
                  </a:ext>
                </a:extLst>
              </p:cNvPr>
              <p:cNvSpPr txBox="1"/>
              <p:nvPr/>
            </p:nvSpPr>
            <p:spPr>
              <a:xfrm>
                <a:off x="6068307" y="4233887"/>
                <a:ext cx="614363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COS</a:t>
                </a:r>
                <a:endParaRPr lang="ko-KR" altLang="en-US" sz="8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6208" name="그룹 6207">
              <a:extLst>
                <a:ext uri="{FF2B5EF4-FFF2-40B4-BE49-F238E27FC236}">
                  <a16:creationId xmlns:a16="http://schemas.microsoft.com/office/drawing/2014/main" id="{C90BC18E-8836-F055-9207-0EE514845918}"/>
                </a:ext>
              </a:extLst>
            </p:cNvPr>
            <p:cNvGrpSpPr/>
            <p:nvPr/>
          </p:nvGrpSpPr>
          <p:grpSpPr>
            <a:xfrm>
              <a:off x="7028412" y="4284415"/>
              <a:ext cx="545405" cy="272289"/>
              <a:chOff x="6068307" y="4190035"/>
              <a:chExt cx="614363" cy="272289"/>
            </a:xfrm>
          </p:grpSpPr>
          <p:sp>
            <p:nvSpPr>
              <p:cNvPr id="6210" name="타원 6209">
                <a:extLst>
                  <a:ext uri="{FF2B5EF4-FFF2-40B4-BE49-F238E27FC236}">
                    <a16:creationId xmlns:a16="http://schemas.microsoft.com/office/drawing/2014/main" id="{C4D9FFAD-E973-FCCB-1F1D-29B4A4368E7E}"/>
                  </a:ext>
                </a:extLst>
              </p:cNvPr>
              <p:cNvSpPr/>
              <p:nvPr/>
            </p:nvSpPr>
            <p:spPr>
              <a:xfrm>
                <a:off x="6178729" y="4190035"/>
                <a:ext cx="393521" cy="27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6211" name="TextBox 6210">
                <a:extLst>
                  <a:ext uri="{FF2B5EF4-FFF2-40B4-BE49-F238E27FC236}">
                    <a16:creationId xmlns:a16="http://schemas.microsoft.com/office/drawing/2014/main" id="{9AB2EFAF-26DD-F22A-AB2C-46C0FF6400E0}"/>
                  </a:ext>
                </a:extLst>
              </p:cNvPr>
              <p:cNvSpPr txBox="1"/>
              <p:nvPr/>
            </p:nvSpPr>
            <p:spPr>
              <a:xfrm>
                <a:off x="6068307" y="4233887"/>
                <a:ext cx="614363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COS</a:t>
                </a:r>
                <a:endParaRPr lang="ko-KR" altLang="en-US" sz="8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6213" name="사각형: 둥근 모서리 6212">
              <a:extLst>
                <a:ext uri="{FF2B5EF4-FFF2-40B4-BE49-F238E27FC236}">
                  <a16:creationId xmlns:a16="http://schemas.microsoft.com/office/drawing/2014/main" id="{6BEB734F-25E0-A5FA-A7B0-443F7D6326ED}"/>
                </a:ext>
              </a:extLst>
            </p:cNvPr>
            <p:cNvSpPr/>
            <p:nvPr/>
          </p:nvSpPr>
          <p:spPr>
            <a:xfrm>
              <a:off x="6096000" y="4239028"/>
              <a:ext cx="1419225" cy="361326"/>
            </a:xfrm>
            <a:prstGeom prst="roundRect">
              <a:avLst>
                <a:gd name="adj" fmla="val 13545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46" name="그룹 6245">
            <a:extLst>
              <a:ext uri="{FF2B5EF4-FFF2-40B4-BE49-F238E27FC236}">
                <a16:creationId xmlns:a16="http://schemas.microsoft.com/office/drawing/2014/main" id="{837DEBAB-6E88-F642-8693-D82CC1AE1FA8}"/>
              </a:ext>
            </a:extLst>
          </p:cNvPr>
          <p:cNvGrpSpPr/>
          <p:nvPr/>
        </p:nvGrpSpPr>
        <p:grpSpPr>
          <a:xfrm>
            <a:off x="7830609" y="2901857"/>
            <a:ext cx="1943097" cy="941669"/>
            <a:chOff x="8386763" y="3005728"/>
            <a:chExt cx="1943097" cy="941669"/>
          </a:xfrm>
        </p:grpSpPr>
        <p:grpSp>
          <p:nvGrpSpPr>
            <p:cNvPr id="6222" name="그룹 6221">
              <a:extLst>
                <a:ext uri="{FF2B5EF4-FFF2-40B4-BE49-F238E27FC236}">
                  <a16:creationId xmlns:a16="http://schemas.microsoft.com/office/drawing/2014/main" id="{119F544E-43B5-BF34-FD23-E733C4EB58B8}"/>
                </a:ext>
              </a:extLst>
            </p:cNvPr>
            <p:cNvGrpSpPr/>
            <p:nvPr/>
          </p:nvGrpSpPr>
          <p:grpSpPr>
            <a:xfrm>
              <a:off x="8427587" y="3274144"/>
              <a:ext cx="1835110" cy="602372"/>
              <a:chOff x="7732753" y="3094820"/>
              <a:chExt cx="3256678" cy="1041932"/>
            </a:xfrm>
          </p:grpSpPr>
          <p:pic>
            <p:nvPicPr>
              <p:cNvPr id="6218" name="그림 6217">
                <a:extLst>
                  <a:ext uri="{FF2B5EF4-FFF2-40B4-BE49-F238E27FC236}">
                    <a16:creationId xmlns:a16="http://schemas.microsoft.com/office/drawing/2014/main" id="{E1685798-BB56-4022-BE91-8A85BD161B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729" t="26934" r="78611" b="8360"/>
              <a:stretch/>
            </p:blipFill>
            <p:spPr>
              <a:xfrm>
                <a:off x="7732753" y="3095130"/>
                <a:ext cx="1134957" cy="1035545"/>
              </a:xfrm>
              <a:prstGeom prst="rect">
                <a:avLst/>
              </a:prstGeom>
            </p:spPr>
          </p:pic>
          <p:grpSp>
            <p:nvGrpSpPr>
              <p:cNvPr id="6221" name="그룹 6220">
                <a:extLst>
                  <a:ext uri="{FF2B5EF4-FFF2-40B4-BE49-F238E27FC236}">
                    <a16:creationId xmlns:a16="http://schemas.microsoft.com/office/drawing/2014/main" id="{1E23B7DA-7314-5388-7493-7D2209040965}"/>
                  </a:ext>
                </a:extLst>
              </p:cNvPr>
              <p:cNvGrpSpPr/>
              <p:nvPr/>
            </p:nvGrpSpPr>
            <p:grpSpPr>
              <a:xfrm>
                <a:off x="8871264" y="3094820"/>
                <a:ext cx="2118167" cy="1041932"/>
                <a:chOff x="8871264" y="3094820"/>
                <a:chExt cx="2118167" cy="1041932"/>
              </a:xfrm>
            </p:grpSpPr>
            <p:pic>
              <p:nvPicPr>
                <p:cNvPr id="6219" name="그림 6218">
                  <a:extLst>
                    <a:ext uri="{FF2B5EF4-FFF2-40B4-BE49-F238E27FC236}">
                      <a16:creationId xmlns:a16="http://schemas.microsoft.com/office/drawing/2014/main" id="{EC29BC42-D954-9C88-5012-2F49FEE13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40128" t="26934" r="40825" b="8360"/>
                <a:stretch/>
              </p:blipFill>
              <p:spPr>
                <a:xfrm>
                  <a:off x="8871264" y="3101207"/>
                  <a:ext cx="1099560" cy="1035545"/>
                </a:xfrm>
                <a:prstGeom prst="rect">
                  <a:avLst/>
                </a:prstGeom>
              </p:spPr>
            </p:pic>
            <p:pic>
              <p:nvPicPr>
                <p:cNvPr id="6220" name="그림 6219">
                  <a:extLst>
                    <a:ext uri="{FF2B5EF4-FFF2-40B4-BE49-F238E27FC236}">
                      <a16:creationId xmlns:a16="http://schemas.microsoft.com/office/drawing/2014/main" id="{F73850EB-E48E-4533-5B89-B63FD36FC4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77290" t="26934" r="5066" b="8360"/>
                <a:stretch/>
              </p:blipFill>
              <p:spPr>
                <a:xfrm>
                  <a:off x="9970824" y="3094820"/>
                  <a:ext cx="1018607" cy="1035545"/>
                </a:xfrm>
                <a:prstGeom prst="rect">
                  <a:avLst/>
                </a:prstGeom>
              </p:spPr>
            </p:pic>
          </p:grpSp>
        </p:grpSp>
        <p:sp>
          <p:nvSpPr>
            <p:cNvPr id="6235" name="사각형: 둥근 모서리 6234">
              <a:extLst>
                <a:ext uri="{FF2B5EF4-FFF2-40B4-BE49-F238E27FC236}">
                  <a16:creationId xmlns:a16="http://schemas.microsoft.com/office/drawing/2014/main" id="{E5D58216-855F-AE90-9228-751BFEADA0EE}"/>
                </a:ext>
              </a:extLst>
            </p:cNvPr>
            <p:cNvSpPr/>
            <p:nvPr/>
          </p:nvSpPr>
          <p:spPr>
            <a:xfrm>
              <a:off x="8386763" y="3005728"/>
              <a:ext cx="1943097" cy="941669"/>
            </a:xfrm>
            <a:prstGeom prst="roundRect">
              <a:avLst>
                <a:gd name="adj" fmla="val 13545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36" name="TextBox 6235">
              <a:extLst>
                <a:ext uri="{FF2B5EF4-FFF2-40B4-BE49-F238E27FC236}">
                  <a16:creationId xmlns:a16="http://schemas.microsoft.com/office/drawing/2014/main" id="{8F98DC70-9D87-A708-ECB7-50E00265E00C}"/>
                </a:ext>
              </a:extLst>
            </p:cNvPr>
            <p:cNvSpPr txBox="1"/>
            <p:nvPr/>
          </p:nvSpPr>
          <p:spPr>
            <a:xfrm>
              <a:off x="8495152" y="3095130"/>
              <a:ext cx="50681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</a:t>
              </a:r>
              <a:endParaRPr lang="ko-KR" altLang="en-US" sz="800" b="1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239" name="TextBox 6238">
              <a:extLst>
                <a:ext uri="{FF2B5EF4-FFF2-40B4-BE49-F238E27FC236}">
                  <a16:creationId xmlns:a16="http://schemas.microsoft.com/office/drawing/2014/main" id="{B843E792-04B4-B558-6E27-D0F082622C1B}"/>
                </a:ext>
              </a:extLst>
            </p:cNvPr>
            <p:cNvSpPr txBox="1"/>
            <p:nvPr/>
          </p:nvSpPr>
          <p:spPr>
            <a:xfrm>
              <a:off x="9125517" y="3095130"/>
              <a:ext cx="50681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</a:t>
              </a:r>
              <a:endParaRPr lang="ko-KR" altLang="en-US" sz="800" b="1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240" name="TextBox 6239">
              <a:extLst>
                <a:ext uri="{FF2B5EF4-FFF2-40B4-BE49-F238E27FC236}">
                  <a16:creationId xmlns:a16="http://schemas.microsoft.com/office/drawing/2014/main" id="{17336A1B-620A-6F5D-3A35-A8DBC1575F05}"/>
                </a:ext>
              </a:extLst>
            </p:cNvPr>
            <p:cNvSpPr txBox="1"/>
            <p:nvPr/>
          </p:nvSpPr>
          <p:spPr>
            <a:xfrm>
              <a:off x="9717690" y="3095130"/>
              <a:ext cx="53423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</a:t>
              </a:r>
              <a:endParaRPr lang="ko-KR" altLang="en-US" sz="800" b="1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6241" name="연결선: 꺾임 6240">
            <a:extLst>
              <a:ext uri="{FF2B5EF4-FFF2-40B4-BE49-F238E27FC236}">
                <a16:creationId xmlns:a16="http://schemas.microsoft.com/office/drawing/2014/main" id="{10A4749B-DA84-E5BA-D472-A7228608A3DE}"/>
              </a:ext>
            </a:extLst>
          </p:cNvPr>
          <p:cNvCxnSpPr>
            <a:cxnSpLocks/>
            <a:stCxn id="6213" idx="3"/>
            <a:endCxn id="6235" idx="2"/>
          </p:cNvCxnSpPr>
          <p:nvPr/>
        </p:nvCxnSpPr>
        <p:spPr>
          <a:xfrm flipV="1">
            <a:off x="7515225" y="3843526"/>
            <a:ext cx="1286933" cy="576165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47" name="TextBox 6246">
            <a:extLst>
              <a:ext uri="{FF2B5EF4-FFF2-40B4-BE49-F238E27FC236}">
                <a16:creationId xmlns:a16="http://schemas.microsoft.com/office/drawing/2014/main" id="{12C80CD9-113F-E899-DB50-B6043F942843}"/>
              </a:ext>
            </a:extLst>
          </p:cNvPr>
          <p:cNvSpPr txBox="1"/>
          <p:nvPr/>
        </p:nvSpPr>
        <p:spPr>
          <a:xfrm>
            <a:off x="7599513" y="4419691"/>
            <a:ext cx="12079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Up Sampling to H x W</a:t>
            </a:r>
            <a:endParaRPr lang="ko-KR" altLang="en-US" sz="800" b="1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248" name="연결선: 꺾임 6247">
            <a:extLst>
              <a:ext uri="{FF2B5EF4-FFF2-40B4-BE49-F238E27FC236}">
                <a16:creationId xmlns:a16="http://schemas.microsoft.com/office/drawing/2014/main" id="{51177F59-BC67-1122-65DC-CC8E0AC4CC50}"/>
              </a:ext>
            </a:extLst>
          </p:cNvPr>
          <p:cNvCxnSpPr>
            <a:cxnSpLocks/>
            <a:stCxn id="6235" idx="3"/>
            <a:endCxn id="6250" idx="3"/>
          </p:cNvCxnSpPr>
          <p:nvPr/>
        </p:nvCxnSpPr>
        <p:spPr>
          <a:xfrm>
            <a:off x="9773706" y="3372692"/>
            <a:ext cx="1448510" cy="2482082"/>
          </a:xfrm>
          <a:prstGeom prst="bentConnector3">
            <a:avLst>
              <a:gd name="adj1" fmla="val 115782"/>
            </a:avLst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261" name="그룹 6260">
            <a:extLst>
              <a:ext uri="{FF2B5EF4-FFF2-40B4-BE49-F238E27FC236}">
                <a16:creationId xmlns:a16="http://schemas.microsoft.com/office/drawing/2014/main" id="{23D90667-6CDD-63C9-D7B6-C4A72B35B30A}"/>
              </a:ext>
            </a:extLst>
          </p:cNvPr>
          <p:cNvGrpSpPr/>
          <p:nvPr/>
        </p:nvGrpSpPr>
        <p:grpSpPr>
          <a:xfrm>
            <a:off x="9921597" y="5007175"/>
            <a:ext cx="1300619" cy="1493894"/>
            <a:chOff x="9876318" y="4333381"/>
            <a:chExt cx="1300619" cy="1493894"/>
          </a:xfrm>
        </p:grpSpPr>
        <p:pic>
          <p:nvPicPr>
            <p:cNvPr id="6250" name="그림 6249">
              <a:extLst>
                <a:ext uri="{FF2B5EF4-FFF2-40B4-BE49-F238E27FC236}">
                  <a16:creationId xmlns:a16="http://schemas.microsoft.com/office/drawing/2014/main" id="{AD91B0C7-9678-0533-8DD7-103AA042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76318" y="4534684"/>
              <a:ext cx="1300619" cy="1292591"/>
            </a:xfrm>
            <a:prstGeom prst="rect">
              <a:avLst/>
            </a:prstGeom>
          </p:spPr>
        </p:pic>
        <p:sp>
          <p:nvSpPr>
            <p:cNvPr id="6258" name="TextBox 6257">
              <a:extLst>
                <a:ext uri="{FF2B5EF4-FFF2-40B4-BE49-F238E27FC236}">
                  <a16:creationId xmlns:a16="http://schemas.microsoft.com/office/drawing/2014/main" id="{F1717A84-C868-4327-016D-9F25F2B58551}"/>
                </a:ext>
              </a:extLst>
            </p:cNvPr>
            <p:cNvSpPr txBox="1"/>
            <p:nvPr/>
          </p:nvSpPr>
          <p:spPr>
            <a:xfrm>
              <a:off x="9876318" y="4333381"/>
              <a:ext cx="130061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Dot multiply</a:t>
              </a:r>
              <a:endParaRPr lang="ko-KR" altLang="en-US" sz="800" b="1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6270" name="그림 6269">
            <a:extLst>
              <a:ext uri="{FF2B5EF4-FFF2-40B4-BE49-F238E27FC236}">
                <a16:creationId xmlns:a16="http://schemas.microsoft.com/office/drawing/2014/main" id="{D3947F83-18FD-571F-BDC6-42AE92B26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7438" y="5222619"/>
            <a:ext cx="1254373" cy="12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Method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Experiments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Final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6" name="Picture 2" descr="Refer to caption">
            <a:extLst>
              <a:ext uri="{FF2B5EF4-FFF2-40B4-BE49-F238E27FC236}">
                <a16:creationId xmlns:a16="http://schemas.microsoft.com/office/drawing/2014/main" id="{9541A2F1-0E79-251E-3DF5-29F486B3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54" y="2445605"/>
            <a:ext cx="4866957" cy="40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0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전체 </a:t>
            </a:r>
            <a:r>
              <a:rPr lang="en-US" altLang="ko-KR" dirty="0"/>
              <a:t>Inference pipeline</a:t>
            </a:r>
          </a:p>
          <a:p>
            <a:pPr lvl="2"/>
            <a:r>
              <a:rPr lang="en-US" altLang="ko-KR" dirty="0"/>
              <a:t>STEP</a:t>
            </a:r>
            <a:r>
              <a:rPr lang="ko-KR" altLang="en-US" dirty="0"/>
              <a:t> </a:t>
            </a:r>
            <a:r>
              <a:rPr lang="en-US" altLang="ko-KR" dirty="0"/>
              <a:t>1)</a:t>
            </a:r>
            <a:r>
              <a:rPr lang="ko-KR" altLang="en-US" dirty="0"/>
              <a:t> </a:t>
            </a:r>
            <a:r>
              <a:rPr lang="en-US" altLang="ko-KR" dirty="0"/>
              <a:t>UAM</a:t>
            </a:r>
            <a:r>
              <a:rPr lang="ko-KR" altLang="en-US" dirty="0"/>
              <a:t> 프레임워크를 통해 </a:t>
            </a:r>
            <a:r>
              <a:rPr lang="en-US" altLang="ko-KR" dirty="0"/>
              <a:t>Coarse</a:t>
            </a:r>
            <a:r>
              <a:rPr lang="ko-KR" altLang="en-US" dirty="0"/>
              <a:t>한 </a:t>
            </a:r>
            <a:r>
              <a:rPr lang="en-US" altLang="ko-KR" dirty="0"/>
              <a:t>point </a:t>
            </a:r>
            <a:r>
              <a:rPr lang="ko-KR" altLang="en-US" dirty="0"/>
              <a:t>찾기</a:t>
            </a:r>
            <a:endParaRPr lang="en-US" altLang="ko-KR" dirty="0"/>
          </a:p>
          <a:p>
            <a:pPr lvl="2"/>
            <a:r>
              <a:rPr lang="en-US" altLang="ko-KR" dirty="0"/>
              <a:t>STEP 2) MSS</a:t>
            </a:r>
            <a:r>
              <a:rPr lang="ko-KR" altLang="en-US" dirty="0"/>
              <a:t> 프레임워크를 통해 </a:t>
            </a:r>
            <a:r>
              <a:rPr lang="en-US" altLang="ko-KR" dirty="0"/>
              <a:t>Fine-grained</a:t>
            </a:r>
            <a:r>
              <a:rPr lang="ko-KR" altLang="en-US" dirty="0"/>
              <a:t>하게 교정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6197" name="그룹 6196">
            <a:extLst>
              <a:ext uri="{FF2B5EF4-FFF2-40B4-BE49-F238E27FC236}">
                <a16:creationId xmlns:a16="http://schemas.microsoft.com/office/drawing/2014/main" id="{CBE6B59E-3E76-D797-5B0F-6924EFF7FAB7}"/>
              </a:ext>
            </a:extLst>
          </p:cNvPr>
          <p:cNvGrpSpPr/>
          <p:nvPr/>
        </p:nvGrpSpPr>
        <p:grpSpPr>
          <a:xfrm>
            <a:off x="696508" y="2543786"/>
            <a:ext cx="10798983" cy="3761219"/>
            <a:chOff x="429622" y="2305661"/>
            <a:chExt cx="10798983" cy="376121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0A612F0-35B9-2D5C-B30D-305C0FFD1B59}"/>
                </a:ext>
              </a:extLst>
            </p:cNvPr>
            <p:cNvGrpSpPr/>
            <p:nvPr/>
          </p:nvGrpSpPr>
          <p:grpSpPr>
            <a:xfrm>
              <a:off x="1671248" y="2305661"/>
              <a:ext cx="1627096" cy="1770428"/>
              <a:chOff x="955096" y="1814937"/>
              <a:chExt cx="2621805" cy="2721350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3F634996-FB4B-11CB-A7AC-532E7FF60A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8122" t="21000" b="20000"/>
              <a:stretch/>
            </p:blipFill>
            <p:spPr>
              <a:xfrm rot="16200000">
                <a:off x="1036130" y="1733906"/>
                <a:ext cx="2459739" cy="262180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DF08FA-86F3-D5FB-34BB-61B78236E495}"/>
                  </a:ext>
                </a:extLst>
              </p:cNvPr>
              <p:cNvSpPr txBox="1"/>
              <p:nvPr/>
            </p:nvSpPr>
            <p:spPr>
              <a:xfrm>
                <a:off x="955096" y="4274677"/>
                <a:ext cx="26218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5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Support image</a:t>
                </a:r>
                <a:endParaRPr lang="ko-KR" altLang="en-US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B25FF63-B731-1638-B502-9531E24F73DF}"/>
                </a:ext>
              </a:extLst>
            </p:cNvPr>
            <p:cNvGrpSpPr/>
            <p:nvPr/>
          </p:nvGrpSpPr>
          <p:grpSpPr>
            <a:xfrm>
              <a:off x="1671248" y="4215736"/>
              <a:ext cx="1627097" cy="1851144"/>
              <a:chOff x="3757560" y="1814936"/>
              <a:chExt cx="2431066" cy="277367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70515D2B-4252-3DFD-2EB7-7CB74FF01F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6593" t="21000" b="20333"/>
              <a:stretch/>
            </p:blipFill>
            <p:spPr>
              <a:xfrm rot="16200000">
                <a:off x="3717061" y="1855439"/>
                <a:ext cx="2512068" cy="243106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080ED3-636B-F17D-9793-04F7F0DF4F8A}"/>
                  </a:ext>
                </a:extLst>
              </p:cNvPr>
              <p:cNvSpPr txBox="1"/>
              <p:nvPr/>
            </p:nvSpPr>
            <p:spPr>
              <a:xfrm>
                <a:off x="3757560" y="4327004"/>
                <a:ext cx="2431064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5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Query image</a:t>
                </a:r>
                <a:endParaRPr lang="ko-KR" altLang="en-US" sz="105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AEB565B-773F-158E-E2FB-73CE05B25538}"/>
                </a:ext>
              </a:extLst>
            </p:cNvPr>
            <p:cNvGrpSpPr/>
            <p:nvPr/>
          </p:nvGrpSpPr>
          <p:grpSpPr>
            <a:xfrm>
              <a:off x="2192337" y="3155973"/>
              <a:ext cx="273050" cy="288000"/>
              <a:chOff x="2047557" y="2719043"/>
              <a:chExt cx="273050" cy="288000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58792E34-4302-8013-B2F5-AD08982EF85E}"/>
                  </a:ext>
                </a:extLst>
              </p:cNvPr>
              <p:cNvSpPr/>
              <p:nvPr/>
            </p:nvSpPr>
            <p:spPr>
              <a:xfrm flipH="1">
                <a:off x="2160745" y="2846656"/>
                <a:ext cx="46674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286EA5B6-E523-C001-2658-084F0DB0FFDF}"/>
                  </a:ext>
                </a:extLst>
              </p:cNvPr>
              <p:cNvSpPr/>
              <p:nvPr/>
            </p:nvSpPr>
            <p:spPr>
              <a:xfrm>
                <a:off x="2047557" y="2719043"/>
                <a:ext cx="273050" cy="288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D9B9127-307A-22D4-BF1A-5946300CD381}"/>
                </a:ext>
              </a:extLst>
            </p:cNvPr>
            <p:cNvGrpSpPr/>
            <p:nvPr/>
          </p:nvGrpSpPr>
          <p:grpSpPr>
            <a:xfrm>
              <a:off x="2733357" y="5402855"/>
              <a:ext cx="273050" cy="288000"/>
              <a:chOff x="2047557" y="2719043"/>
              <a:chExt cx="273050" cy="288000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DEE359DC-1C10-636D-B22F-E58FC52A7C51}"/>
                  </a:ext>
                </a:extLst>
              </p:cNvPr>
              <p:cNvSpPr/>
              <p:nvPr/>
            </p:nvSpPr>
            <p:spPr>
              <a:xfrm flipH="1">
                <a:off x="2160745" y="2846656"/>
                <a:ext cx="46674" cy="4571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8546CA28-E074-5846-BDDB-439E60755972}"/>
                  </a:ext>
                </a:extLst>
              </p:cNvPr>
              <p:cNvSpPr/>
              <p:nvPr/>
            </p:nvSpPr>
            <p:spPr>
              <a:xfrm>
                <a:off x="2047557" y="2719043"/>
                <a:ext cx="273050" cy="288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401FD56D-F4BA-F197-B01C-B02B69AF0438}"/>
                </a:ext>
              </a:extLst>
            </p:cNvPr>
            <p:cNvCxnSpPr>
              <a:cxnSpLocks/>
              <a:endCxn id="23" idx="6"/>
            </p:cNvCxnSpPr>
            <p:nvPr/>
          </p:nvCxnSpPr>
          <p:spPr>
            <a:xfrm>
              <a:off x="1445747" y="5342550"/>
              <a:ext cx="1400798" cy="21077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73261310-B532-EC81-6B57-404E64C0D09F}"/>
                </a:ext>
              </a:extLst>
            </p:cNvPr>
            <p:cNvCxnSpPr>
              <a:cxnSpLocks/>
              <a:stCxn id="35" idx="3"/>
              <a:endCxn id="13" idx="6"/>
            </p:cNvCxnSpPr>
            <p:nvPr/>
          </p:nvCxnSpPr>
          <p:spPr>
            <a:xfrm>
              <a:off x="1445746" y="3094636"/>
              <a:ext cx="859779" cy="21181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B154A292-BB98-C036-820C-4D95EF51140C}"/>
                    </a:ext>
                  </a:extLst>
                </p:cNvPr>
                <p:cNvSpPr/>
                <p:nvPr/>
              </p:nvSpPr>
              <p:spPr>
                <a:xfrm>
                  <a:off x="429622" y="2859967"/>
                  <a:ext cx="1016124" cy="469338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Support point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B154A292-BB98-C036-820C-4D95EF5114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22" y="2859967"/>
                  <a:ext cx="1016124" cy="469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EAFE58C-4377-2A02-D85E-CD6524B8F87B}"/>
                    </a:ext>
                  </a:extLst>
                </p:cNvPr>
                <p:cNvSpPr/>
                <p:nvPr/>
              </p:nvSpPr>
              <p:spPr>
                <a:xfrm>
                  <a:off x="429622" y="5013870"/>
                  <a:ext cx="1016124" cy="622036"/>
                </a:xfrm>
                <a:prstGeom prst="rect">
                  <a:avLst/>
                </a:prstGeom>
                <a:solidFill>
                  <a:schemeClr val="accent4"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9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Randomly initialized point</a:t>
                  </a:r>
                  <a:endParaRPr lang="ko-KR" altLang="en-US" sz="9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EAFE58C-4377-2A02-D85E-CD6524B8F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22" y="5013870"/>
                  <a:ext cx="1016124" cy="6220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C13B715-40D4-212C-D7B7-6A5F39496BCA}"/>
                </a:ext>
              </a:extLst>
            </p:cNvPr>
            <p:cNvGrpSpPr/>
            <p:nvPr/>
          </p:nvGrpSpPr>
          <p:grpSpPr>
            <a:xfrm>
              <a:off x="3790049" y="3612539"/>
              <a:ext cx="749920" cy="927100"/>
              <a:chOff x="3733490" y="3586496"/>
              <a:chExt cx="749920" cy="927100"/>
            </a:xfrm>
            <a:solidFill>
              <a:srgbClr val="00B050"/>
            </a:solidFill>
          </p:grpSpPr>
          <p:sp>
            <p:nvSpPr>
              <p:cNvPr id="44" name="사다리꼴 43">
                <a:extLst>
                  <a:ext uri="{FF2B5EF4-FFF2-40B4-BE49-F238E27FC236}">
                    <a16:creationId xmlns:a16="http://schemas.microsoft.com/office/drawing/2014/main" id="{62ED4FB9-95B3-2DF7-85F1-BCB2C370FD0F}"/>
                  </a:ext>
                </a:extLst>
              </p:cNvPr>
              <p:cNvSpPr/>
              <p:nvPr/>
            </p:nvSpPr>
            <p:spPr>
              <a:xfrm rot="5400000">
                <a:off x="3644900" y="3675086"/>
                <a:ext cx="927100" cy="749920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A7E5E6E-474D-05B3-C1A6-29BEFB8BBDE8}"/>
                      </a:ext>
                    </a:extLst>
                  </p:cNvPr>
                  <p:cNvSpPr txBox="1"/>
                  <p:nvPr/>
                </p:nvSpPr>
                <p:spPr>
                  <a:xfrm>
                    <a:off x="3733490" y="3884103"/>
                    <a:ext cx="74992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𝑼𝑨𝑴</m:t>
                          </m:r>
                        </m:oMath>
                      </m:oMathPara>
                    </a14:m>
                    <a:endParaRPr lang="ko-KR" altLang="en-US" sz="1400" b="1" dirty="0">
                      <a:solidFill>
                        <a:schemeClr val="tx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A7E5E6E-474D-05B3-C1A6-29BEFB8BBD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3490" y="3884103"/>
                    <a:ext cx="74992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id="{174466DE-5FC1-D4EF-AD04-3F06876E8DC5}"/>
                </a:ext>
              </a:extLst>
            </p:cNvPr>
            <p:cNvCxnSpPr>
              <a:endCxn id="44" idx="1"/>
            </p:cNvCxnSpPr>
            <p:nvPr/>
          </p:nvCxnSpPr>
          <p:spPr>
            <a:xfrm>
              <a:off x="2465387" y="3299973"/>
              <a:ext cx="1699622" cy="406306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연결선: 꺾임 48">
              <a:extLst>
                <a:ext uri="{FF2B5EF4-FFF2-40B4-BE49-F238E27FC236}">
                  <a16:creationId xmlns:a16="http://schemas.microsoft.com/office/drawing/2014/main" id="{ECAF8484-D12C-875D-6993-621504B8A470}"/>
                </a:ext>
              </a:extLst>
            </p:cNvPr>
            <p:cNvCxnSpPr>
              <a:cxnSpLocks/>
              <a:stCxn id="24" idx="3"/>
              <a:endCxn id="44" idx="3"/>
            </p:cNvCxnSpPr>
            <p:nvPr/>
          </p:nvCxnSpPr>
          <p:spPr>
            <a:xfrm flipV="1">
              <a:off x="3006407" y="4445899"/>
              <a:ext cx="1158602" cy="1100956"/>
            </a:xfrm>
            <a:prstGeom prst="bentConnector2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B13F1BF1-AA7C-9182-468F-7EDF51FFE45F}"/>
                    </a:ext>
                  </a:extLst>
                </p:cNvPr>
                <p:cNvSpPr/>
                <p:nvPr/>
              </p:nvSpPr>
              <p:spPr>
                <a:xfrm>
                  <a:off x="4181702" y="5031532"/>
                  <a:ext cx="977540" cy="5153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9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Initial Patch</a:t>
                  </a:r>
                </a:p>
                <a:p>
                  <a:r>
                    <a:rPr lang="en-US" altLang="ko-KR" sz="9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q</m:t>
                          </m:r>
                        </m:sub>
                        <m:sup>
                          <m:r>
                            <a:rPr lang="en-US" altLang="ko-K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0</m:t>
                          </m:r>
                        </m:sup>
                      </m:sSubSup>
                    </m:oMath>
                  </a14:m>
                  <a:endParaRPr lang="en-US" altLang="ko-KR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endParaRPr lang="en-US" altLang="ko-KR" sz="9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B13F1BF1-AA7C-9182-468F-7EDF51FFE4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702" y="5031532"/>
                  <a:ext cx="977540" cy="515323"/>
                </a:xfrm>
                <a:prstGeom prst="rect">
                  <a:avLst/>
                </a:prstGeom>
                <a:blipFill>
                  <a:blip r:embed="rId8"/>
                  <a:stretch>
                    <a:fillRect t="-11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49911008-CB51-E0D6-DAEE-8C617B300660}"/>
                    </a:ext>
                  </a:extLst>
                </p:cNvPr>
                <p:cNvSpPr/>
                <p:nvPr/>
              </p:nvSpPr>
              <p:spPr>
                <a:xfrm>
                  <a:off x="3758429" y="2871128"/>
                  <a:ext cx="977540" cy="5153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altLang="ko-KR" sz="9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Support Patch</a:t>
                  </a:r>
                </a:p>
                <a:p>
                  <a:pPr algn="r"/>
                  <a:r>
                    <a:rPr lang="en-US" altLang="ko-KR" sz="1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s</m:t>
                          </m:r>
                        </m:sub>
                        <m:sup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 </m:t>
                          </m:r>
                        </m:sup>
                      </m:sSubSup>
                    </m:oMath>
                  </a14:m>
                  <a:endParaRPr lang="en-US" altLang="ko-KR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r"/>
                  <a:endParaRPr lang="en-US" altLang="ko-KR" sz="9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49911008-CB51-E0D6-DAEE-8C617B3006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429" y="2871128"/>
                  <a:ext cx="977540" cy="515323"/>
                </a:xfrm>
                <a:prstGeom prst="rect">
                  <a:avLst/>
                </a:prstGeom>
                <a:blipFill>
                  <a:blip r:embed="rId9"/>
                  <a:stretch>
                    <a:fillRect t="-23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4D54353-2982-17A3-DE20-6C7E92AFFF79}"/>
                    </a:ext>
                  </a:extLst>
                </p:cNvPr>
                <p:cNvSpPr/>
                <p:nvPr/>
              </p:nvSpPr>
              <p:spPr>
                <a:xfrm>
                  <a:off x="4907644" y="3721519"/>
                  <a:ext cx="1180735" cy="66877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Coarse Relative Position</a:t>
                  </a:r>
                  <a:endParaRPr lang="ko-KR" altLang="en-US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  <m:r>
                              <m:rPr>
                                <m:sty m:val="p"/>
                              </m:rP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s</m:t>
                            </m:r>
                          </m:sub>
                          <m:sup>
                            <m:r>
                              <a:rPr lang="en-US" altLang="ko-K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4D54353-2982-17A3-DE20-6C7E92AFFF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644" y="3721519"/>
                  <a:ext cx="1180735" cy="66877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81DA280E-2778-9D94-48F9-4551867274EE}"/>
                </a:ext>
              </a:extLst>
            </p:cNvPr>
            <p:cNvCxnSpPr>
              <a:cxnSpLocks/>
              <a:stCxn id="45" idx="3"/>
              <a:endCxn id="54" idx="1"/>
            </p:cNvCxnSpPr>
            <p:nvPr/>
          </p:nvCxnSpPr>
          <p:spPr>
            <a:xfrm flipV="1">
              <a:off x="4539969" y="4055906"/>
              <a:ext cx="367675" cy="812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연결선: 꺾임 59">
              <a:extLst>
                <a:ext uri="{FF2B5EF4-FFF2-40B4-BE49-F238E27FC236}">
                  <a16:creationId xmlns:a16="http://schemas.microsoft.com/office/drawing/2014/main" id="{B65BDF03-A477-8825-71EE-90F7CAFBB1BC}"/>
                </a:ext>
              </a:extLst>
            </p:cNvPr>
            <p:cNvCxnSpPr>
              <a:cxnSpLocks/>
              <a:stCxn id="54" idx="2"/>
              <a:endCxn id="6158" idx="0"/>
            </p:cNvCxnSpPr>
            <p:nvPr/>
          </p:nvCxnSpPr>
          <p:spPr>
            <a:xfrm rot="16200000" flipH="1">
              <a:off x="5756818" y="4131486"/>
              <a:ext cx="232743" cy="750354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3" name="그룹 6162">
              <a:extLst>
                <a:ext uri="{FF2B5EF4-FFF2-40B4-BE49-F238E27FC236}">
                  <a16:creationId xmlns:a16="http://schemas.microsoft.com/office/drawing/2014/main" id="{E1BAC3B0-7F19-6A1D-9EC1-A82827505452}"/>
                </a:ext>
              </a:extLst>
            </p:cNvPr>
            <p:cNvGrpSpPr/>
            <p:nvPr/>
          </p:nvGrpSpPr>
          <p:grpSpPr>
            <a:xfrm>
              <a:off x="6248363" y="3784762"/>
              <a:ext cx="1627097" cy="1851144"/>
              <a:chOff x="8462195" y="4077836"/>
              <a:chExt cx="1627097" cy="1851144"/>
            </a:xfrm>
          </p:grpSpPr>
          <p:grpSp>
            <p:nvGrpSpPr>
              <p:cNvPr id="6157" name="그룹 6156">
                <a:extLst>
                  <a:ext uri="{FF2B5EF4-FFF2-40B4-BE49-F238E27FC236}">
                    <a16:creationId xmlns:a16="http://schemas.microsoft.com/office/drawing/2014/main" id="{FF668EF7-85EE-1446-C8E3-E47DFA97D93F}"/>
                  </a:ext>
                </a:extLst>
              </p:cNvPr>
              <p:cNvGrpSpPr/>
              <p:nvPr/>
            </p:nvGrpSpPr>
            <p:grpSpPr>
              <a:xfrm>
                <a:off x="8462195" y="4077836"/>
                <a:ext cx="1627097" cy="1851144"/>
                <a:chOff x="3757560" y="1814936"/>
                <a:chExt cx="2431066" cy="2773679"/>
              </a:xfrm>
            </p:grpSpPr>
            <p:pic>
              <p:nvPicPr>
                <p:cNvPr id="6158" name="그림 6157">
                  <a:extLst>
                    <a:ext uri="{FF2B5EF4-FFF2-40B4-BE49-F238E27FC236}">
                      <a16:creationId xmlns:a16="http://schemas.microsoft.com/office/drawing/2014/main" id="{2493E797-0C47-D8C0-FD40-C95803544D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6593" t="21000" b="20333"/>
                <a:stretch/>
              </p:blipFill>
              <p:spPr>
                <a:xfrm rot="16200000">
                  <a:off x="3717061" y="1855439"/>
                  <a:ext cx="2512068" cy="2431062"/>
                </a:xfrm>
                <a:prstGeom prst="rect">
                  <a:avLst/>
                </a:prstGeom>
              </p:spPr>
            </p:pic>
            <p:sp>
              <p:nvSpPr>
                <p:cNvPr id="6159" name="TextBox 6158">
                  <a:extLst>
                    <a:ext uri="{FF2B5EF4-FFF2-40B4-BE49-F238E27FC236}">
                      <a16:creationId xmlns:a16="http://schemas.microsoft.com/office/drawing/2014/main" id="{B1C0F0F6-5C9D-4058-C432-6A8011127472}"/>
                    </a:ext>
                  </a:extLst>
                </p:cNvPr>
                <p:cNvSpPr txBox="1"/>
                <p:nvPr/>
              </p:nvSpPr>
              <p:spPr>
                <a:xfrm>
                  <a:off x="3757560" y="4327004"/>
                  <a:ext cx="2431064" cy="261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Query image</a:t>
                  </a:r>
                  <a:endParaRPr lang="ko-KR" altLang="en-US" sz="105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grpSp>
            <p:nvGrpSpPr>
              <p:cNvPr id="6160" name="그룹 6159">
                <a:extLst>
                  <a:ext uri="{FF2B5EF4-FFF2-40B4-BE49-F238E27FC236}">
                    <a16:creationId xmlns:a16="http://schemas.microsoft.com/office/drawing/2014/main" id="{6BE7DD3A-7B6A-A150-AD19-7C4FBFA2677C}"/>
                  </a:ext>
                </a:extLst>
              </p:cNvPr>
              <p:cNvGrpSpPr/>
              <p:nvPr/>
            </p:nvGrpSpPr>
            <p:grpSpPr>
              <a:xfrm>
                <a:off x="9524304" y="5264955"/>
                <a:ext cx="273050" cy="288000"/>
                <a:chOff x="2047557" y="2719043"/>
                <a:chExt cx="273050" cy="288000"/>
              </a:xfrm>
            </p:grpSpPr>
            <p:sp>
              <p:nvSpPr>
                <p:cNvPr id="6161" name="타원 6160">
                  <a:extLst>
                    <a:ext uri="{FF2B5EF4-FFF2-40B4-BE49-F238E27FC236}">
                      <a16:creationId xmlns:a16="http://schemas.microsoft.com/office/drawing/2014/main" id="{E6A92E00-3ECF-20D7-3C4B-6A4607544810}"/>
                    </a:ext>
                  </a:extLst>
                </p:cNvPr>
                <p:cNvSpPr/>
                <p:nvPr/>
              </p:nvSpPr>
              <p:spPr>
                <a:xfrm flipH="1">
                  <a:off x="2160745" y="2846656"/>
                  <a:ext cx="46674" cy="4571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62" name="직사각형 6161">
                  <a:extLst>
                    <a:ext uri="{FF2B5EF4-FFF2-40B4-BE49-F238E27FC236}">
                      <a16:creationId xmlns:a16="http://schemas.microsoft.com/office/drawing/2014/main" id="{0BD9B1B7-468D-5D58-0511-BDEBE86C5495}"/>
                    </a:ext>
                  </a:extLst>
                </p:cNvPr>
                <p:cNvSpPr/>
                <p:nvPr/>
              </p:nvSpPr>
              <p:spPr>
                <a:xfrm>
                  <a:off x="2047557" y="2719043"/>
                  <a:ext cx="273050" cy="28800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grpSp>
          <p:nvGrpSpPr>
            <p:cNvPr id="6174" name="그룹 6173">
              <a:extLst>
                <a:ext uri="{FF2B5EF4-FFF2-40B4-BE49-F238E27FC236}">
                  <a16:creationId xmlns:a16="http://schemas.microsoft.com/office/drawing/2014/main" id="{A6CAD7A5-5071-7600-0972-6FCEB8B6E1E6}"/>
                </a:ext>
              </a:extLst>
            </p:cNvPr>
            <p:cNvGrpSpPr/>
            <p:nvPr/>
          </p:nvGrpSpPr>
          <p:grpSpPr>
            <a:xfrm>
              <a:off x="6609167" y="4808676"/>
              <a:ext cx="273050" cy="288000"/>
              <a:chOff x="2047557" y="2719043"/>
              <a:chExt cx="273050" cy="288000"/>
            </a:xfrm>
          </p:grpSpPr>
          <p:sp>
            <p:nvSpPr>
              <p:cNvPr id="6175" name="타원 6174">
                <a:extLst>
                  <a:ext uri="{FF2B5EF4-FFF2-40B4-BE49-F238E27FC236}">
                    <a16:creationId xmlns:a16="http://schemas.microsoft.com/office/drawing/2014/main" id="{025AED2D-2FB6-30ED-48A1-7CF1D8E4E3CF}"/>
                  </a:ext>
                </a:extLst>
              </p:cNvPr>
              <p:cNvSpPr/>
              <p:nvPr/>
            </p:nvSpPr>
            <p:spPr>
              <a:xfrm flipH="1">
                <a:off x="2160745" y="2846656"/>
                <a:ext cx="46674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76" name="직사각형 6175">
                <a:extLst>
                  <a:ext uri="{FF2B5EF4-FFF2-40B4-BE49-F238E27FC236}">
                    <a16:creationId xmlns:a16="http://schemas.microsoft.com/office/drawing/2014/main" id="{C7D97BF9-8EFE-511E-E36E-3DFAA2FD9894}"/>
                  </a:ext>
                </a:extLst>
              </p:cNvPr>
              <p:cNvSpPr/>
              <p:nvPr/>
            </p:nvSpPr>
            <p:spPr>
              <a:xfrm>
                <a:off x="2047557" y="2719043"/>
                <a:ext cx="273050" cy="2880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182" name="TextBox 6181">
              <a:extLst>
                <a:ext uri="{FF2B5EF4-FFF2-40B4-BE49-F238E27FC236}">
                  <a16:creationId xmlns:a16="http://schemas.microsoft.com/office/drawing/2014/main" id="{D99B12CC-76B9-46CB-BABE-8DA68F2D1044}"/>
                </a:ext>
              </a:extLst>
            </p:cNvPr>
            <p:cNvSpPr txBox="1"/>
            <p:nvPr/>
          </p:nvSpPr>
          <p:spPr>
            <a:xfrm rot="848623">
              <a:off x="6894501" y="4890446"/>
              <a:ext cx="5320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dirty="0">
                  <a:solidFill>
                    <a:srgbClr val="00B05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move</a:t>
              </a:r>
              <a:endParaRPr lang="ko-KR" altLang="en-US" sz="700" dirty="0">
                <a:solidFill>
                  <a:srgbClr val="00B05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84" name="직사각형 6183">
                  <a:extLst>
                    <a:ext uri="{FF2B5EF4-FFF2-40B4-BE49-F238E27FC236}">
                      <a16:creationId xmlns:a16="http://schemas.microsoft.com/office/drawing/2014/main" id="{4C969870-FEC5-95EB-B6C3-AB99AEA9370D}"/>
                    </a:ext>
                  </a:extLst>
                </p:cNvPr>
                <p:cNvSpPr/>
                <p:nvPr/>
              </p:nvSpPr>
              <p:spPr>
                <a:xfrm>
                  <a:off x="5050009" y="4956957"/>
                  <a:ext cx="1180735" cy="51532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0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Coarse position</a:t>
                  </a:r>
                  <a:endParaRPr lang="ko-KR" altLang="en-US" sz="10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1</m:t>
                            </m:r>
                          </m:sup>
                        </m:sSubSup>
                        <m:r>
                          <a:rPr lang="en-US" altLang="ko-KR" sz="105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0</m:t>
                            </m:r>
                          </m:sup>
                        </m:sSubSup>
                        <m:r>
                          <a:rPr lang="en-US" altLang="ko-KR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  <m:r>
                          <a:rPr lang="en-US" altLang="ko-KR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+</m:t>
                        </m:r>
                        <m:r>
                          <a:rPr lang="en-US" altLang="ko-KR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  <m:r>
                              <m:rPr>
                                <m:sty m:val="p"/>
                              </m:r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s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ko-KR" altLang="en-US" sz="14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6184" name="직사각형 6183">
                  <a:extLst>
                    <a:ext uri="{FF2B5EF4-FFF2-40B4-BE49-F238E27FC236}">
                      <a16:creationId xmlns:a16="http://schemas.microsoft.com/office/drawing/2014/main" id="{4C969870-FEC5-95EB-B6C3-AB99AEA93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09" y="4956957"/>
                  <a:ext cx="1180735" cy="51532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F35A51B-C435-51D8-3D43-DE27ECED7209}"/>
                </a:ext>
              </a:extLst>
            </p:cNvPr>
            <p:cNvCxnSpPr>
              <a:cxnSpLocks/>
              <a:endCxn id="6184" idx="3"/>
            </p:cNvCxnSpPr>
            <p:nvPr/>
          </p:nvCxnSpPr>
          <p:spPr>
            <a:xfrm flipH="1">
              <a:off x="6230744" y="4959149"/>
              <a:ext cx="491611" cy="25547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연결선: 꺾임 17">
              <a:extLst>
                <a:ext uri="{FF2B5EF4-FFF2-40B4-BE49-F238E27FC236}">
                  <a16:creationId xmlns:a16="http://schemas.microsoft.com/office/drawing/2014/main" id="{E65EB65C-29A8-C9EF-A174-B3577C71BFB6}"/>
                </a:ext>
              </a:extLst>
            </p:cNvPr>
            <p:cNvCxnSpPr>
              <a:cxnSpLocks/>
              <a:stCxn id="6176" idx="1"/>
              <a:endCxn id="58" idx="1"/>
            </p:cNvCxnSpPr>
            <p:nvPr/>
          </p:nvCxnSpPr>
          <p:spPr>
            <a:xfrm rot="10800000" flipH="1">
              <a:off x="6609167" y="2897178"/>
              <a:ext cx="326346" cy="2055498"/>
            </a:xfrm>
            <a:prstGeom prst="bentConnector3">
              <a:avLst>
                <a:gd name="adj1" fmla="val -70048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B5DDB74-938D-E9A1-6054-6A56E990A500}"/>
                    </a:ext>
                  </a:extLst>
                </p:cNvPr>
                <p:cNvSpPr/>
                <p:nvPr/>
              </p:nvSpPr>
              <p:spPr>
                <a:xfrm>
                  <a:off x="6389353" y="3303904"/>
                  <a:ext cx="977540" cy="5153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900" dirty="0">
                      <a:solidFill>
                        <a:srgbClr val="00B050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Coarse Patch</a:t>
                  </a:r>
                </a:p>
                <a:p>
                  <a:r>
                    <a:rPr lang="en-US" altLang="ko-KR" sz="1000" dirty="0">
                      <a:solidFill>
                        <a:srgbClr val="00B050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ko-KR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KoPubWorld돋움체 Bold" panose="00000800000000000000" pitchFamily="2" charset="-127"/>
                                  <a:cs typeface="KoPubWorld돋움체 Bold" panose="00000800000000000000" pitchFamily="2" charset="-127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KoPubWorld돋움체 Bold" panose="00000800000000000000" pitchFamily="2" charset="-127"/>
                                  <a:cs typeface="KoPubWorld돋움체 Bold" panose="00000800000000000000" pitchFamily="2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KoPubWorld돋움체 Bold" panose="00000800000000000000" pitchFamily="2" charset="-127"/>
                                  <a:cs typeface="KoPubWorld돋움체 Bold" panose="00000800000000000000" pitchFamily="2" charset="-127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KoPubWorld돋움체 Bold" panose="00000800000000000000" pitchFamily="2" charset="-127"/>
                                  <a:cs typeface="KoPubWorld돋움체 Bold" panose="00000800000000000000" pitchFamily="2" charset="-127"/>
                                </a:rPr>
                                <m:t>1</m:t>
                              </m:r>
                            </m:sup>
                          </m:sSubSup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 </m:t>
                          </m:r>
                        </m:sup>
                      </m:sSubSup>
                    </m:oMath>
                  </a14:m>
                  <a:endParaRPr lang="en-US" altLang="ko-KR" sz="1400" dirty="0">
                    <a:solidFill>
                      <a:srgbClr val="00B05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B5DDB74-938D-E9A1-6054-6A56E990A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353" y="3303904"/>
                  <a:ext cx="977540" cy="51532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44" name="그룹 6143">
              <a:extLst>
                <a:ext uri="{FF2B5EF4-FFF2-40B4-BE49-F238E27FC236}">
                  <a16:creationId xmlns:a16="http://schemas.microsoft.com/office/drawing/2014/main" id="{65B96D75-589B-5623-B7DC-7F4A12A0DBE1}"/>
                </a:ext>
              </a:extLst>
            </p:cNvPr>
            <p:cNvGrpSpPr/>
            <p:nvPr/>
          </p:nvGrpSpPr>
          <p:grpSpPr>
            <a:xfrm>
              <a:off x="2465387" y="2508740"/>
              <a:ext cx="5220046" cy="791233"/>
              <a:chOff x="2465387" y="2508740"/>
              <a:chExt cx="5220046" cy="791233"/>
            </a:xfrm>
          </p:grpSpPr>
          <p:cxnSp>
            <p:nvCxnSpPr>
              <p:cNvPr id="41" name="연결선: 꺾임 40">
                <a:extLst>
                  <a:ext uri="{FF2B5EF4-FFF2-40B4-BE49-F238E27FC236}">
                    <a16:creationId xmlns:a16="http://schemas.microsoft.com/office/drawing/2014/main" id="{AD190D19-B31B-6AD3-E81C-6C3AC2668AF9}"/>
                  </a:ext>
                </a:extLst>
              </p:cNvPr>
              <p:cNvCxnSpPr>
                <a:cxnSpLocks/>
                <a:stCxn id="19" idx="3"/>
                <a:endCxn id="62" idx="1"/>
              </p:cNvCxnSpPr>
              <p:nvPr/>
            </p:nvCxnSpPr>
            <p:spPr>
              <a:xfrm flipV="1">
                <a:off x="2465387" y="2641287"/>
                <a:ext cx="4470125" cy="65868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928DE85D-7D93-6342-B552-ED5FF19579D0}"/>
                  </a:ext>
                </a:extLst>
              </p:cNvPr>
              <p:cNvSpPr/>
              <p:nvPr/>
            </p:nvSpPr>
            <p:spPr>
              <a:xfrm>
                <a:off x="6935513" y="2764631"/>
                <a:ext cx="749920" cy="2650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984DE106-1E58-10F1-63BB-7F5587DD8C8C}"/>
                  </a:ext>
                </a:extLst>
              </p:cNvPr>
              <p:cNvSpPr/>
              <p:nvPr/>
            </p:nvSpPr>
            <p:spPr>
              <a:xfrm>
                <a:off x="6935512" y="2508740"/>
                <a:ext cx="749920" cy="2650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D9443A89-0806-DCF4-BA81-DA639CCDFE06}"/>
                </a:ext>
              </a:extLst>
            </p:cNvPr>
            <p:cNvGrpSpPr/>
            <p:nvPr/>
          </p:nvGrpSpPr>
          <p:grpSpPr>
            <a:xfrm>
              <a:off x="6935512" y="2318875"/>
              <a:ext cx="749920" cy="927100"/>
              <a:chOff x="3733490" y="3586496"/>
              <a:chExt cx="749920" cy="92710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7" name="사다리꼴 36">
                <a:extLst>
                  <a:ext uri="{FF2B5EF4-FFF2-40B4-BE49-F238E27FC236}">
                    <a16:creationId xmlns:a16="http://schemas.microsoft.com/office/drawing/2014/main" id="{F3220DC0-52AC-8F05-B771-A15A56F648D7}"/>
                  </a:ext>
                </a:extLst>
              </p:cNvPr>
              <p:cNvSpPr/>
              <p:nvPr/>
            </p:nvSpPr>
            <p:spPr>
              <a:xfrm rot="5400000">
                <a:off x="3644900" y="3675086"/>
                <a:ext cx="927100" cy="74992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6318B8E-113A-FFE8-CB0F-7E9E923DF624}"/>
                      </a:ext>
                    </a:extLst>
                  </p:cNvPr>
                  <p:cNvSpPr txBox="1"/>
                  <p:nvPr/>
                </p:nvSpPr>
                <p:spPr>
                  <a:xfrm>
                    <a:off x="3733490" y="3884103"/>
                    <a:ext cx="749920" cy="30777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𝑴𝑺𝑺</m:t>
                          </m:r>
                        </m:oMath>
                      </m:oMathPara>
                    </a14:m>
                    <a:endParaRPr lang="ko-KR" altLang="en-US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6318B8E-113A-FFE8-CB0F-7E9E923DF6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3490" y="3884103"/>
                    <a:ext cx="74992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46" name="직사각형 6145">
                  <a:extLst>
                    <a:ext uri="{FF2B5EF4-FFF2-40B4-BE49-F238E27FC236}">
                      <a16:creationId xmlns:a16="http://schemas.microsoft.com/office/drawing/2014/main" id="{52E3FFE8-307C-75B4-BB13-E8342843177B}"/>
                    </a:ext>
                  </a:extLst>
                </p:cNvPr>
                <p:cNvSpPr/>
                <p:nvPr/>
              </p:nvSpPr>
              <p:spPr>
                <a:xfrm>
                  <a:off x="8168209" y="2425863"/>
                  <a:ext cx="1180735" cy="66877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Fine Relative Position</a:t>
                  </a:r>
                  <a:endParaRPr lang="ko-KR" altLang="en-US" sz="105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qs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ko-KR" altLang="en-US" sz="16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6146" name="직사각형 6145">
                  <a:extLst>
                    <a:ext uri="{FF2B5EF4-FFF2-40B4-BE49-F238E27FC236}">
                      <a16:creationId xmlns:a16="http://schemas.microsoft.com/office/drawing/2014/main" id="{52E3FFE8-307C-75B4-BB13-E834284317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8209" y="2425863"/>
                  <a:ext cx="1180735" cy="668773"/>
                </a:xfrm>
                <a:prstGeom prst="rect">
                  <a:avLst/>
                </a:prstGeom>
                <a:blipFill>
                  <a:blip r:embed="rId14"/>
                  <a:stretch>
                    <a:fillRect t="-909" b="-9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47" name="직선 화살표 연결선 6146">
              <a:extLst>
                <a:ext uri="{FF2B5EF4-FFF2-40B4-BE49-F238E27FC236}">
                  <a16:creationId xmlns:a16="http://schemas.microsoft.com/office/drawing/2014/main" id="{CF0E8BCF-5D88-B465-E869-E8D195309383}"/>
                </a:ext>
              </a:extLst>
            </p:cNvPr>
            <p:cNvCxnSpPr>
              <a:cxnSpLocks/>
              <a:stCxn id="38" idx="3"/>
              <a:endCxn id="6146" idx="1"/>
            </p:cNvCxnSpPr>
            <p:nvPr/>
          </p:nvCxnSpPr>
          <p:spPr>
            <a:xfrm flipV="1">
              <a:off x="7685432" y="2760250"/>
              <a:ext cx="482777" cy="1012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51" name="직사각형 6150">
                  <a:extLst>
                    <a:ext uri="{FF2B5EF4-FFF2-40B4-BE49-F238E27FC236}">
                      <a16:creationId xmlns:a16="http://schemas.microsoft.com/office/drawing/2014/main" id="{01B6346D-2BA0-3A41-3BE0-22AB2CE70751}"/>
                    </a:ext>
                  </a:extLst>
                </p:cNvPr>
                <p:cNvSpPr/>
                <p:nvPr/>
              </p:nvSpPr>
              <p:spPr>
                <a:xfrm>
                  <a:off x="10047870" y="3078700"/>
                  <a:ext cx="1180735" cy="66877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050" dirty="0">
                      <a:solidFill>
                        <a:schemeClr val="tx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Fine position</a:t>
                  </a:r>
                  <a:endParaRPr lang="ko-KR" altLang="en-US" sz="105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1</m:t>
                            </m:r>
                          </m:sup>
                        </m:sSubSup>
                        <m:r>
                          <a:rPr lang="en-US" altLang="ko-K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  <m:r>
                          <a:rPr lang="en-US" altLang="ko-KR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+</m:t>
                        </m:r>
                        <m:r>
                          <a:rPr lang="en-US" altLang="ko-K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qs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ko-KR" altLang="en-US" sz="1600" dirty="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6151" name="직사각형 6150">
                  <a:extLst>
                    <a:ext uri="{FF2B5EF4-FFF2-40B4-BE49-F238E27FC236}">
                      <a16:creationId xmlns:a16="http://schemas.microsoft.com/office/drawing/2014/main" id="{01B6346D-2BA0-3A41-3BE0-22AB2CE70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7870" y="3078700"/>
                  <a:ext cx="1180735" cy="66877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53" name="그룹 6152">
              <a:extLst>
                <a:ext uri="{FF2B5EF4-FFF2-40B4-BE49-F238E27FC236}">
                  <a16:creationId xmlns:a16="http://schemas.microsoft.com/office/drawing/2014/main" id="{FF8DF516-731F-8DBF-A083-73BA46D19C7C}"/>
                </a:ext>
              </a:extLst>
            </p:cNvPr>
            <p:cNvGrpSpPr/>
            <p:nvPr/>
          </p:nvGrpSpPr>
          <p:grpSpPr>
            <a:xfrm>
              <a:off x="8911294" y="3773477"/>
              <a:ext cx="1627097" cy="1851144"/>
              <a:chOff x="8462195" y="4077836"/>
              <a:chExt cx="1627097" cy="1851144"/>
            </a:xfrm>
          </p:grpSpPr>
          <p:grpSp>
            <p:nvGrpSpPr>
              <p:cNvPr id="6154" name="그룹 6153">
                <a:extLst>
                  <a:ext uri="{FF2B5EF4-FFF2-40B4-BE49-F238E27FC236}">
                    <a16:creationId xmlns:a16="http://schemas.microsoft.com/office/drawing/2014/main" id="{6EEE79B1-C346-1184-0FF2-0265CCE04628}"/>
                  </a:ext>
                </a:extLst>
              </p:cNvPr>
              <p:cNvGrpSpPr/>
              <p:nvPr/>
            </p:nvGrpSpPr>
            <p:grpSpPr>
              <a:xfrm>
                <a:off x="8462195" y="4077836"/>
                <a:ext cx="1627097" cy="1851144"/>
                <a:chOff x="3757560" y="1814936"/>
                <a:chExt cx="2431066" cy="2773679"/>
              </a:xfrm>
            </p:grpSpPr>
            <p:pic>
              <p:nvPicPr>
                <p:cNvPr id="6165" name="그림 6164">
                  <a:extLst>
                    <a:ext uri="{FF2B5EF4-FFF2-40B4-BE49-F238E27FC236}">
                      <a16:creationId xmlns:a16="http://schemas.microsoft.com/office/drawing/2014/main" id="{E15B7F53-BB8D-C9F7-C04F-4C12037DF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6593" t="21000" b="20333"/>
                <a:stretch/>
              </p:blipFill>
              <p:spPr>
                <a:xfrm rot="16200000">
                  <a:off x="3717061" y="1855439"/>
                  <a:ext cx="2512068" cy="2431062"/>
                </a:xfrm>
                <a:prstGeom prst="rect">
                  <a:avLst/>
                </a:prstGeom>
              </p:spPr>
            </p:pic>
            <p:sp>
              <p:nvSpPr>
                <p:cNvPr id="6166" name="TextBox 6165">
                  <a:extLst>
                    <a:ext uri="{FF2B5EF4-FFF2-40B4-BE49-F238E27FC236}">
                      <a16:creationId xmlns:a16="http://schemas.microsoft.com/office/drawing/2014/main" id="{D7AB5257-750B-64A8-6E03-629E8C8D8046}"/>
                    </a:ext>
                  </a:extLst>
                </p:cNvPr>
                <p:cNvSpPr txBox="1"/>
                <p:nvPr/>
              </p:nvSpPr>
              <p:spPr>
                <a:xfrm>
                  <a:off x="3757560" y="4327004"/>
                  <a:ext cx="2431064" cy="261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Query image</a:t>
                  </a:r>
                  <a:endParaRPr lang="ko-KR" altLang="en-US" sz="105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sp>
            <p:nvSpPr>
              <p:cNvPr id="6156" name="타원 6155">
                <a:extLst>
                  <a:ext uri="{FF2B5EF4-FFF2-40B4-BE49-F238E27FC236}">
                    <a16:creationId xmlns:a16="http://schemas.microsoft.com/office/drawing/2014/main" id="{B8740016-F539-5F7F-4379-5DBEEF83E019}"/>
                  </a:ext>
                </a:extLst>
              </p:cNvPr>
              <p:cNvSpPr/>
              <p:nvPr/>
            </p:nvSpPr>
            <p:spPr>
              <a:xfrm flipH="1">
                <a:off x="9637492" y="5392568"/>
                <a:ext cx="46674" cy="4571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167" name="연결선: 꺾임 6166">
              <a:extLst>
                <a:ext uri="{FF2B5EF4-FFF2-40B4-BE49-F238E27FC236}">
                  <a16:creationId xmlns:a16="http://schemas.microsoft.com/office/drawing/2014/main" id="{A3B755D7-5B21-2BB5-D19C-08FC21144ED5}"/>
                </a:ext>
              </a:extLst>
            </p:cNvPr>
            <p:cNvCxnSpPr>
              <a:cxnSpLocks/>
              <a:stCxn id="6146" idx="3"/>
              <a:endCxn id="6165" idx="3"/>
            </p:cNvCxnSpPr>
            <p:nvPr/>
          </p:nvCxnSpPr>
          <p:spPr>
            <a:xfrm>
              <a:off x="9348944" y="2760250"/>
              <a:ext cx="375900" cy="1013227"/>
            </a:xfrm>
            <a:prstGeom prst="bentConnector2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2" name="타원 6171">
              <a:extLst>
                <a:ext uri="{FF2B5EF4-FFF2-40B4-BE49-F238E27FC236}">
                  <a16:creationId xmlns:a16="http://schemas.microsoft.com/office/drawing/2014/main" id="{8B1CD4E8-0E29-AD57-1D26-0CF1FCCB586E}"/>
                </a:ext>
              </a:extLst>
            </p:cNvPr>
            <p:cNvSpPr/>
            <p:nvPr/>
          </p:nvSpPr>
          <p:spPr>
            <a:xfrm flipH="1">
              <a:off x="9378773" y="4912078"/>
              <a:ext cx="46674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77" name="직선 화살표 연결선 6176">
              <a:extLst>
                <a:ext uri="{FF2B5EF4-FFF2-40B4-BE49-F238E27FC236}">
                  <a16:creationId xmlns:a16="http://schemas.microsoft.com/office/drawing/2014/main" id="{8DAD41AD-33A9-4065-6CC6-A4170807F130}"/>
                </a:ext>
              </a:extLst>
            </p:cNvPr>
            <p:cNvCxnSpPr>
              <a:cxnSpLocks/>
              <a:stCxn id="6161" idx="6"/>
              <a:endCxn id="6175" idx="2"/>
            </p:cNvCxnSpPr>
            <p:nvPr/>
          </p:nvCxnSpPr>
          <p:spPr>
            <a:xfrm flipH="1" flipV="1">
              <a:off x="6769029" y="4959149"/>
              <a:ext cx="654631" cy="163205"/>
            </a:xfrm>
            <a:prstGeom prst="straightConnector1">
              <a:avLst/>
            </a:prstGeom>
            <a:ln w="9525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79" name="직선 화살표 연결선 6178">
              <a:extLst>
                <a:ext uri="{FF2B5EF4-FFF2-40B4-BE49-F238E27FC236}">
                  <a16:creationId xmlns:a16="http://schemas.microsoft.com/office/drawing/2014/main" id="{C41BEEB0-ED46-C349-0FBF-E4F38161A2B6}"/>
                </a:ext>
              </a:extLst>
            </p:cNvPr>
            <p:cNvCxnSpPr>
              <a:cxnSpLocks/>
              <a:stCxn id="6156" idx="7"/>
              <a:endCxn id="6172" idx="2"/>
            </p:cNvCxnSpPr>
            <p:nvPr/>
          </p:nvCxnSpPr>
          <p:spPr>
            <a:xfrm flipH="1" flipV="1">
              <a:off x="9425447" y="4934938"/>
              <a:ext cx="667979" cy="159966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186" name="타원 6185">
              <a:extLst>
                <a:ext uri="{FF2B5EF4-FFF2-40B4-BE49-F238E27FC236}">
                  <a16:creationId xmlns:a16="http://schemas.microsoft.com/office/drawing/2014/main" id="{824C9EC2-D66B-DA2F-9066-BEA4B4CD69A6}"/>
                </a:ext>
              </a:extLst>
            </p:cNvPr>
            <p:cNvSpPr/>
            <p:nvPr/>
          </p:nvSpPr>
          <p:spPr>
            <a:xfrm flipH="1">
              <a:off x="9578004" y="4739348"/>
              <a:ext cx="46674" cy="4571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87" name="직선 화살표 연결선 6186">
              <a:extLst>
                <a:ext uri="{FF2B5EF4-FFF2-40B4-BE49-F238E27FC236}">
                  <a16:creationId xmlns:a16="http://schemas.microsoft.com/office/drawing/2014/main" id="{4D546994-73BB-4CD2-B60E-5B5A127296FE}"/>
                </a:ext>
              </a:extLst>
            </p:cNvPr>
            <p:cNvCxnSpPr>
              <a:cxnSpLocks/>
              <a:stCxn id="6172" idx="1"/>
              <a:endCxn id="6186" idx="5"/>
            </p:cNvCxnSpPr>
            <p:nvPr/>
          </p:nvCxnSpPr>
          <p:spPr>
            <a:xfrm flipV="1">
              <a:off x="9418612" y="4778372"/>
              <a:ext cx="166227" cy="140401"/>
            </a:xfrm>
            <a:prstGeom prst="straightConnector1">
              <a:avLst/>
            </a:prstGeom>
            <a:ln w="9525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90" name="연결선: 꺾임 6189">
              <a:extLst>
                <a:ext uri="{FF2B5EF4-FFF2-40B4-BE49-F238E27FC236}">
                  <a16:creationId xmlns:a16="http://schemas.microsoft.com/office/drawing/2014/main" id="{440ED19D-767E-E9FA-43C5-672808EE9F0B}"/>
                </a:ext>
              </a:extLst>
            </p:cNvPr>
            <p:cNvCxnSpPr>
              <a:cxnSpLocks/>
              <a:stCxn id="6186" idx="2"/>
              <a:endCxn id="6151" idx="2"/>
            </p:cNvCxnSpPr>
            <p:nvPr/>
          </p:nvCxnSpPr>
          <p:spPr>
            <a:xfrm flipV="1">
              <a:off x="9624678" y="3747473"/>
              <a:ext cx="1013560" cy="1014735"/>
            </a:xfrm>
            <a:prstGeom prst="bentConnector2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6" name="TextBox 6195">
              <a:extLst>
                <a:ext uri="{FF2B5EF4-FFF2-40B4-BE49-F238E27FC236}">
                  <a16:creationId xmlns:a16="http://schemas.microsoft.com/office/drawing/2014/main" id="{91D57FEA-CF82-76B8-D6D8-50B535F1488B}"/>
                </a:ext>
              </a:extLst>
            </p:cNvPr>
            <p:cNvSpPr txBox="1"/>
            <p:nvPr/>
          </p:nvSpPr>
          <p:spPr>
            <a:xfrm>
              <a:off x="9052791" y="4721193"/>
              <a:ext cx="42536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dirty="0">
                  <a:solidFill>
                    <a:srgbClr val="00B0F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move</a:t>
              </a:r>
              <a:endParaRPr lang="ko-KR" altLang="en-US" sz="700" dirty="0">
                <a:solidFill>
                  <a:srgbClr val="00B0F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02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Sub-Patch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Localization (SPL)</a:t>
                </a:r>
              </a:p>
              <a:p>
                <a:pPr lvl="1"/>
                <a:r>
                  <a:rPr lang="ko-KR" altLang="en-US" dirty="0"/>
                  <a:t>기존의 </a:t>
                </a:r>
                <a:r>
                  <a:rPr lang="en-US" altLang="ko-KR" dirty="0"/>
                  <a:t>prompt</a:t>
                </a:r>
                <a:r>
                  <a:rPr lang="ko-KR" altLang="en-US" dirty="0"/>
                  <a:t>들은 객체의 전체 구조를 다 포함 </a:t>
                </a:r>
                <a:r>
                  <a:rPr lang="en-US" altLang="ko-KR" dirty="0"/>
                  <a:t>=&gt; </a:t>
                </a:r>
                <a:r>
                  <a:rPr lang="en-US" altLang="ko-KR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Whole-Patch Localization (WPL)</a:t>
                </a:r>
              </a:p>
              <a:p>
                <a:pPr lvl="2"/>
                <a:r>
                  <a:rPr lang="ko-KR" altLang="en-US" dirty="0"/>
                  <a:t>어느 </a:t>
                </a:r>
                <a:r>
                  <a:rPr lang="en-US" altLang="ko-KR" dirty="0"/>
                  <a:t>slice</a:t>
                </a:r>
                <a:r>
                  <a:rPr lang="ko-KR" altLang="en-US" dirty="0"/>
                  <a:t>에서는 객체의 크기에 비해 너무 큰 </a:t>
                </a:r>
                <a:r>
                  <a:rPr lang="en-US" altLang="ko-KR" dirty="0" err="1"/>
                  <a:t>bbox</a:t>
                </a:r>
                <a:r>
                  <a:rPr lang="ko-KR" altLang="en-US" dirty="0"/>
                  <a:t>를 얻음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하나의 </a:t>
                </a:r>
                <a:r>
                  <a:rPr lang="en-US" altLang="ko-KR" dirty="0" err="1"/>
                  <a:t>bbox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대신에 여러 개의 </a:t>
                </a:r>
                <a:r>
                  <a:rPr lang="en-US" altLang="ko-KR" dirty="0" err="1"/>
                  <a:t>bbox</a:t>
                </a:r>
                <a:r>
                  <a:rPr lang="ko-KR" altLang="en-US" dirty="0"/>
                  <a:t>로 나누자</a:t>
                </a:r>
                <a:r>
                  <a:rPr lang="en-US" altLang="ko-KR" dirty="0"/>
                  <a:t>! =&gt; </a:t>
                </a:r>
                <a:r>
                  <a:rPr lang="en-US" altLang="ko-K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Sub-Patch Localization (SPL)</a:t>
                </a:r>
              </a:p>
              <a:p>
                <a:pPr lvl="2"/>
                <a:r>
                  <a:rPr lang="en-US" altLang="ko-KR" dirty="0"/>
                  <a:t>Slice</a:t>
                </a:r>
                <a:r>
                  <a:rPr lang="ko-KR" altLang="en-US" dirty="0"/>
                  <a:t>별로 </a:t>
                </a:r>
                <a:r>
                  <a:rPr lang="en-US" altLang="ko-KR" dirty="0"/>
                  <a:t>segmentation</a:t>
                </a:r>
                <a:r>
                  <a:rPr lang="ko-KR" altLang="en-US" dirty="0"/>
                  <a:t>을 수행할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더 적절한 </a:t>
                </a:r>
                <a:r>
                  <a:rPr lang="en-US" altLang="ko-KR" dirty="0"/>
                  <a:t>prompt</a:t>
                </a:r>
                <a:r>
                  <a:rPr lang="ko-KR" altLang="en-US" dirty="0"/>
                  <a:t>를 줄 수 있음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입력 영상을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/>
                  <a:t> mm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segments</a:t>
                </a:r>
                <a:r>
                  <a:rPr lang="ko-KR" altLang="en-US" dirty="0"/>
                  <a:t>로 나눈 후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각각 </a:t>
                </a:r>
                <a:r>
                  <a:rPr lang="en-US" altLang="ko-KR" dirty="0"/>
                  <a:t>MedLAM</a:t>
                </a:r>
                <a:r>
                  <a:rPr lang="ko-KR" altLang="en-US" dirty="0"/>
                  <a:t>을 통과시켜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여러 개의 </a:t>
                </a:r>
                <a:r>
                  <a:rPr lang="en-US" altLang="ko-KR" dirty="0" err="1"/>
                  <a:t>bbox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구함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36866" name="Picture 2" descr="Refer to caption">
            <a:extLst>
              <a:ext uri="{FF2B5EF4-FFF2-40B4-BE49-F238E27FC236}">
                <a16:creationId xmlns:a16="http://schemas.microsoft.com/office/drawing/2014/main" id="{1EE700C9-60B4-1EE2-0C55-A7F5F4A3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78" y="3674818"/>
            <a:ext cx="3485844" cy="28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A4FFAA2-13B2-7886-7D10-3085F1207550}"/>
              </a:ext>
            </a:extLst>
          </p:cNvPr>
          <p:cNvSpPr/>
          <p:nvPr/>
        </p:nvSpPr>
        <p:spPr>
          <a:xfrm>
            <a:off x="5514108" y="1856509"/>
            <a:ext cx="849745" cy="332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FB24FFC-06F5-6D08-0F19-8B2A43107644}"/>
              </a:ext>
            </a:extLst>
          </p:cNvPr>
          <p:cNvSpPr/>
          <p:nvPr/>
        </p:nvSpPr>
        <p:spPr>
          <a:xfrm>
            <a:off x="7198803" y="5546437"/>
            <a:ext cx="849745" cy="332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86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Training Dataset</a:t>
            </a:r>
          </a:p>
          <a:p>
            <a:pPr lvl="1"/>
            <a:r>
              <a:rPr lang="en-US" altLang="ko-KR" dirty="0"/>
              <a:t>Set of 16 datasets</a:t>
            </a:r>
          </a:p>
          <a:p>
            <a:pPr lvl="1"/>
            <a:r>
              <a:rPr lang="en-US" altLang="ko-KR" dirty="0"/>
              <a:t>Total 14,012 CT scans</a:t>
            </a:r>
          </a:p>
          <a:p>
            <a:pPr lvl="1"/>
            <a:r>
              <a:rPr lang="en-US" altLang="ko-KR" dirty="0"/>
              <a:t>Various regions =&gt; diverse and abundant data =&gt; ensures robustness and generalizability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5715F4-4283-1D79-E0A2-7093B13F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18" y="2702901"/>
            <a:ext cx="3644564" cy="37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3. Experiments</a:t>
            </a:r>
          </a:p>
        </p:txBody>
      </p:sp>
    </p:spTree>
    <p:extLst>
      <p:ext uri="{BB962C8B-B14F-4D97-AF65-F5344CB8AC3E}">
        <p14:creationId xmlns:p14="http://schemas.microsoft.com/office/powerpoint/2010/main" val="780413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en-US" altLang="ko-KR" dirty="0"/>
              <a:t>Training Dataset</a:t>
            </a:r>
          </a:p>
          <a:p>
            <a:pPr lvl="2"/>
            <a:r>
              <a:rPr lang="ko-KR" altLang="en-US" dirty="0"/>
              <a:t>총 </a:t>
            </a:r>
            <a:r>
              <a:rPr lang="en-US" altLang="ko-KR" dirty="0"/>
              <a:t>16</a:t>
            </a:r>
            <a:r>
              <a:rPr lang="ko-KR" altLang="en-US" dirty="0"/>
              <a:t>개의 </a:t>
            </a:r>
            <a:r>
              <a:rPr lang="en-US" altLang="ko-KR" dirty="0"/>
              <a:t>CT dataset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3"/>
            <a:r>
              <a:rPr lang="en-US" altLang="ko-KR" dirty="0"/>
              <a:t>14,012 CT scans</a:t>
            </a:r>
          </a:p>
          <a:p>
            <a:pPr lvl="3"/>
            <a:r>
              <a:rPr lang="ko-KR" altLang="en-US" dirty="0"/>
              <a:t>사람의 전 신체부위를 아우르도록 데이터셋 구성 </a:t>
            </a:r>
            <a:r>
              <a:rPr lang="en-US" altLang="ko-KR" dirty="0"/>
              <a:t>- 16 abdomen organs</a:t>
            </a:r>
          </a:p>
          <a:p>
            <a:pPr lvl="1"/>
            <a:r>
              <a:rPr lang="en-US" altLang="ko-KR" dirty="0"/>
              <a:t>External Dataset</a:t>
            </a:r>
          </a:p>
          <a:p>
            <a:pPr lvl="2"/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en-US" altLang="ko-KR" dirty="0"/>
              <a:t>CT dataset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3"/>
            <a:r>
              <a:rPr lang="en-US" altLang="ko-KR" dirty="0"/>
              <a:t>Struct-Seg19 Task1 dataset</a:t>
            </a:r>
          </a:p>
          <a:p>
            <a:pPr lvl="4"/>
            <a:r>
              <a:rPr lang="en-US" altLang="ko-KR" dirty="0"/>
              <a:t>50 CT scans</a:t>
            </a:r>
          </a:p>
          <a:p>
            <a:pPr lvl="4"/>
            <a:r>
              <a:rPr lang="ko-KR" altLang="en-US" dirty="0"/>
              <a:t>대상 </a:t>
            </a:r>
            <a:r>
              <a:rPr lang="en-US" altLang="ko-KR" dirty="0"/>
              <a:t>: 22 </a:t>
            </a:r>
            <a:r>
              <a:rPr lang="en-US" altLang="ko-KR" b="1" u="sng" dirty="0"/>
              <a:t>Head and Neck(</a:t>
            </a:r>
            <a:r>
              <a:rPr lang="en-US" altLang="ko-KR" b="1" u="sng" dirty="0" err="1"/>
              <a:t>HaN</a:t>
            </a:r>
            <a:r>
              <a:rPr lang="en-US" altLang="ko-KR" b="1" u="sng" dirty="0"/>
              <a:t>)</a:t>
            </a:r>
            <a:r>
              <a:rPr lang="en-US" altLang="ko-KR" b="1" dirty="0"/>
              <a:t> </a:t>
            </a:r>
            <a:r>
              <a:rPr lang="en-US" altLang="ko-KR" dirty="0"/>
              <a:t>organs</a:t>
            </a:r>
          </a:p>
          <a:p>
            <a:pPr lvl="3"/>
            <a:r>
              <a:rPr lang="en-US" altLang="ko-KR" dirty="0"/>
              <a:t>WORD dataset</a:t>
            </a:r>
          </a:p>
          <a:p>
            <a:pPr lvl="4"/>
            <a:r>
              <a:rPr lang="en-US" altLang="ko-KR" dirty="0"/>
              <a:t>120 CT scans</a:t>
            </a:r>
          </a:p>
          <a:p>
            <a:pPr lvl="4"/>
            <a:r>
              <a:rPr lang="ko-KR" altLang="en-US" dirty="0"/>
              <a:t>대상 </a:t>
            </a:r>
            <a:r>
              <a:rPr lang="en-US" altLang="ko-KR" dirty="0"/>
              <a:t>: 16 </a:t>
            </a:r>
            <a:r>
              <a:rPr lang="en-US" altLang="ko-KR" b="1" u="sng" dirty="0"/>
              <a:t>abdomen</a:t>
            </a:r>
            <a:r>
              <a:rPr lang="en-US" altLang="ko-KR" dirty="0"/>
              <a:t> organs</a:t>
            </a:r>
          </a:p>
          <a:p>
            <a:pPr lvl="3"/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B1EE5-73EC-2AC5-A52B-DC4E968F113A}"/>
              </a:ext>
            </a:extLst>
          </p:cNvPr>
          <p:cNvSpPr txBox="1"/>
          <p:nvPr/>
        </p:nvSpPr>
        <p:spPr>
          <a:xfrm>
            <a:off x="5331983" y="6294301"/>
            <a:ext cx="60968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50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Noto Serif" panose="02020600060500020200" pitchFamily="18" charset="0"/>
                <a:hlinkClick r:id="rId3"/>
              </a:rPr>
              <a:t>https://structseg2019.grand-challenge.org/Home/</a:t>
            </a:r>
            <a:endParaRPr lang="en-US" altLang="ko-KR" sz="1050" b="0" i="0" dirty="0">
              <a:solidFill>
                <a:srgbClr val="292929"/>
              </a:solidFill>
              <a:effectLst/>
              <a:highlight>
                <a:srgbClr val="FFFFFF"/>
              </a:highlight>
              <a:latin typeface="Noto Serif" panose="02020600060500020200" pitchFamily="18" charset="0"/>
            </a:endParaRPr>
          </a:p>
          <a:p>
            <a:pPr algn="r"/>
            <a:r>
              <a:rPr lang="en-US" altLang="ko-KR" sz="1050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Noto Serif" panose="02020600060500020200" pitchFamily="18" charset="0"/>
              </a:rPr>
              <a:t>https://structseg2019.grand-challenge.org/Home/</a:t>
            </a:r>
            <a:endParaRPr lang="ko-KR" altLang="en-US" sz="105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F48E012-44D2-D9B1-3FCB-88590320AF1E}"/>
              </a:ext>
            </a:extLst>
          </p:cNvPr>
          <p:cNvGrpSpPr/>
          <p:nvPr/>
        </p:nvGrpSpPr>
        <p:grpSpPr>
          <a:xfrm>
            <a:off x="8074402" y="2704996"/>
            <a:ext cx="3354417" cy="3162530"/>
            <a:chOff x="6674063" y="2290618"/>
            <a:chExt cx="3934487" cy="3755909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6FA5175-4661-88DF-AC54-802C93A0C631}"/>
                </a:ext>
              </a:extLst>
            </p:cNvPr>
            <p:cNvGrpSpPr/>
            <p:nvPr/>
          </p:nvGrpSpPr>
          <p:grpSpPr>
            <a:xfrm>
              <a:off x="6674063" y="2290618"/>
              <a:ext cx="3934487" cy="1285619"/>
              <a:chOff x="1136301" y="3288292"/>
              <a:chExt cx="6136691" cy="2259184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553340D3-8E27-97BA-991A-7DD98C9F9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886" y="3288292"/>
                <a:ext cx="2085401" cy="2259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FC7F136A-EE8F-5F25-794F-6354C3F15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6301" y="3290051"/>
                <a:ext cx="1981200" cy="2257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078A4A70-46E7-31B6-3C6D-AA752D16C7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4274" y="3288292"/>
                <a:ext cx="1968718" cy="2259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73F8EF6-B094-1EEA-D626-805207ED8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063" y="3643245"/>
              <a:ext cx="3934487" cy="240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62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Evaluation Metrics</a:t>
                </a:r>
              </a:p>
              <a:p>
                <a:pPr lvl="1"/>
                <a:r>
                  <a:rPr lang="ko-KR" altLang="en-US" dirty="0"/>
                  <a:t>평가요소 </a:t>
                </a:r>
                <a:r>
                  <a:rPr lang="en-US" altLang="ko-KR" dirty="0"/>
                  <a:t>1 : MedLAM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localization </a:t>
                </a:r>
                <a:r>
                  <a:rPr lang="ko-KR" altLang="en-US" dirty="0"/>
                  <a:t>성능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Intersection over Union (</a:t>
                </a:r>
                <a:r>
                  <a:rPr lang="en-US" altLang="ko-KR" dirty="0" err="1"/>
                  <a:t>IoU</a:t>
                </a:r>
                <a:r>
                  <a:rPr lang="en-US" altLang="ko-KR" dirty="0"/>
                  <a:t>)</a:t>
                </a:r>
              </a:p>
              <a:p>
                <a:pPr lvl="2"/>
                <a:r>
                  <a:rPr lang="en-US" altLang="ko-KR" dirty="0"/>
                  <a:t>Wall Distance (WD)</a:t>
                </a:r>
              </a:p>
              <a:p>
                <a:pPr lvl="3"/>
                <a:r>
                  <a:rPr lang="en-US" altLang="ko-KR" dirty="0"/>
                  <a:t>6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predicted points(top, bottom, left, right, front, back)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6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GT points</a:t>
                </a:r>
                <a:r>
                  <a:rPr lang="ko-KR" altLang="en-US" dirty="0"/>
                  <a:t>간의 차이 계산</a:t>
                </a:r>
                <a:endParaRPr lang="en-US" altLang="ko-KR" dirty="0"/>
              </a:p>
              <a:p>
                <a:pPr lvl="3"/>
                <a:r>
                  <a:rPr lang="en-US" altLang="ko-KR" dirty="0"/>
                  <a:t>Average absolute difference </a:t>
                </a:r>
                <a:r>
                  <a:rPr lang="ko-KR" altLang="en-US" dirty="0"/>
                  <a:t>측정</a:t>
                </a:r>
                <a:endParaRPr lang="en-US" altLang="ko-KR" dirty="0"/>
              </a:p>
              <a:p>
                <a:pPr lvl="3"/>
                <a:endParaRPr lang="en-US" altLang="ko-KR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𝑔𝑡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pPr marL="1828800" lvl="4" indent="0">
                  <a:buNone/>
                </a:pPr>
                <a:endParaRPr lang="en-US" altLang="ko-KR" dirty="0"/>
              </a:p>
              <a:p>
                <a:pPr lvl="1"/>
                <a:r>
                  <a:rPr lang="ko-KR" altLang="en-US" dirty="0"/>
                  <a:t>평가요소  </a:t>
                </a:r>
                <a:r>
                  <a:rPr lang="en-US" altLang="ko-KR" dirty="0"/>
                  <a:t>2 : MedLSAM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segmentation </a:t>
                </a:r>
                <a:r>
                  <a:rPr lang="ko-KR" altLang="en-US" dirty="0"/>
                  <a:t>성능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Dice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Similarity Coefficient (DSC)</a:t>
                </a:r>
              </a:p>
              <a:p>
                <a:pPr lvl="2"/>
                <a:r>
                  <a:rPr lang="en-US" altLang="ko-KR" dirty="0"/>
                  <a:t>95% </a:t>
                </a:r>
                <a:r>
                  <a:rPr lang="en-US" altLang="ko-KR" dirty="0" err="1"/>
                  <a:t>Hausdorff</a:t>
                </a:r>
                <a:r>
                  <a:rPr lang="en-US" altLang="ko-KR" dirty="0"/>
                  <a:t> Distance(HD</a:t>
                </a:r>
                <a:r>
                  <a:rPr lang="en-US" altLang="ko-KR" baseline="-25000" dirty="0"/>
                  <a:t>95</a:t>
                </a:r>
                <a:r>
                  <a:rPr lang="en-US" altLang="ko-KR" dirty="0"/>
                  <a:t>)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982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MedLAM</a:t>
            </a:r>
          </a:p>
          <a:p>
            <a:pPr lvl="1"/>
            <a:r>
              <a:rPr lang="ko-KR" altLang="en-US" sz="1600" dirty="0"/>
              <a:t>다른 </a:t>
            </a:r>
            <a:r>
              <a:rPr lang="ko-KR" altLang="en-US" sz="1600" dirty="0" err="1"/>
              <a:t>모델들과의</a:t>
            </a:r>
            <a:r>
              <a:rPr lang="ko-KR" altLang="en-US" sz="1600" dirty="0"/>
              <a:t> 비교</a:t>
            </a:r>
            <a:endParaRPr lang="en-US" altLang="ko-KR" sz="1600" dirty="0"/>
          </a:p>
          <a:p>
            <a:pPr lvl="2"/>
            <a:r>
              <a:rPr lang="en-US" altLang="ko-KR" sz="1400" dirty="0" err="1"/>
              <a:t>nnDetection</a:t>
            </a:r>
            <a:r>
              <a:rPr lang="ko-KR" altLang="en-US" sz="1400" dirty="0"/>
              <a:t> </a:t>
            </a:r>
            <a:r>
              <a:rPr lang="en-US" altLang="ko-KR" sz="1400" dirty="0"/>
              <a:t>:</a:t>
            </a:r>
            <a:r>
              <a:rPr lang="ko-KR" altLang="en-US" sz="1400" dirty="0"/>
              <a:t> </a:t>
            </a:r>
            <a:r>
              <a:rPr lang="en-US" altLang="ko-KR" sz="1400" dirty="0"/>
              <a:t>robust</a:t>
            </a:r>
            <a:r>
              <a:rPr lang="ko-KR" altLang="en-US" sz="1400" dirty="0"/>
              <a:t> </a:t>
            </a:r>
            <a:r>
              <a:rPr lang="en-US" altLang="ko-KR" sz="1400" dirty="0"/>
              <a:t>fully-supervised medical image detection</a:t>
            </a:r>
          </a:p>
          <a:p>
            <a:pPr lvl="2"/>
            <a:r>
              <a:rPr lang="en-US" altLang="ko-KR" sz="1400" dirty="0"/>
              <a:t>MIU-VL : visual-language foundation model for zero-shot medical image localization</a:t>
            </a:r>
          </a:p>
        </p:txBody>
      </p:sp>
    </p:spTree>
    <p:extLst>
      <p:ext uri="{BB962C8B-B14F-4D97-AF65-F5344CB8AC3E}">
        <p14:creationId xmlns:p14="http://schemas.microsoft.com/office/powerpoint/2010/main" val="175339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MedLAM</a:t>
            </a:r>
          </a:p>
          <a:p>
            <a:pPr lvl="1"/>
            <a:r>
              <a:rPr lang="en-US" altLang="ko-KR" sz="1400" dirty="0"/>
              <a:t>MedLAM</a:t>
            </a:r>
            <a:r>
              <a:rPr lang="ko-KR" altLang="en-US" sz="1400" dirty="0"/>
              <a:t>이 다른 두 모델보다 압도적으로 좋은 성능을 보임</a:t>
            </a:r>
            <a:endParaRPr lang="en-US" altLang="ko-KR" sz="1400" dirty="0"/>
          </a:p>
          <a:p>
            <a:pPr lvl="1"/>
            <a:r>
              <a:rPr lang="ko-KR" altLang="en-US" sz="1400" dirty="0"/>
              <a:t>특히</a:t>
            </a:r>
            <a:r>
              <a:rPr lang="en-US" altLang="ko-KR" sz="1400" dirty="0"/>
              <a:t>, MIU-VL</a:t>
            </a:r>
            <a:r>
              <a:rPr lang="ko-KR" altLang="en-US" sz="1400" dirty="0"/>
              <a:t>은 매우 낮은 성능을 보임 </a:t>
            </a:r>
            <a:r>
              <a:rPr lang="en-US" altLang="ko-KR" sz="1400" dirty="0"/>
              <a:t>– </a:t>
            </a:r>
            <a:r>
              <a:rPr lang="ko-KR" altLang="en-US" sz="1400" dirty="0"/>
              <a:t>일반 도메인과 의료 도메인간 차이로 인한 결과라 판단</a:t>
            </a:r>
            <a:endParaRPr lang="en-US" altLang="ko-KR" sz="1400" dirty="0"/>
          </a:p>
          <a:p>
            <a:pPr lvl="1"/>
            <a:r>
              <a:rPr lang="ko-KR" altLang="en-US" sz="1400" dirty="0"/>
              <a:t>이해 반해</a:t>
            </a:r>
            <a:r>
              <a:rPr lang="en-US" altLang="ko-KR" sz="1400" dirty="0"/>
              <a:t>, MedLAM</a:t>
            </a:r>
            <a:r>
              <a:rPr lang="ko-KR" altLang="en-US" sz="1400" dirty="0"/>
              <a:t>은 의료 도메인 지식을 학습하였기 때문에</a:t>
            </a:r>
            <a:r>
              <a:rPr lang="en-US" altLang="ko-KR" sz="1400" dirty="0"/>
              <a:t>, </a:t>
            </a:r>
            <a:r>
              <a:rPr lang="ko-KR" altLang="en-US" sz="1400" dirty="0"/>
              <a:t>몇가지 주석</a:t>
            </a:r>
            <a:r>
              <a:rPr lang="en-US" altLang="ko-KR" sz="1400" dirty="0"/>
              <a:t>(=5)</a:t>
            </a:r>
            <a:r>
              <a:rPr lang="ko-KR" altLang="en-US" sz="1400" dirty="0"/>
              <a:t>으로만 가지고도 원하는 해부학적 구조를 </a:t>
            </a:r>
            <a:r>
              <a:rPr lang="en-US" altLang="ko-KR" sz="1400" dirty="0"/>
              <a:t>localization </a:t>
            </a:r>
            <a:r>
              <a:rPr lang="ko-KR" altLang="en-US" sz="1400" dirty="0"/>
              <a:t>가능</a:t>
            </a:r>
            <a:endParaRPr lang="en-US" altLang="ko-KR" sz="1400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35B3419-76B9-1FC5-47F9-DF219935030C}"/>
              </a:ext>
            </a:extLst>
          </p:cNvPr>
          <p:cNvGrpSpPr/>
          <p:nvPr/>
        </p:nvGrpSpPr>
        <p:grpSpPr>
          <a:xfrm>
            <a:off x="3089394" y="2565206"/>
            <a:ext cx="6013212" cy="4083879"/>
            <a:chOff x="3089394" y="2481227"/>
            <a:chExt cx="6013212" cy="408387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9120287-4736-0554-54EC-C8FC3108E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9394" y="2481227"/>
              <a:ext cx="6013212" cy="408387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305F00F-D541-9771-29BF-0489FADCB3E2}"/>
                </a:ext>
              </a:extLst>
            </p:cNvPr>
            <p:cNvSpPr/>
            <p:nvPr/>
          </p:nvSpPr>
          <p:spPr>
            <a:xfrm>
              <a:off x="3981192" y="6373091"/>
              <a:ext cx="1061864" cy="19201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D962F06-99C7-A0BF-A97C-4DCBDCB6CF8D}"/>
                </a:ext>
              </a:extLst>
            </p:cNvPr>
            <p:cNvSpPr/>
            <p:nvPr/>
          </p:nvSpPr>
          <p:spPr>
            <a:xfrm>
              <a:off x="5934854" y="6373091"/>
              <a:ext cx="661889" cy="19201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613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MedLAM</a:t>
            </a:r>
          </a:p>
          <a:p>
            <a:pPr lvl="1"/>
            <a:r>
              <a:rPr lang="en-US" altLang="ko-KR" sz="1400" dirty="0"/>
              <a:t>UAM</a:t>
            </a:r>
            <a:r>
              <a:rPr lang="ko-KR" altLang="en-US" sz="1400" dirty="0"/>
              <a:t> </a:t>
            </a:r>
            <a:r>
              <a:rPr lang="en-US" altLang="ko-KR" sz="1400" dirty="0"/>
              <a:t>or</a:t>
            </a:r>
            <a:r>
              <a:rPr lang="ko-KR" altLang="en-US" sz="1400" dirty="0"/>
              <a:t> </a:t>
            </a:r>
            <a:r>
              <a:rPr lang="en-US" altLang="ko-KR" sz="1400" dirty="0"/>
              <a:t>MSS</a:t>
            </a:r>
            <a:r>
              <a:rPr lang="ko-KR" altLang="en-US" sz="1400" dirty="0"/>
              <a:t> 둘 중 하나만 사용한다면</a:t>
            </a:r>
            <a:r>
              <a:rPr lang="en-US" altLang="ko-KR" sz="1400" dirty="0"/>
              <a:t>, </a:t>
            </a:r>
            <a:r>
              <a:rPr lang="ko-KR" altLang="en-US" sz="1400" dirty="0"/>
              <a:t>성능이 </a:t>
            </a:r>
            <a:r>
              <a:rPr lang="en-US" altLang="ko-KR" sz="1400" dirty="0"/>
              <a:t>50% </a:t>
            </a:r>
            <a:r>
              <a:rPr lang="ko-KR" altLang="en-US" sz="1400" dirty="0"/>
              <a:t>아래로 </a:t>
            </a:r>
            <a:r>
              <a:rPr lang="ko-KR" altLang="en-US" sz="1400" dirty="0" err="1"/>
              <a:t>내려감</a:t>
            </a:r>
            <a:r>
              <a:rPr lang="ko-KR" altLang="en-US" sz="1400" dirty="0"/>
              <a:t> </a:t>
            </a:r>
            <a:r>
              <a:rPr lang="en-US" altLang="ko-KR" sz="1400" dirty="0"/>
              <a:t>=&gt; </a:t>
            </a:r>
            <a:r>
              <a:rPr lang="ko-KR" altLang="en-US" sz="1400" dirty="0"/>
              <a:t>서로가 상호 보완적인 역할 수행</a:t>
            </a:r>
            <a:endParaRPr lang="en-US" altLang="ko-KR" sz="1400" dirty="0"/>
          </a:p>
          <a:p>
            <a:pPr lvl="2"/>
            <a:r>
              <a:rPr lang="en-US" altLang="ko-KR" sz="1200" dirty="0"/>
              <a:t>UAM</a:t>
            </a:r>
            <a:r>
              <a:rPr lang="ko-KR" altLang="en-US" sz="1200" dirty="0"/>
              <a:t>은 해부학적 위치가 일관적이다는 가정을 갖는데</a:t>
            </a:r>
            <a:r>
              <a:rPr lang="en-US" altLang="ko-KR" sz="1200" dirty="0"/>
              <a:t>, </a:t>
            </a:r>
            <a:r>
              <a:rPr lang="ko-KR" altLang="en-US" sz="1200" dirty="0"/>
              <a:t>입력 영상에 많은 변형이 있을 시</a:t>
            </a:r>
            <a:r>
              <a:rPr lang="en-US" altLang="ko-KR" sz="1200" dirty="0"/>
              <a:t> </a:t>
            </a:r>
            <a:r>
              <a:rPr lang="ko-KR" altLang="en-US" sz="1200" dirty="0"/>
              <a:t>제 역할을 수행하지 못함</a:t>
            </a:r>
            <a:endParaRPr lang="en-US" altLang="ko-KR" sz="1200" dirty="0"/>
          </a:p>
          <a:p>
            <a:pPr lvl="2"/>
            <a:r>
              <a:rPr lang="en-US" altLang="ko-KR" sz="1200" dirty="0"/>
              <a:t>MSS</a:t>
            </a:r>
            <a:r>
              <a:rPr lang="ko-KR" altLang="en-US" sz="1200" dirty="0"/>
              <a:t>는 </a:t>
            </a:r>
            <a:r>
              <a:rPr lang="en-US" altLang="ko-KR" sz="1200" dirty="0"/>
              <a:t>local</a:t>
            </a:r>
            <a:r>
              <a:rPr lang="ko-KR" altLang="en-US" sz="1200" dirty="0"/>
              <a:t> 특징의 유사성에 초점을 맞추기 때문에</a:t>
            </a:r>
            <a:r>
              <a:rPr lang="en-US" altLang="ko-KR" sz="1200" dirty="0"/>
              <a:t>, global</a:t>
            </a:r>
            <a:r>
              <a:rPr lang="ko-KR" altLang="en-US" sz="1200" dirty="0"/>
              <a:t>한 해부학적 구조에 대한 이해도 부족 </a:t>
            </a:r>
            <a:r>
              <a:rPr lang="en-US" altLang="ko-KR" sz="1200" dirty="0"/>
              <a:t>=&gt; </a:t>
            </a:r>
            <a:r>
              <a:rPr lang="ko-KR" altLang="en-US" sz="1200" dirty="0"/>
              <a:t>이미지 내의 다른 유사한 영역들의 간섭을 받기 쉬움</a:t>
            </a:r>
            <a:endParaRPr lang="en-US" altLang="ko-KR" sz="1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18C44E8-9755-B0D8-B01D-D4381B3EE376}"/>
              </a:ext>
            </a:extLst>
          </p:cNvPr>
          <p:cNvGrpSpPr/>
          <p:nvPr/>
        </p:nvGrpSpPr>
        <p:grpSpPr>
          <a:xfrm>
            <a:off x="1980625" y="2744507"/>
            <a:ext cx="8230749" cy="3448531"/>
            <a:chOff x="1980625" y="2716515"/>
            <a:chExt cx="8230749" cy="344853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E25FB9C-6043-39AC-5BAD-08DD26E03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0625" y="2716515"/>
              <a:ext cx="8230749" cy="3448531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788BDA9-BAFC-4DDD-E325-9AD7ED2F4F9E}"/>
                </a:ext>
              </a:extLst>
            </p:cNvPr>
            <p:cNvSpPr/>
            <p:nvPr/>
          </p:nvSpPr>
          <p:spPr>
            <a:xfrm>
              <a:off x="3048130" y="2716515"/>
              <a:ext cx="1589183" cy="3448531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9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722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MedLAM</a:t>
            </a:r>
          </a:p>
          <a:p>
            <a:pPr lvl="1"/>
            <a:r>
              <a:rPr lang="en-US" altLang="ko-KR" sz="1400" dirty="0"/>
              <a:t>UAM</a:t>
            </a:r>
            <a:r>
              <a:rPr lang="ko-KR" altLang="en-US" sz="1400" dirty="0"/>
              <a:t> </a:t>
            </a:r>
            <a:r>
              <a:rPr lang="en-US" altLang="ko-KR" sz="1400" dirty="0"/>
              <a:t>+</a:t>
            </a:r>
            <a:r>
              <a:rPr lang="ko-KR" altLang="en-US" sz="1400" dirty="0"/>
              <a:t> </a:t>
            </a:r>
            <a:r>
              <a:rPr lang="en-US" altLang="ko-KR" sz="1400" dirty="0"/>
              <a:t>MSS</a:t>
            </a:r>
            <a:endParaRPr lang="en-US" altLang="ko-KR" sz="800" dirty="0"/>
          </a:p>
          <a:p>
            <a:pPr lvl="2"/>
            <a:r>
              <a:rPr lang="en-US" altLang="ko-KR" sz="1200" dirty="0"/>
              <a:t>UAM</a:t>
            </a:r>
            <a:r>
              <a:rPr lang="ko-KR" altLang="en-US" sz="1200" dirty="0"/>
              <a:t>으로 대략적인 위치를 파악한 후</a:t>
            </a:r>
            <a:r>
              <a:rPr lang="en-US" altLang="ko-KR" sz="1200" dirty="0"/>
              <a:t>, MSS</a:t>
            </a:r>
            <a:r>
              <a:rPr lang="ko-KR" altLang="en-US" sz="1200" dirty="0"/>
              <a:t>로 정제를 거치면 성능이 대폭 향상된 모습을 보임 </a:t>
            </a:r>
            <a:r>
              <a:rPr lang="en-US" altLang="ko-KR" sz="1200" dirty="0"/>
              <a:t>- </a:t>
            </a:r>
            <a:r>
              <a:rPr lang="en-US" altLang="ko-KR" sz="1200" b="1" dirty="0"/>
              <a:t>3.92 =&gt; 56.6</a:t>
            </a:r>
          </a:p>
          <a:p>
            <a:pPr lvl="2"/>
            <a:r>
              <a:rPr lang="en-US" altLang="ko-KR" sz="1200" b="1" dirty="0"/>
              <a:t> </a:t>
            </a:r>
            <a:r>
              <a:rPr lang="en-US" altLang="ko-KR" sz="1200" dirty="0"/>
              <a:t>coarse</a:t>
            </a:r>
            <a:r>
              <a:rPr lang="ko-KR" altLang="en-US" sz="1200" dirty="0"/>
              <a:t> </a:t>
            </a:r>
            <a:r>
              <a:rPr lang="en-US" altLang="ko-KR" sz="1200" dirty="0"/>
              <a:t>feature(F2)</a:t>
            </a:r>
            <a:r>
              <a:rPr lang="ko-KR" altLang="en-US" sz="1200" dirty="0"/>
              <a:t>부터 </a:t>
            </a:r>
            <a:r>
              <a:rPr lang="en-US" altLang="ko-KR" sz="1200" dirty="0"/>
              <a:t>local feature(F0)</a:t>
            </a:r>
            <a:r>
              <a:rPr lang="ko-KR" altLang="en-US" sz="1200" dirty="0"/>
              <a:t>까지 모두 사용했을 때 가장 좋은 성능을 보임</a:t>
            </a:r>
            <a:endParaRPr lang="en-US" altLang="ko-KR" sz="12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18C44E8-9755-B0D8-B01D-D4381B3EE376}"/>
              </a:ext>
            </a:extLst>
          </p:cNvPr>
          <p:cNvGrpSpPr/>
          <p:nvPr/>
        </p:nvGrpSpPr>
        <p:grpSpPr>
          <a:xfrm>
            <a:off x="1980625" y="2744506"/>
            <a:ext cx="8230749" cy="3448532"/>
            <a:chOff x="1980625" y="2716514"/>
            <a:chExt cx="8230749" cy="3448532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E25FB9C-6043-39AC-5BAD-08DD26E03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0625" y="2716515"/>
              <a:ext cx="8230749" cy="3448531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788BDA9-BAFC-4DDD-E325-9AD7ED2F4F9E}"/>
                </a:ext>
              </a:extLst>
            </p:cNvPr>
            <p:cNvSpPr/>
            <p:nvPr/>
          </p:nvSpPr>
          <p:spPr>
            <a:xfrm>
              <a:off x="4671657" y="2716514"/>
              <a:ext cx="5539717" cy="3448531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993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MedLSAM</a:t>
            </a:r>
          </a:p>
          <a:p>
            <a:pPr lvl="1"/>
            <a:r>
              <a:rPr lang="en-US" altLang="ko-KR" sz="1400" dirty="0" err="1"/>
              <a:t>StructSeg</a:t>
            </a:r>
            <a:r>
              <a:rPr lang="en-US" altLang="ko-KR" sz="1400" dirty="0"/>
              <a:t> Head-and-Neck dataset – </a:t>
            </a:r>
            <a:r>
              <a:rPr lang="ko-KR" altLang="en-US" sz="1400" dirty="0"/>
              <a:t>머리</a:t>
            </a:r>
            <a:r>
              <a:rPr lang="en-US" altLang="ko-KR" sz="1400" dirty="0"/>
              <a:t>/</a:t>
            </a:r>
            <a:r>
              <a:rPr lang="ko-KR" altLang="en-US" sz="1400" dirty="0"/>
              <a:t>목</a:t>
            </a:r>
            <a:endParaRPr lang="en-US" altLang="ko-KR" sz="1400" dirty="0"/>
          </a:p>
          <a:p>
            <a:pPr lvl="2"/>
            <a:r>
              <a:rPr lang="ko-KR" altLang="en-US" sz="1200" dirty="0"/>
              <a:t>일부 대상에서는 </a:t>
            </a:r>
            <a:r>
              <a:rPr lang="en-US" altLang="ko-KR" sz="1200" dirty="0"/>
              <a:t>Manual prompt</a:t>
            </a:r>
            <a:r>
              <a:rPr lang="ko-KR" altLang="en-US" sz="1200" dirty="0"/>
              <a:t>를 사용한 경우와 매우 근사한 성능을 보여줌</a:t>
            </a:r>
            <a:endParaRPr lang="en-US" altLang="ko-KR" sz="1200" dirty="0"/>
          </a:p>
          <a:p>
            <a:pPr lvl="2"/>
            <a:r>
              <a:rPr lang="ko-KR" altLang="en-US" sz="1200" dirty="0"/>
              <a:t>실제로 불규칙한 모양을 가지는 장기들은 </a:t>
            </a:r>
            <a:r>
              <a:rPr lang="en-US" altLang="ko-KR" sz="1200" dirty="0"/>
              <a:t>manual prompt </a:t>
            </a:r>
            <a:r>
              <a:rPr lang="ko-KR" altLang="en-US" sz="1200" dirty="0"/>
              <a:t>사용한 경우와 큰 성능 차이를 보임</a:t>
            </a:r>
            <a:endParaRPr lang="en-US" altLang="ko-KR" sz="1200" dirty="0"/>
          </a:p>
          <a:p>
            <a:pPr lvl="1"/>
            <a:endParaRPr lang="en-US" altLang="ko-KR" sz="1400" dirty="0"/>
          </a:p>
          <a:p>
            <a:endParaRPr lang="en-US" altLang="ko-KR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26D7838-898B-6219-E045-7FC8B4DDC18E}"/>
              </a:ext>
            </a:extLst>
          </p:cNvPr>
          <p:cNvGrpSpPr/>
          <p:nvPr/>
        </p:nvGrpSpPr>
        <p:grpSpPr>
          <a:xfrm>
            <a:off x="2797953" y="2558473"/>
            <a:ext cx="6596093" cy="3860801"/>
            <a:chOff x="2225399" y="1630435"/>
            <a:chExt cx="7741201" cy="490850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983B0E7-722E-6B8B-6CA6-9FB4C1F1D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90"/>
            <a:stretch/>
          </p:blipFill>
          <p:spPr>
            <a:xfrm>
              <a:off x="2225399" y="1630435"/>
              <a:ext cx="7741201" cy="4908505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3FAE637-C0F1-8E18-1FB3-D136A1D079F9}"/>
                </a:ext>
              </a:extLst>
            </p:cNvPr>
            <p:cNvSpPr/>
            <p:nvPr/>
          </p:nvSpPr>
          <p:spPr>
            <a:xfrm>
              <a:off x="2454190" y="2420404"/>
              <a:ext cx="7428949" cy="871436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13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MedLSAM</a:t>
            </a:r>
          </a:p>
          <a:p>
            <a:pPr lvl="1"/>
            <a:r>
              <a:rPr lang="en-US" altLang="ko-KR" sz="1400" dirty="0"/>
              <a:t>Word dataset - </a:t>
            </a:r>
            <a:r>
              <a:rPr lang="ko-KR" altLang="en-US" sz="1400" dirty="0"/>
              <a:t>복부</a:t>
            </a:r>
            <a:endParaRPr lang="en-US" altLang="ko-KR" sz="1400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23FA0D1-E1A6-868B-7EEE-BDB6CED0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68" y="2222821"/>
            <a:ext cx="8164064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1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of MedLSAM</a:t>
            </a:r>
          </a:p>
          <a:p>
            <a:pPr lvl="1"/>
            <a:r>
              <a:rPr lang="ko-KR" altLang="en-US" sz="1400" dirty="0"/>
              <a:t>전반적으로 머리</a:t>
            </a:r>
            <a:r>
              <a:rPr lang="en-US" altLang="ko-KR" sz="1400" dirty="0"/>
              <a:t>/</a:t>
            </a:r>
            <a:r>
              <a:rPr lang="ko-KR" altLang="en-US" sz="1400" dirty="0"/>
              <a:t>목 부위의 대상에 대해서 복부 부위보다 더 유사한 마스크 생성</a:t>
            </a:r>
            <a:endParaRPr lang="en-US" altLang="ko-KR" sz="1400" dirty="0"/>
          </a:p>
          <a:p>
            <a:pPr lvl="2"/>
            <a:r>
              <a:rPr lang="ko-KR" altLang="en-US" sz="1200" dirty="0"/>
              <a:t>실제 평균 성능이 </a:t>
            </a:r>
            <a:r>
              <a:rPr lang="en-US" altLang="ko-KR" sz="1200" dirty="0"/>
              <a:t>manual prompt</a:t>
            </a:r>
            <a:r>
              <a:rPr lang="ko-KR" altLang="en-US" sz="1200" dirty="0"/>
              <a:t>와의 성능 차이가 </a:t>
            </a:r>
            <a:r>
              <a:rPr lang="en-US" altLang="ko-KR" sz="1200" dirty="0"/>
              <a:t>H&amp;N</a:t>
            </a:r>
            <a:r>
              <a:rPr lang="ko-KR" altLang="en-US" sz="1200" dirty="0"/>
              <a:t> </a:t>
            </a:r>
            <a:r>
              <a:rPr lang="en-US" altLang="ko-KR" sz="1200" dirty="0"/>
              <a:t>dataset</a:t>
            </a:r>
            <a:r>
              <a:rPr lang="ko-KR" altLang="en-US" sz="1200" dirty="0"/>
              <a:t>이 약 </a:t>
            </a:r>
            <a:r>
              <a:rPr lang="en-US" altLang="ko-KR" sz="1200" dirty="0"/>
              <a:t>10% </a:t>
            </a:r>
            <a:r>
              <a:rPr lang="ko-KR" altLang="en-US" sz="1200" dirty="0"/>
              <a:t>정도 작음</a:t>
            </a:r>
            <a:endParaRPr lang="en-US" altLang="ko-KR" sz="1200" dirty="0"/>
          </a:p>
          <a:p>
            <a:pPr lvl="1"/>
            <a:endParaRPr lang="en-US" altLang="ko-KR" dirty="0"/>
          </a:p>
        </p:txBody>
      </p:sp>
      <p:pic>
        <p:nvPicPr>
          <p:cNvPr id="21506" name="Picture 2" descr="Refer to caption">
            <a:extLst>
              <a:ext uri="{FF2B5EF4-FFF2-40B4-BE49-F238E27FC236}">
                <a16:creationId xmlns:a16="http://schemas.microsoft.com/office/drawing/2014/main" id="{A94287CD-2A73-BE1A-9ED4-D979AF4C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80" y="2503055"/>
            <a:ext cx="5931556" cy="37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5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 of SPL</a:t>
            </a:r>
          </a:p>
          <a:p>
            <a:pPr lvl="1"/>
            <a:r>
              <a:rPr lang="ko-KR" altLang="en-US" sz="1200" dirty="0"/>
              <a:t>대부분의 부위에서 </a:t>
            </a:r>
            <a:r>
              <a:rPr lang="en-US" altLang="ko-KR" sz="1200" dirty="0"/>
              <a:t>WPL</a:t>
            </a:r>
            <a:r>
              <a:rPr lang="ko-KR" altLang="en-US" sz="1200" dirty="0"/>
              <a:t>보다 </a:t>
            </a:r>
            <a:r>
              <a:rPr lang="en-US" altLang="ko-KR" sz="1200" dirty="0"/>
              <a:t>SPL</a:t>
            </a:r>
            <a:r>
              <a:rPr lang="ko-KR" altLang="en-US" sz="1200" dirty="0"/>
              <a:t>을 사용하였을 때 더 좋은 성능을 보임</a:t>
            </a:r>
            <a:endParaRPr lang="en-US" altLang="ko-KR" sz="1200" dirty="0"/>
          </a:p>
          <a:p>
            <a:pPr lvl="1"/>
            <a:r>
              <a:rPr lang="en-US" altLang="ko-KR" sz="1200" dirty="0"/>
              <a:t>Brain</a:t>
            </a:r>
            <a:r>
              <a:rPr lang="ko-KR" altLang="en-US" sz="1200" dirty="0"/>
              <a:t> </a:t>
            </a:r>
            <a:r>
              <a:rPr lang="en-US" altLang="ko-KR" sz="1200" dirty="0"/>
              <a:t>stem,</a:t>
            </a:r>
            <a:r>
              <a:rPr lang="ko-KR" altLang="en-US" sz="1200" dirty="0"/>
              <a:t> </a:t>
            </a:r>
            <a:r>
              <a:rPr lang="en-US" altLang="ko-KR" sz="1200" dirty="0"/>
              <a:t>spinal</a:t>
            </a:r>
            <a:r>
              <a:rPr lang="ko-KR" altLang="en-US" sz="1200" dirty="0"/>
              <a:t> </a:t>
            </a:r>
            <a:r>
              <a:rPr lang="en-US" altLang="ko-KR" sz="1200" dirty="0"/>
              <a:t>cord</a:t>
            </a:r>
            <a:r>
              <a:rPr lang="ko-KR" altLang="en-US" sz="1200" dirty="0"/>
              <a:t>와 같은 곡률이 큰 장기들에 대해서도 </a:t>
            </a:r>
            <a:r>
              <a:rPr lang="en-US" altLang="ko-KR" sz="1200" dirty="0"/>
              <a:t>7~20% </a:t>
            </a:r>
            <a:r>
              <a:rPr lang="ko-KR" altLang="en-US" sz="1200" dirty="0"/>
              <a:t>향상을 보임</a:t>
            </a:r>
            <a:endParaRPr lang="en-US" altLang="ko-KR" sz="1200" dirty="0"/>
          </a:p>
          <a:p>
            <a:pPr lvl="1"/>
            <a:r>
              <a:rPr lang="en-US" altLang="ko-KR" sz="1200" dirty="0"/>
              <a:t>n</a:t>
            </a:r>
            <a:r>
              <a:rPr lang="ko-KR" altLang="en-US" sz="1200" dirty="0"/>
              <a:t>이 작을수록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bbox</a:t>
            </a:r>
            <a:r>
              <a:rPr lang="ko-KR" altLang="en-US" sz="1200" dirty="0"/>
              <a:t>를 더 잘게 쪼갬</a:t>
            </a:r>
            <a:endParaRPr lang="en-US" altLang="ko-KR" sz="120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ko-KR" altLang="en-US" sz="1100" dirty="0"/>
              <a:t>각 슬라이스에서 대상의 실제 모양에 더 잘 근접하는 </a:t>
            </a:r>
            <a:r>
              <a:rPr lang="en-US" altLang="ko-KR" sz="1100" dirty="0" err="1"/>
              <a:t>bbox</a:t>
            </a:r>
            <a:r>
              <a:rPr lang="en-US" altLang="ko-KR" sz="1100" dirty="0"/>
              <a:t> </a:t>
            </a:r>
            <a:r>
              <a:rPr lang="ko-KR" altLang="en-US" sz="1100" dirty="0"/>
              <a:t>생성</a:t>
            </a:r>
            <a:endParaRPr lang="en-US" altLang="ko-KR" sz="110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altLang="ko-KR" sz="1100" dirty="0"/>
              <a:t>Segmentation </a:t>
            </a:r>
            <a:r>
              <a:rPr lang="ko-KR" altLang="en-US" sz="1100" dirty="0"/>
              <a:t>정확도 향상</a:t>
            </a:r>
            <a:endParaRPr lang="en-US" altLang="ko-KR" sz="1100" dirty="0"/>
          </a:p>
          <a:p>
            <a:pPr lvl="1"/>
            <a:endParaRPr lang="en-US" altLang="ko-KR" sz="1000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B57BCEE-1F1D-46A2-F87D-C7B467AE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48" y="3044384"/>
            <a:ext cx="5858903" cy="35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3033978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Contributions</a:t>
            </a:r>
          </a:p>
          <a:p>
            <a:pPr lvl="1"/>
            <a:endParaRPr lang="en-US" altLang="ko-KR" u="sng" dirty="0"/>
          </a:p>
          <a:p>
            <a:pPr lvl="1"/>
            <a:r>
              <a:rPr lang="en-US" altLang="ko-KR" u="sng" dirty="0"/>
              <a:t>3</a:t>
            </a:r>
            <a:r>
              <a:rPr lang="ko-KR" altLang="en-US" u="sng" dirty="0"/>
              <a:t>차원의 의료 영상</a:t>
            </a:r>
            <a:r>
              <a:rPr lang="ko-KR" altLang="en-US" dirty="0"/>
              <a:t>을 대상으로 한 </a:t>
            </a:r>
            <a:r>
              <a:rPr lang="en-US" altLang="ko-KR" u="sng" dirty="0"/>
              <a:t>Localization foundation model</a:t>
            </a:r>
            <a:r>
              <a:rPr lang="en-US" altLang="ko-KR" dirty="0"/>
              <a:t>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처음으로 </a:t>
            </a:r>
            <a:r>
              <a:rPr lang="ko-KR" altLang="en-US" b="1" u="sng" dirty="0"/>
              <a:t>완전히 자동화된 </a:t>
            </a:r>
            <a:r>
              <a:rPr lang="en-US" altLang="ko-KR" b="1" u="sng" dirty="0"/>
              <a:t>SAM</a:t>
            </a:r>
            <a:r>
              <a:rPr lang="ko-KR" altLang="en-US" b="1" u="sng" dirty="0"/>
              <a:t> 프레임워크 </a:t>
            </a:r>
            <a:r>
              <a:rPr lang="ko-KR" altLang="en-US" dirty="0"/>
              <a:t>구축</a:t>
            </a:r>
            <a:endParaRPr lang="en-US" altLang="ko-KR" dirty="0"/>
          </a:p>
          <a:p>
            <a:pPr lvl="2"/>
            <a:r>
              <a:rPr lang="ko-KR" altLang="en-US" dirty="0"/>
              <a:t>수동 </a:t>
            </a:r>
            <a:r>
              <a:rPr lang="en-US" altLang="ko-KR" dirty="0"/>
              <a:t>prompt</a:t>
            </a:r>
            <a:r>
              <a:rPr lang="ko-KR" altLang="en-US" dirty="0"/>
              <a:t> </a:t>
            </a:r>
            <a:r>
              <a:rPr lang="en-US" altLang="ko-KR" dirty="0"/>
              <a:t>annotation</a:t>
            </a:r>
            <a:r>
              <a:rPr lang="ko-KR" altLang="en-US" dirty="0"/>
              <a:t>의 필요성을 제거</a:t>
            </a:r>
            <a:endParaRPr lang="en-US" altLang="ko-KR" dirty="0"/>
          </a:p>
          <a:p>
            <a:pPr lvl="2"/>
            <a:r>
              <a:rPr lang="en-US" altLang="ko-KR" dirty="0"/>
              <a:t>annotation </a:t>
            </a:r>
            <a:r>
              <a:rPr lang="ko-KR" altLang="en-US" dirty="0"/>
              <a:t>부담 및 의존성 대폭 감소</a:t>
            </a:r>
            <a:r>
              <a:rPr lang="en-US" altLang="ko-KR" dirty="0"/>
              <a:t> =&gt; </a:t>
            </a:r>
            <a:r>
              <a:rPr lang="ko-KR" altLang="en-US" dirty="0"/>
              <a:t>더 쉽게 대규모 데이터셋 구축 가능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38</a:t>
            </a:r>
            <a:r>
              <a:rPr lang="ko-KR" altLang="en-US" dirty="0"/>
              <a:t>개의 장기들을 포함한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en-US" altLang="ko-KR" dirty="0"/>
              <a:t>3D CT dataset</a:t>
            </a:r>
            <a:r>
              <a:rPr lang="ko-KR" altLang="en-US" dirty="0"/>
              <a:t>을 통해 본 프레임워크의 유효성 입증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260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Large-scale Foundation models</a:t>
            </a:r>
            <a:r>
              <a:rPr lang="ko-KR" altLang="en-US" dirty="0"/>
              <a:t> 유행</a:t>
            </a:r>
            <a:endParaRPr lang="en-US" altLang="ko-KR" dirty="0"/>
          </a:p>
          <a:p>
            <a:pPr lvl="1"/>
            <a:r>
              <a:rPr lang="en-US" altLang="ko-KR" dirty="0"/>
              <a:t>Computer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  <a:r>
              <a:rPr lang="ko-KR" altLang="en-US" dirty="0"/>
              <a:t> 분야에서도 다양한 </a:t>
            </a:r>
            <a:r>
              <a:rPr lang="en-US" altLang="ko-KR" dirty="0"/>
              <a:t>Large-scale</a:t>
            </a:r>
            <a:r>
              <a:rPr lang="ko-KR" altLang="en-US" dirty="0"/>
              <a:t> </a:t>
            </a:r>
            <a:r>
              <a:rPr lang="en-US" altLang="ko-KR" dirty="0"/>
              <a:t>foundation </a:t>
            </a:r>
            <a:r>
              <a:rPr lang="ko-KR" altLang="en-US" dirty="0"/>
              <a:t>모델들이 개발되고 있음</a:t>
            </a:r>
            <a:endParaRPr lang="en-US" altLang="ko-KR" dirty="0"/>
          </a:p>
          <a:p>
            <a:pPr lvl="2"/>
            <a:r>
              <a:rPr lang="ko-KR" altLang="en-US" dirty="0"/>
              <a:t>여러 </a:t>
            </a:r>
            <a:r>
              <a:rPr lang="en-US" altLang="ko-KR" dirty="0"/>
              <a:t>visual task</a:t>
            </a:r>
            <a:r>
              <a:rPr lang="ko-KR" altLang="en-US" dirty="0"/>
              <a:t>에 적용되고 있음</a:t>
            </a:r>
            <a:endParaRPr lang="en-US" altLang="ko-KR" dirty="0"/>
          </a:p>
          <a:p>
            <a:pPr lvl="2"/>
            <a:r>
              <a:rPr lang="ko-KR" altLang="en-US" dirty="0"/>
              <a:t>대표적인 모델들</a:t>
            </a:r>
            <a:endParaRPr lang="en-US" altLang="ko-KR" dirty="0"/>
          </a:p>
          <a:p>
            <a:pPr lvl="3"/>
            <a:r>
              <a:rPr lang="en-US" altLang="ko-KR" dirty="0"/>
              <a:t>CLIP (Radford et al., 2021) – </a:t>
            </a:r>
            <a:r>
              <a:rPr lang="ko-KR" altLang="en-US" dirty="0"/>
              <a:t>이미지와 텍스트와의 연관성</a:t>
            </a:r>
            <a:r>
              <a:rPr lang="en-US" altLang="ko-KR" dirty="0"/>
              <a:t>(</a:t>
            </a:r>
            <a:r>
              <a:rPr lang="ko-KR" altLang="en-US" dirty="0"/>
              <a:t>유사도</a:t>
            </a:r>
            <a:r>
              <a:rPr lang="en-US" altLang="ko-KR" dirty="0"/>
              <a:t>)</a:t>
            </a:r>
            <a:r>
              <a:rPr lang="ko-KR" altLang="en-US" dirty="0"/>
              <a:t> 이해</a:t>
            </a:r>
            <a:endParaRPr lang="en-US" altLang="ko-KR" dirty="0"/>
          </a:p>
          <a:p>
            <a:pPr lvl="3"/>
            <a:r>
              <a:rPr lang="en-US" altLang="ko-KR" dirty="0"/>
              <a:t>GLIP (Li et al., 2022) – Object detection</a:t>
            </a:r>
            <a:r>
              <a:rPr lang="ko-KR" altLang="en-US" dirty="0"/>
              <a:t> </a:t>
            </a:r>
            <a:r>
              <a:rPr lang="en-US" altLang="ko-KR" dirty="0"/>
              <a:t>+ Phrase Grounding</a:t>
            </a:r>
          </a:p>
          <a:p>
            <a:pPr lvl="3"/>
            <a:r>
              <a:rPr lang="en-US" altLang="ko-KR" dirty="0"/>
              <a:t>Segment</a:t>
            </a:r>
            <a:r>
              <a:rPr lang="ko-KR" altLang="en-US" dirty="0"/>
              <a:t> </a:t>
            </a:r>
            <a:r>
              <a:rPr lang="en-US" altLang="ko-KR" dirty="0"/>
              <a:t>Anything</a:t>
            </a:r>
            <a:r>
              <a:rPr lang="ko-KR" altLang="en-US" dirty="0"/>
              <a:t> </a:t>
            </a:r>
            <a:r>
              <a:rPr lang="en-US" altLang="ko-KR" dirty="0"/>
              <a:t>Model(SAM) (Kirillov et al., 2023) – </a:t>
            </a:r>
            <a:r>
              <a:rPr lang="ko-KR" altLang="en-US" dirty="0"/>
              <a:t>프롬프트를 활용한 </a:t>
            </a:r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segmentation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10D1FEA-BB69-721A-1139-DE513C596FF9}"/>
              </a:ext>
            </a:extLst>
          </p:cNvPr>
          <p:cNvGrpSpPr/>
          <p:nvPr/>
        </p:nvGrpSpPr>
        <p:grpSpPr>
          <a:xfrm>
            <a:off x="2017877" y="4170785"/>
            <a:ext cx="8156246" cy="2052346"/>
            <a:chOff x="1186879" y="4145787"/>
            <a:chExt cx="9358314" cy="203513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9900706-99A6-F6E4-A428-B213C1279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879" y="4145787"/>
              <a:ext cx="2795246" cy="203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458933E-2A82-9C38-DA5B-1D9918658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210" y="4737938"/>
              <a:ext cx="3912774" cy="144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3959550-ECBB-8EC8-15AC-C00306E1D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90" b="11953"/>
            <a:stretch/>
          </p:blipFill>
          <p:spPr bwMode="auto">
            <a:xfrm>
              <a:off x="8413072" y="4572000"/>
              <a:ext cx="2132121" cy="16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709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SAM in Medical images</a:t>
            </a:r>
          </a:p>
          <a:p>
            <a:pPr lvl="1"/>
            <a:r>
              <a:rPr lang="ko-KR" altLang="en-US" dirty="0"/>
              <a:t>일반 분야에서 범용성을 입증한 </a:t>
            </a:r>
            <a:r>
              <a:rPr lang="en-US" altLang="ko-KR" dirty="0"/>
              <a:t>SAM</a:t>
            </a:r>
            <a:r>
              <a:rPr lang="ko-KR" altLang="en-US" dirty="0"/>
              <a:t>을 의료 도메인에 적용하려는 연구들이 활발하게 진행중</a:t>
            </a:r>
            <a:endParaRPr lang="en-US" altLang="ko-KR" dirty="0"/>
          </a:p>
          <a:p>
            <a:pPr lvl="2"/>
            <a:r>
              <a:rPr lang="en-US" altLang="ko-KR" dirty="0"/>
              <a:t>Medical SAM Adapter(Wu et al., 2023), </a:t>
            </a:r>
            <a:r>
              <a:rPr lang="en-US" altLang="ko-KR" dirty="0" err="1"/>
              <a:t>MedSAM</a:t>
            </a:r>
            <a:r>
              <a:rPr lang="en-US" altLang="ko-KR" dirty="0"/>
              <a:t>(Ma et al., 2023) ...</a:t>
            </a:r>
          </a:p>
          <a:p>
            <a:pPr lvl="2"/>
            <a:r>
              <a:rPr lang="ko-KR" altLang="en-US" dirty="0"/>
              <a:t>우수한 성능을 보여주고 있지만</a:t>
            </a:r>
            <a:r>
              <a:rPr lang="en-US" altLang="ko-KR" dirty="0"/>
              <a:t>, </a:t>
            </a:r>
            <a:r>
              <a:rPr lang="ko-KR" altLang="en-US" dirty="0"/>
              <a:t>실패하는 시나리오도 존재 </a:t>
            </a:r>
            <a:r>
              <a:rPr lang="en-US" altLang="ko-KR" dirty="0"/>
              <a:t>=&gt; inconsistency</a:t>
            </a:r>
          </a:p>
          <a:p>
            <a:pPr lvl="3"/>
            <a:r>
              <a:rPr lang="ko-KR" altLang="en-US" dirty="0"/>
              <a:t>이런 </a:t>
            </a:r>
            <a:r>
              <a:rPr lang="en-US" altLang="ko-KR" dirty="0"/>
              <a:t>inconsistency</a:t>
            </a:r>
            <a:r>
              <a:rPr lang="ko-KR" altLang="en-US" dirty="0"/>
              <a:t>는 </a:t>
            </a:r>
            <a:r>
              <a:rPr lang="en-US" altLang="ko-KR" dirty="0"/>
              <a:t>SAM</a:t>
            </a:r>
            <a:r>
              <a:rPr lang="ko-KR" altLang="en-US" dirty="0"/>
              <a:t>이 </a:t>
            </a:r>
            <a:r>
              <a:rPr lang="en-US" altLang="ko-KR" dirty="0"/>
              <a:t>natural image</a:t>
            </a:r>
            <a:r>
              <a:rPr lang="ko-KR" altLang="en-US" dirty="0"/>
              <a:t>에서 학습된 모델이기 때문</a:t>
            </a:r>
            <a:endParaRPr lang="en-US" altLang="ko-KR" dirty="0"/>
          </a:p>
          <a:p>
            <a:pPr lvl="3"/>
            <a:endParaRPr lang="en-US" altLang="ko-KR" dirty="0"/>
          </a:p>
          <a:p>
            <a:pPr lvl="1"/>
            <a:r>
              <a:rPr lang="ko-KR" altLang="en-US" dirty="0"/>
              <a:t>의료영상 도메인으로 적응 시키기 위해서는 </a:t>
            </a:r>
            <a:r>
              <a:rPr lang="ko-K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대규모의 의료 영상 데이터셋</a:t>
            </a:r>
            <a:r>
              <a:rPr lang="ko-KR" altLang="en-US" dirty="0"/>
              <a:t> 구축이 필수적</a:t>
            </a:r>
            <a:endParaRPr lang="en-US" altLang="ko-KR" dirty="0"/>
          </a:p>
          <a:p>
            <a:pPr lvl="2"/>
            <a:r>
              <a:rPr lang="en-US" altLang="ko-KR" dirty="0" err="1"/>
              <a:t>MedSAM</a:t>
            </a:r>
            <a:r>
              <a:rPr lang="en-US" altLang="ko-KR" dirty="0"/>
              <a:t>: </a:t>
            </a:r>
            <a:r>
              <a:rPr lang="en-US" altLang="ko-KR" b="1" dirty="0"/>
              <a:t>~1.1M masks</a:t>
            </a:r>
            <a:r>
              <a:rPr lang="en-US" altLang="ko-KR" dirty="0"/>
              <a:t>, SAM-Med2D:</a:t>
            </a:r>
            <a:r>
              <a:rPr lang="ko-KR" altLang="en-US" dirty="0"/>
              <a:t> </a:t>
            </a:r>
            <a:r>
              <a:rPr lang="en-US" altLang="ko-KR" b="1" dirty="0"/>
              <a:t>~19.7M masks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SAM-Med3D: </a:t>
            </a:r>
            <a:r>
              <a:rPr lang="en-US" altLang="ko-KR" b="1" dirty="0"/>
              <a:t>131K masks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23AFDE6-09D1-C36A-8911-862308326AB7}"/>
              </a:ext>
            </a:extLst>
          </p:cNvPr>
          <p:cNvGrpSpPr/>
          <p:nvPr/>
        </p:nvGrpSpPr>
        <p:grpSpPr>
          <a:xfrm>
            <a:off x="2746465" y="4515800"/>
            <a:ext cx="6369825" cy="1789205"/>
            <a:chOff x="2418052" y="4488971"/>
            <a:chExt cx="6828378" cy="2066981"/>
          </a:xfrm>
        </p:grpSpPr>
        <p:pic>
          <p:nvPicPr>
            <p:cNvPr id="5122" name="Picture 2" descr="Segment anything in medical images | Nature Communications">
              <a:extLst>
                <a:ext uri="{FF2B5EF4-FFF2-40B4-BE49-F238E27FC236}">
                  <a16:creationId xmlns:a16="http://schemas.microsoft.com/office/drawing/2014/main" id="{AB729B55-D28B-A268-DFDE-5B965C938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52" y="4488971"/>
              <a:ext cx="2837438" cy="206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efer to caption">
              <a:extLst>
                <a:ext uri="{FF2B5EF4-FFF2-40B4-BE49-F238E27FC236}">
                  <a16:creationId xmlns:a16="http://schemas.microsoft.com/office/drawing/2014/main" id="{362F3AE2-4750-074F-8B05-AC8195E53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691" y="4488971"/>
              <a:ext cx="3787739" cy="206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Refer to caption">
            <a:extLst>
              <a:ext uri="{FF2B5EF4-FFF2-40B4-BE49-F238E27FC236}">
                <a16:creationId xmlns:a16="http://schemas.microsoft.com/office/drawing/2014/main" id="{DDB9BEEC-4E7A-38E1-AF84-8FFFBD935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66707" b="5409"/>
          <a:stretch/>
        </p:blipFill>
        <p:spPr bwMode="auto">
          <a:xfrm>
            <a:off x="9956630" y="1652526"/>
            <a:ext cx="1805747" cy="47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8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SAM in Medical images</a:t>
            </a:r>
          </a:p>
          <a:p>
            <a:pPr lvl="1"/>
            <a:r>
              <a:rPr lang="en-US" altLang="ko-KR" dirty="0"/>
              <a:t>SAM</a:t>
            </a:r>
            <a:r>
              <a:rPr lang="ko-KR" altLang="en-US" dirty="0"/>
              <a:t>을 학습하기 위해서는 </a:t>
            </a:r>
            <a:r>
              <a:rPr lang="en-US" altLang="ko-KR" dirty="0"/>
              <a:t>manual prompts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2"/>
            <a:r>
              <a:rPr lang="en-US" altLang="ko-KR" dirty="0"/>
              <a:t>Labeled points or bounding boxes </a:t>
            </a:r>
            <a:r>
              <a:rPr lang="ko-KR" altLang="en-US" dirty="0"/>
              <a:t>같은 </a:t>
            </a:r>
            <a:r>
              <a:rPr lang="en-US" altLang="ko-KR" dirty="0"/>
              <a:t>manual prompts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2"/>
            <a:r>
              <a:rPr lang="ko-KR" altLang="en-US" dirty="0"/>
              <a:t>특히</a:t>
            </a:r>
            <a:r>
              <a:rPr lang="en-US" altLang="ko-KR" dirty="0"/>
              <a:t>, CT, MRI</a:t>
            </a:r>
            <a:r>
              <a:rPr lang="ko-KR" altLang="en-US" dirty="0"/>
              <a:t>와 같은 </a:t>
            </a:r>
            <a:r>
              <a:rPr lang="en-US" altLang="ko-KR" u="sng" dirty="0"/>
              <a:t>3D </a:t>
            </a:r>
            <a:r>
              <a:rPr lang="ko-KR" altLang="en-US" u="sng" dirty="0"/>
              <a:t>영상</a:t>
            </a:r>
            <a:r>
              <a:rPr lang="ko-KR" altLang="en-US" dirty="0"/>
              <a:t>들은 </a:t>
            </a:r>
            <a:r>
              <a:rPr lang="en-US" altLang="ko-KR" dirty="0"/>
              <a:t>slice </a:t>
            </a:r>
            <a:r>
              <a:rPr lang="ko-KR" altLang="en-US" dirty="0"/>
              <a:t>단위로 </a:t>
            </a:r>
            <a:r>
              <a:rPr lang="en-US" altLang="ko-KR" dirty="0"/>
              <a:t>prompt</a:t>
            </a:r>
            <a:r>
              <a:rPr lang="ko-KR" altLang="en-US" dirty="0"/>
              <a:t>가 있어야 하기 때문에 더욱 </a:t>
            </a:r>
            <a:r>
              <a:rPr lang="en-US" altLang="ko-KR" dirty="0"/>
              <a:t>time-consuming</a:t>
            </a:r>
          </a:p>
          <a:p>
            <a:pPr marL="914400" lvl="2" indent="0">
              <a:buNone/>
            </a:pPr>
            <a:endParaRPr lang="en-US" altLang="ko-KR" dirty="0"/>
          </a:p>
          <a:p>
            <a:pPr lvl="2"/>
            <a:endParaRPr lang="en-US" altLang="ko-KR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6F5E948B-C4D1-648C-362F-309E1881811D}"/>
              </a:ext>
            </a:extLst>
          </p:cNvPr>
          <p:cNvSpPr/>
          <p:nvPr/>
        </p:nvSpPr>
        <p:spPr>
          <a:xfrm rot="5400000">
            <a:off x="5581650" y="2568721"/>
            <a:ext cx="1028700" cy="13335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19434-80EA-101C-B811-5A65AF39DBAB}"/>
              </a:ext>
            </a:extLst>
          </p:cNvPr>
          <p:cNvSpPr txBox="1"/>
          <p:nvPr/>
        </p:nvSpPr>
        <p:spPr>
          <a:xfrm>
            <a:off x="1016000" y="3849486"/>
            <a:ext cx="10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“</a:t>
            </a:r>
            <a:r>
              <a:rPr lang="ko-KR" altLang="en-US" sz="2400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자동</a:t>
            </a:r>
            <a:r>
              <a:rPr lang="ko-KR" altLang="en-US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적절한 </a:t>
            </a:r>
            <a:r>
              <a:rPr lang="en-US" altLang="ko-KR" sz="2400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prompt</a:t>
            </a:r>
            <a:r>
              <a:rPr lang="ko-KR" altLang="en-US" sz="2400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생성</a:t>
            </a:r>
            <a:r>
              <a:rPr lang="ko-KR" altLang="en-US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할 필요가 있다</a:t>
            </a:r>
            <a:r>
              <a:rPr lang="en-US" altLang="ko-KR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”</a:t>
            </a:r>
            <a:endParaRPr lang="ko-KR" altLang="en-US" sz="24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90910E5-1C40-E65B-DB45-7380AABE4845}"/>
              </a:ext>
            </a:extLst>
          </p:cNvPr>
          <p:cNvSpPr/>
          <p:nvPr/>
        </p:nvSpPr>
        <p:spPr>
          <a:xfrm rot="5400000">
            <a:off x="5865167" y="3980165"/>
            <a:ext cx="461665" cy="13335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EFEB2-3883-A0E5-2E61-235C566DE2D5}"/>
              </a:ext>
            </a:extLst>
          </p:cNvPr>
          <p:cNvSpPr txBox="1"/>
          <p:nvPr/>
        </p:nvSpPr>
        <p:spPr>
          <a:xfrm>
            <a:off x="1016000" y="3849487"/>
            <a:ext cx="10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“</a:t>
            </a:r>
            <a:r>
              <a:rPr lang="ko-KR" altLang="en-US" sz="2400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자동</a:t>
            </a:r>
            <a:r>
              <a:rPr lang="ko-KR" altLang="en-US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적절한 </a:t>
            </a:r>
            <a:r>
              <a:rPr lang="en-US" altLang="ko-KR" sz="2400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prompt</a:t>
            </a:r>
            <a:r>
              <a:rPr lang="ko-KR" altLang="en-US" sz="2400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생성</a:t>
            </a:r>
            <a:r>
              <a:rPr lang="ko-KR" altLang="en-US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할 필요가 있다</a:t>
            </a:r>
            <a:r>
              <a:rPr lang="en-US" altLang="ko-KR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”</a:t>
            </a:r>
            <a:endParaRPr lang="ko-KR" altLang="en-US" sz="24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D2243-663A-3D11-7B55-46F247B96A82}"/>
              </a:ext>
            </a:extLst>
          </p:cNvPr>
          <p:cNvSpPr txBox="1"/>
          <p:nvPr/>
        </p:nvSpPr>
        <p:spPr>
          <a:xfrm>
            <a:off x="1015999" y="5213949"/>
            <a:ext cx="10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완전히 자동화된 </a:t>
            </a:r>
            <a:r>
              <a:rPr lang="en-US" altLang="ko-KR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Segmentation </a:t>
            </a:r>
            <a:r>
              <a:rPr lang="ko-KR" altLang="en-US" sz="2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프레임워크 제안</a:t>
            </a:r>
          </a:p>
        </p:txBody>
      </p:sp>
    </p:spTree>
    <p:extLst>
      <p:ext uri="{BB962C8B-B14F-4D97-AF65-F5344CB8AC3E}">
        <p14:creationId xmlns:p14="http://schemas.microsoft.com/office/powerpoint/2010/main" val="178238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2. Method</a:t>
            </a:r>
          </a:p>
        </p:txBody>
      </p:sp>
    </p:spTree>
    <p:extLst>
      <p:ext uri="{BB962C8B-B14F-4D97-AF65-F5344CB8AC3E}">
        <p14:creationId xmlns:p14="http://schemas.microsoft.com/office/powerpoint/2010/main" val="1172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79ADEFF5-98C7-42B4-664D-5AA0F076F268}"/>
              </a:ext>
            </a:extLst>
          </p:cNvPr>
          <p:cNvGrpSpPr/>
          <p:nvPr/>
        </p:nvGrpSpPr>
        <p:grpSpPr>
          <a:xfrm>
            <a:off x="1706986" y="2278843"/>
            <a:ext cx="984250" cy="985575"/>
            <a:chOff x="1706986" y="2278843"/>
            <a:chExt cx="984250" cy="985575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B81B20E-0D3D-9591-8CBF-2245D62AE98E}"/>
                </a:ext>
              </a:extLst>
            </p:cNvPr>
            <p:cNvSpPr/>
            <p:nvPr/>
          </p:nvSpPr>
          <p:spPr>
            <a:xfrm>
              <a:off x="1706986" y="2985018"/>
              <a:ext cx="571500" cy="279400"/>
            </a:xfrm>
            <a:prstGeom prst="roundRect">
              <a:avLst/>
            </a:prstGeom>
            <a:solidFill>
              <a:srgbClr val="BDD7E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94AE9CA-7228-0EB5-5F39-4972251E95F9}"/>
                </a:ext>
              </a:extLst>
            </p:cNvPr>
            <p:cNvSpPr/>
            <p:nvPr/>
          </p:nvSpPr>
          <p:spPr>
            <a:xfrm>
              <a:off x="1706986" y="2278843"/>
              <a:ext cx="984250" cy="279400"/>
            </a:xfrm>
            <a:prstGeom prst="roundRect">
              <a:avLst/>
            </a:prstGeom>
            <a:solidFill>
              <a:srgbClr val="FAEBD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Framework Overview</a:t>
            </a:r>
          </a:p>
          <a:p>
            <a:pPr lvl="1"/>
            <a:r>
              <a:rPr lang="en-US" altLang="ko-KR" dirty="0"/>
              <a:t>Complete autonomous segmentation framework</a:t>
            </a:r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en-US" altLang="ko-KR" dirty="0"/>
              <a:t>stage</a:t>
            </a:r>
            <a:r>
              <a:rPr lang="ko-KR" altLang="en-US" dirty="0"/>
              <a:t>로 구성</a:t>
            </a: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MedLAM : automated localization module</a:t>
            </a:r>
          </a:p>
          <a:p>
            <a:pPr lvl="3"/>
            <a:r>
              <a:rPr lang="ko-KR" altLang="en-US" dirty="0"/>
              <a:t>입력 영상에 대한 </a:t>
            </a:r>
            <a:r>
              <a:rPr lang="en-US" altLang="ko-KR" dirty="0"/>
              <a:t>bounding box prompt </a:t>
            </a:r>
            <a:r>
              <a:rPr lang="ko-KR" altLang="en-US" dirty="0"/>
              <a:t>생성</a:t>
            </a: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SAM : segmentation module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3074" name="Picture 2" descr="Refer to caption">
            <a:extLst>
              <a:ext uri="{FF2B5EF4-FFF2-40B4-BE49-F238E27FC236}">
                <a16:creationId xmlns:a16="http://schemas.microsoft.com/office/drawing/2014/main" id="{65EF1494-4F8C-7BE2-EBC7-50E01639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3631404"/>
            <a:ext cx="7134225" cy="22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5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MedLAM</a:t>
            </a:r>
          </a:p>
          <a:p>
            <a:pPr lvl="1"/>
            <a:r>
              <a:rPr lang="ko-KR" altLang="en-US" dirty="0"/>
              <a:t>입력 영상에 관심있는 대상에 대한 </a:t>
            </a:r>
            <a:r>
              <a:rPr lang="en-US" altLang="ko-KR" dirty="0" err="1"/>
              <a:t>Bbox</a:t>
            </a:r>
            <a:r>
              <a:rPr lang="en-US" altLang="ko-KR" dirty="0"/>
              <a:t> prompt</a:t>
            </a:r>
            <a:r>
              <a:rPr lang="ko-KR" altLang="en-US" dirty="0"/>
              <a:t>를 자동으로</a:t>
            </a:r>
            <a:r>
              <a:rPr lang="en-US" altLang="ko-KR" dirty="0"/>
              <a:t> </a:t>
            </a:r>
            <a:r>
              <a:rPr lang="ko-KR" altLang="en-US" dirty="0"/>
              <a:t>생성하는 역할</a:t>
            </a:r>
            <a:endParaRPr lang="en-US" altLang="ko-KR" dirty="0"/>
          </a:p>
          <a:p>
            <a:pPr lvl="1"/>
            <a:r>
              <a:rPr lang="ko-KR" altLang="en-US" dirty="0"/>
              <a:t>구성요소</a:t>
            </a:r>
            <a:endParaRPr lang="en-US" altLang="ko-KR" dirty="0"/>
          </a:p>
          <a:p>
            <a:pPr lvl="2"/>
            <a:r>
              <a:rPr lang="en-US" altLang="ko-KR" dirty="0"/>
              <a:t>Feature Encoder</a:t>
            </a:r>
          </a:p>
          <a:p>
            <a:pPr lvl="2"/>
            <a:r>
              <a:rPr lang="en-US" altLang="ko-KR" dirty="0"/>
              <a:t>MLP</a:t>
            </a:r>
          </a:p>
          <a:p>
            <a:pPr lvl="2"/>
            <a:r>
              <a:rPr lang="en-US" altLang="ko-KR" dirty="0"/>
              <a:t>Feature Decoder</a:t>
            </a:r>
          </a:p>
          <a:p>
            <a:pPr lvl="1"/>
            <a:r>
              <a:rPr lang="en-US" altLang="ko-KR" dirty="0"/>
              <a:t>Contrastive learning</a:t>
            </a:r>
            <a:r>
              <a:rPr lang="ko-KR" altLang="en-US" dirty="0"/>
              <a:t>을 사용하여 학습 수행</a:t>
            </a:r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개의 파이프라인 사용</a:t>
            </a:r>
            <a:endParaRPr lang="en-US" altLang="ko-KR" dirty="0"/>
          </a:p>
          <a:p>
            <a:pPr lvl="2"/>
            <a:r>
              <a:rPr lang="en-US" altLang="ko-KR" dirty="0"/>
              <a:t>Unified Anatomical Mapping (UAM)</a:t>
            </a:r>
          </a:p>
          <a:p>
            <a:pPr lvl="2"/>
            <a:r>
              <a:rPr lang="en-US" altLang="ko-KR" dirty="0"/>
              <a:t>Multi-Scale Similarity (MSS)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34818" name="Picture 2" descr="Refer to caption">
            <a:extLst>
              <a:ext uri="{FF2B5EF4-FFF2-40B4-BE49-F238E27FC236}">
                <a16:creationId xmlns:a16="http://schemas.microsoft.com/office/drawing/2014/main" id="{6892FC81-02D9-B92A-D03D-1DAFD499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37" y="2294339"/>
            <a:ext cx="4572289" cy="38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22775</TotalTime>
  <Words>2228</Words>
  <Application>Microsoft Office PowerPoint</Application>
  <PresentationFormat>와이드스크린</PresentationFormat>
  <Paragraphs>464</Paragraphs>
  <Slides>36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50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Noto Serif</vt:lpstr>
      <vt:lpstr>Symbol</vt:lpstr>
      <vt:lpstr>times</vt:lpstr>
      <vt:lpstr>Times New Roman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1728</cp:revision>
  <cp:lastPrinted>2024-04-22T23:44:13Z</cp:lastPrinted>
  <dcterms:created xsi:type="dcterms:W3CDTF">2022-02-02T04:32:22Z</dcterms:created>
  <dcterms:modified xsi:type="dcterms:W3CDTF">2024-04-23T00:08:17Z</dcterms:modified>
</cp:coreProperties>
</file>