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4"/>
  </p:notesMasterIdLst>
  <p:handoutMasterIdLst>
    <p:handoutMasterId r:id="rId35"/>
  </p:handoutMasterIdLst>
  <p:sldIdLst>
    <p:sldId id="342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9" r:id="rId10"/>
    <p:sldId id="358" r:id="rId11"/>
    <p:sldId id="360" r:id="rId12"/>
    <p:sldId id="361" r:id="rId13"/>
    <p:sldId id="364" r:id="rId14"/>
    <p:sldId id="363" r:id="rId15"/>
    <p:sldId id="362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8" r:id="rId29"/>
    <p:sldId id="377" r:id="rId30"/>
    <p:sldId id="379" r:id="rId31"/>
    <p:sldId id="380" r:id="rId32"/>
    <p:sldId id="3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6" orient="horz" pos="777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80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0F41"/>
    <a:srgbClr val="2E2E2E"/>
    <a:srgbClr val="3E3E3E"/>
    <a:srgbClr val="D5B186"/>
    <a:srgbClr val="DCDACC"/>
    <a:srgbClr val="00286F"/>
    <a:srgbClr val="D9DADC"/>
    <a:srgbClr val="115445"/>
    <a:srgbClr val="00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2941" autoAdjust="0"/>
  </p:normalViewPr>
  <p:slideViewPr>
    <p:cSldViewPr snapToGrid="0" showGuides="1">
      <p:cViewPr>
        <p:scale>
          <a:sx n="100" d="100"/>
          <a:sy n="100" d="100"/>
        </p:scale>
        <p:origin x="1302" y="210"/>
      </p:cViewPr>
      <p:guideLst>
        <p:guide pos="3817"/>
        <p:guide orient="horz" pos="777"/>
        <p:guide pos="483"/>
        <p:guide pos="3500"/>
        <p:guide pos="4180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37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2024-04-15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2024-04-15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세미나용 발표자료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Division of AI &amp; Computer Engineering – </a:t>
            </a:r>
            <a:r>
              <a:rPr lang="ko-KR" altLang="en-US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학부</a:t>
            </a:r>
            <a:endParaRPr lang="en-US" altLang="ko-KR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Department of Computer Science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– </a:t>
            </a:r>
            <a:r>
              <a:rPr lang="ko-KR" altLang="en-US" sz="12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대학원</a:t>
            </a:r>
            <a:endParaRPr lang="en-US" altLang="ko-KR" sz="12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270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4787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07273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3381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2769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85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6579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481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5286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437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Vad </a:t>
            </a:r>
            <a:r>
              <a:rPr lang="ko-KR" altLang="en-US" dirty="0"/>
              <a:t>설명</a:t>
            </a:r>
            <a:endParaRPr lang="en-US" altLang="ko-KR" dirty="0"/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0725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09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489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6691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58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8573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495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7186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516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99201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744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888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00339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55840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56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아래 그림은 살짝 이상하게 </a:t>
            </a:r>
            <a:r>
              <a:rPr lang="en-US" altLang="ko-KR" dirty="0"/>
              <a:t>segmentation </a:t>
            </a:r>
            <a:r>
              <a:rPr lang="ko-KR" altLang="en-US" dirty="0"/>
              <a:t>되었지만 그래도 관대하게 넘어갈 정도임</a:t>
            </a:r>
            <a:r>
              <a:rPr lang="en-US" altLang="ko-KR" dirty="0"/>
              <a:t>. (</a:t>
            </a:r>
            <a:r>
              <a:rPr lang="ko-KR" altLang="en-US" dirty="0"/>
              <a:t>논문에서 그렇게 소개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622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154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001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846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28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632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8137E06-CC97-4619-9A56-19D0A3FFCF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9306"/>
            <a:ext cx="12192000" cy="68869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322541-8C97-729F-9E19-B407D204EC6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76094" r="22476" b="10136"/>
          <a:stretch/>
        </p:blipFill>
        <p:spPr bwMode="auto">
          <a:xfrm>
            <a:off x="9309124" y="5312752"/>
            <a:ext cx="2438400" cy="73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CD81CA-D64A-45D9-BC85-7CC84BB4C2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8"/>
            <a:ext cx="12192000" cy="676656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FCD35250-8866-49A9-B0FC-9F0AE4C32026}"/>
              </a:ext>
            </a:extLst>
          </p:cNvPr>
          <p:cNvSpPr/>
          <p:nvPr userDrawn="1"/>
        </p:nvSpPr>
        <p:spPr>
          <a:xfrm rot="5400000">
            <a:off x="171787" y="15919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444347" y="64150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pPr algn="ctr"/>
              <a:t>‹#›</a:t>
            </a:fld>
            <a:endParaRPr lang="ko-KR" altLang="en-US" sz="1800" dirty="0">
              <a:solidFill>
                <a:srgbClr val="000000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628847" y="66481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9037" y="-25038"/>
            <a:ext cx="11339177" cy="62442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  <a:effectLst/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3EBB06-5B39-4834-C186-40B88C782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3" y="1026160"/>
            <a:ext cx="11332755" cy="5278845"/>
          </a:xfrm>
        </p:spPr>
        <p:txBody>
          <a:bodyPr>
            <a:normAutofit/>
          </a:bodyPr>
          <a:lstStyle>
            <a:lvl1pPr marL="266700" indent="-266700" latinLnBrk="0">
              <a:lnSpc>
                <a:spcPct val="100000"/>
              </a:lnSpc>
              <a:spcAft>
                <a:spcPts val="0"/>
              </a:spcAft>
              <a:buSzPct val="100000"/>
              <a:buFont typeface="Wingdings 2" panose="05020102010507070707" pitchFamily="18" charset="2"/>
              <a:buChar char=""/>
              <a:defRPr sz="20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1pPr>
            <a:lvl2pPr marL="6858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"/>
              <a:defRPr sz="180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defRPr>
            </a:lvl2pPr>
            <a:lvl3pPr marL="1143000" indent="-228600" latinLnBrk="0">
              <a:lnSpc>
                <a:spcPct val="100000"/>
              </a:lnSpc>
              <a:spcBef>
                <a:spcPts val="1000"/>
              </a:spcBef>
              <a:buFont typeface="Calibri" panose="020F0502020204030204" pitchFamily="34" charset="0"/>
              <a:buChar char="‒"/>
              <a:defRPr sz="16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3pPr>
            <a:lvl4pPr marL="1600200" indent="-228600" latinLnBrk="0">
              <a:lnSpc>
                <a:spcPct val="100000"/>
              </a:lnSpc>
              <a:spcBef>
                <a:spcPts val="1000"/>
              </a:spcBef>
              <a:buFont typeface="맑은 고딕" panose="020B0503020000020004" pitchFamily="50" charset="-127"/>
              <a:buChar char="〮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4pPr>
            <a:lvl5pPr marL="2057400" indent="-228600" latinLnBrk="0">
              <a:lnSpc>
                <a:spcPct val="100000"/>
              </a:lnSpc>
              <a:spcBef>
                <a:spcPts val="1000"/>
              </a:spcBef>
              <a:buFont typeface="Wingdings 2" panose="05020102010507070707" pitchFamily="18" charset="2"/>
              <a:buChar char=""/>
              <a:defRPr sz="140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866C2B-7F0C-1F5C-A6D1-E755534610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1" t="39818" r="21200" b="46182"/>
          <a:stretch/>
        </p:blipFill>
        <p:spPr bwMode="auto">
          <a:xfrm>
            <a:off x="155950" y="6312264"/>
            <a:ext cx="1727284" cy="50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49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631596" y="1545249"/>
            <a:ext cx="109288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Highly Accurate Dichotomous Image Segmentation </a:t>
            </a:r>
            <a:r>
              <a:rPr lang="ko-KR" altLang="en-US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（</a:t>
            </a:r>
            <a:r>
              <a:rPr lang="en-US" altLang="ko-KR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ECCV 2022</a:t>
            </a:r>
            <a:r>
              <a:rPr lang="ko-KR" altLang="en-US" sz="2600" spc="-150" dirty="0">
                <a:solidFill>
                  <a:srgbClr val="00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）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8F3127D-9AF5-4AA5-A260-A119480BE8FD}"/>
              </a:ext>
            </a:extLst>
          </p:cNvPr>
          <p:cNvCxnSpPr/>
          <p:nvPr/>
        </p:nvCxnSpPr>
        <p:spPr>
          <a:xfrm>
            <a:off x="5278800" y="1394745"/>
            <a:ext cx="1632031" cy="0"/>
          </a:xfrm>
          <a:prstGeom prst="line">
            <a:avLst/>
          </a:prstGeom>
          <a:ln w="38100">
            <a:solidFill>
              <a:srgbClr val="3E3E3E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56E64E2-B93A-D1CF-6BCF-5F24A50994A9}"/>
              </a:ext>
            </a:extLst>
          </p:cNvPr>
          <p:cNvSpPr txBox="1"/>
          <p:nvPr/>
        </p:nvSpPr>
        <p:spPr>
          <a:xfrm>
            <a:off x="6920871" y="3642946"/>
            <a:ext cx="483998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2024.04.16</a:t>
            </a:r>
          </a:p>
          <a:p>
            <a:pPr algn="r">
              <a:lnSpc>
                <a:spcPct val="150000"/>
              </a:lnSpc>
            </a:pPr>
            <a:endParaRPr lang="en-US" altLang="ko-KR" sz="1100" dirty="0">
              <a:solidFill>
                <a:srgbClr val="232F3F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Ki-</a:t>
            </a:r>
            <a:r>
              <a:rPr lang="en-US" altLang="ko-KR" dirty="0" err="1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Ryum</a:t>
            </a: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Moon</a:t>
            </a:r>
          </a:p>
          <a:p>
            <a:pPr algn="r">
              <a:lnSpc>
                <a:spcPct val="150000"/>
              </a:lnSpc>
            </a:pPr>
            <a:r>
              <a:rPr lang="en-US" altLang="ko-KR" dirty="0">
                <a:solidFill>
                  <a:srgbClr val="232F3F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Evaluation Metric</a:t>
            </a:r>
          </a:p>
          <a:p>
            <a:pPr lvl="1">
              <a:lnSpc>
                <a:spcPct val="150000"/>
              </a:lnSpc>
            </a:pPr>
            <a:r>
              <a:rPr lang="ko-KR" alt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논문은 분할 모델의 정량적 성능 평가를 위해 사용하는 지표를 다음과 같이 정리함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sym typeface="Wingdings" panose="05000000000000000000" pitchFamily="2" charset="2"/>
              </a:rPr>
              <a:t>하지만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sym typeface="Wingdings" panose="05000000000000000000" pitchFamily="2" charset="2"/>
              </a:rPr>
              <a:t>, </a:t>
            </a:r>
            <a:r>
              <a:rPr lang="ko-KR" alt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sym typeface="Wingdings" panose="05000000000000000000" pitchFamily="2" charset="2"/>
              </a:rPr>
              <a:t>현존하는 지표들로는 이미지의 구조적 복잡성을 고려하여 평가할 수 없다고 언급함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sym typeface="Wingdings" panose="05000000000000000000" pitchFamily="2" charset="2"/>
              </a:rPr>
              <a:t>.</a:t>
            </a:r>
            <a:endParaRPr lang="en-US" altLang="ko-KR" sz="1600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lvl="2">
              <a:lnSpc>
                <a:spcPct val="150000"/>
              </a:lnSpc>
            </a:pPr>
            <a:r>
              <a:rPr lang="en-US" altLang="ko-KR" dirty="0">
                <a:solidFill>
                  <a:srgbClr val="0D0D0D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Region-based</a:t>
            </a:r>
          </a:p>
          <a:p>
            <a:pPr lvl="3">
              <a:lnSpc>
                <a:spcPct val="150000"/>
              </a:lnSpc>
            </a:pP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Dice Coefficient 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altLang="ko-KR" sz="1600" dirty="0" err="1">
                <a:solidFill>
                  <a:srgbClr val="0D0D0D"/>
                </a:solidFill>
                <a:highlight>
                  <a:srgbClr val="FFFFFF"/>
                </a:highlight>
              </a:rPr>
              <a:t>IoU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 (Intersection Of Union)</a:t>
            </a:r>
          </a:p>
          <a:p>
            <a:pPr lvl="2">
              <a:lnSpc>
                <a:spcPct val="150000"/>
              </a:lnSpc>
            </a:pPr>
            <a:r>
              <a:rPr lang="en-US" altLang="ko-KR" dirty="0">
                <a:solidFill>
                  <a:srgbClr val="0D0D0D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Boundary-based</a:t>
            </a:r>
          </a:p>
          <a:p>
            <a:pPr lvl="3">
              <a:lnSpc>
                <a:spcPct val="150000"/>
              </a:lnSpc>
            </a:pP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Boundary </a:t>
            </a:r>
            <a:r>
              <a:rPr lang="en-US" altLang="ko-KR" sz="1600" dirty="0" err="1">
                <a:solidFill>
                  <a:srgbClr val="0D0D0D"/>
                </a:solidFill>
                <a:highlight>
                  <a:srgbClr val="FFFFFF"/>
                </a:highlight>
              </a:rPr>
              <a:t>IoU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                                                         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은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GT, Pred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의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contour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일정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pixel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만큼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dilation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을 준 값들임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.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3">
              <a:lnSpc>
                <a:spcPct val="150000"/>
              </a:lnSpc>
            </a:pPr>
            <a:r>
              <a:rPr lang="en-US" altLang="ko-KR" sz="1600" dirty="0" err="1">
                <a:solidFill>
                  <a:srgbClr val="0D0D0D"/>
                </a:solidFill>
                <a:highlight>
                  <a:srgbClr val="FFFFFF"/>
                </a:highlight>
              </a:rPr>
              <a:t>Hausdorff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 Distance (HD)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GT, Pred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가 서로 얼마나 가까이 근접해 있는지 측정하는 척도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Boundary Displacement Error (BDE)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</a:t>
            </a:r>
            <a:r>
              <a:rPr lang="en-US" altLang="ko-KR" sz="1600" dirty="0" err="1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Hausdorff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distance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의 단점을 보완함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. 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2">
              <a:lnSpc>
                <a:spcPct val="150000"/>
              </a:lnSpc>
            </a:pP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Struct</a:t>
            </a:r>
            <a:r>
              <a:rPr lang="en-US" altLang="ko-KR" dirty="0">
                <a:solidFill>
                  <a:srgbClr val="0D0D0D"/>
                </a:solidFill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ure-based</a:t>
            </a:r>
          </a:p>
          <a:p>
            <a:pPr lvl="3">
              <a:lnSpc>
                <a:spcPct val="150000"/>
              </a:lnSpc>
            </a:pP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S-measure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 SSIM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의 수식을 사용하여 구조적 유사성을 계산하는 지표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</a:endParaRPr>
          </a:p>
          <a:p>
            <a:pPr lvl="2">
              <a:lnSpc>
                <a:spcPct val="150000"/>
              </a:lnSpc>
            </a:pPr>
            <a:r>
              <a:rPr lang="en-US" altLang="ko-KR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Confidence-based</a:t>
            </a:r>
          </a:p>
          <a:p>
            <a:pPr lvl="3">
              <a:lnSpc>
                <a:spcPct val="150000"/>
              </a:lnSpc>
            </a:pP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</a:rPr>
              <a:t>MAE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 GT, Pred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간 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Pixel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sym typeface="Wingdings" panose="05000000000000000000" pitchFamily="2" charset="2"/>
              </a:rPr>
              <a:t>간 절대 오차 측정</a:t>
            </a:r>
            <a:endParaRPr lang="en-US" altLang="ko-KR" sz="16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97E02F5-B731-8FFE-1087-4604BDBE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66" y="3574378"/>
            <a:ext cx="1938536" cy="53848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B6467A6-B09E-8969-4E61-9F5A65017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219" y="3674526"/>
            <a:ext cx="924055" cy="33818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E689C40-0847-0989-F7EA-4D360E7CE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801" y="4841584"/>
            <a:ext cx="3503489" cy="51971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86BB327E-B5E5-1B74-49D6-C595D96B4E8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8070190" y="4674667"/>
            <a:ext cx="349611" cy="4267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FADED85-9023-9553-661E-7269993F296D}"/>
              </a:ext>
            </a:extLst>
          </p:cNvPr>
          <p:cNvCxnSpPr>
            <a:cxnSpLocks/>
          </p:cNvCxnSpPr>
          <p:nvPr/>
        </p:nvCxnSpPr>
        <p:spPr>
          <a:xfrm>
            <a:off x="8686800" y="4275421"/>
            <a:ext cx="485775" cy="145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1B4FF11-2529-819B-5B9D-B6CC70514947}"/>
              </a:ext>
            </a:extLst>
          </p:cNvPr>
          <p:cNvGrpSpPr/>
          <p:nvPr/>
        </p:nvGrpSpPr>
        <p:grpSpPr>
          <a:xfrm>
            <a:off x="8607621" y="4083831"/>
            <a:ext cx="3308540" cy="661956"/>
            <a:chOff x="8079345" y="3190178"/>
            <a:chExt cx="3308540" cy="661956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6BCFC7F6-B44D-A641-8AE7-821D465D3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7385"/>
            <a:stretch/>
          </p:blipFill>
          <p:spPr>
            <a:xfrm>
              <a:off x="8079345" y="3572232"/>
              <a:ext cx="3308540" cy="2799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795131C7-00D7-87BD-9B9B-266CB8CF7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23633" y="3190178"/>
              <a:ext cx="2019964" cy="3373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7EE4B054-D2F7-A84A-3D07-09F7D610D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8978" y="5528216"/>
            <a:ext cx="3384312" cy="5692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BC5EF4D0-719B-0D07-871E-52E7180C5F35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7393915" y="5467781"/>
            <a:ext cx="1145063" cy="3450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7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Collection and Annotation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데이터셋의 이미지는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Flickr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라는 사진 공유 사이트에서 일상 생활에서 흔히 볼 수 있는 대상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(ex.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자전거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의자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가방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케이블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나무 등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 같은 키워드를 사용하여 수집하였으며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초기에 수집된 양은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12,000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장 이상임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이미지 내 물체가 지닌 복잡성을 고려하여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22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group, 225 category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속하는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5,470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장에 달하는 이미지를 선정함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선정된 이미지는 대부분 단일 객체만을 포함하고 있어 풍부하고 정확한 구조와 디테일을 얻을 수 있다고 소개함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특히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기존의 다른 데이터 세트에서 이미 다루고 있는 단순한 구조의 중복된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샘플 수를 줄임과 동시에 더 많은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category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커버함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/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C04C680-1848-0936-02B4-483CCE83D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131" y="3676725"/>
            <a:ext cx="6922572" cy="30339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737CDC-7BA1-E06B-CFD8-F3E34256302A}"/>
              </a:ext>
            </a:extLst>
          </p:cNvPr>
          <p:cNvSpPr txBox="1"/>
          <p:nvPr/>
        </p:nvSpPr>
        <p:spPr>
          <a:xfrm>
            <a:off x="9137703" y="5688678"/>
            <a:ext cx="3054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 데이터보다 구조적으로 복잡하며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훨씬 고해상도의 이미지로 이루어져 있음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ko-KR" altLang="en-US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268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Collection and Annotation</a:t>
            </a:r>
          </a:p>
          <a:p>
            <a:pPr lvl="1"/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CD231B-BC4F-8C6D-5946-79337DED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173" y="1464892"/>
            <a:ext cx="9271402" cy="497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3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Collection and Annotation</a:t>
            </a:r>
          </a:p>
          <a:p>
            <a:pPr lvl="1"/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B2489C0-133E-A725-67C9-780A43B24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1424896"/>
            <a:ext cx="8438318" cy="51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74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Collection and Annotation</a:t>
            </a:r>
          </a:p>
          <a:p>
            <a:pPr lvl="1"/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B21606-F46D-316D-5C70-4DD1583E6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411731"/>
            <a:ext cx="8755117" cy="50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8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Analysis</a:t>
            </a: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DIS5K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비교하기 위해 비슷한 목적을 지닌 기존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19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개의 데이터셋을 준비함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Salient Object Detection</a:t>
            </a:r>
          </a:p>
          <a:p>
            <a:pPr lvl="2"/>
            <a:r>
              <a:rPr lang="en-US" altLang="ko-KR" sz="1400" dirty="0"/>
              <a:t>High resolution salient object detection</a:t>
            </a:r>
          </a:p>
          <a:p>
            <a:pPr lvl="2"/>
            <a:r>
              <a:rPr lang="en-US" altLang="ko-KR" sz="1400" dirty="0"/>
              <a:t>camouflaged object detection</a:t>
            </a:r>
          </a:p>
          <a:p>
            <a:pPr lvl="2"/>
            <a:r>
              <a:rPr lang="en-US" altLang="ko-KR" sz="1400" dirty="0"/>
              <a:t>semantic segmentation</a:t>
            </a:r>
          </a:p>
          <a:p>
            <a:pPr lvl="2"/>
            <a:r>
              <a:rPr lang="en-US" altLang="ko-KR" sz="1400" dirty="0"/>
              <a:t>thin object segmentation</a:t>
            </a:r>
          </a:p>
          <a:p>
            <a:pPr lvl="2"/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비교한 항목은 총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가지임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/>
            <a:r>
              <a:rPr lang="ko-KR" altLang="en-US" sz="1400" dirty="0"/>
              <a:t>이미지 수</a:t>
            </a:r>
            <a:endParaRPr lang="en-US" altLang="ko-KR" sz="1400" dirty="0"/>
          </a:p>
          <a:p>
            <a:pPr lvl="2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이미지의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H,W,D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크기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/>
            <a:r>
              <a:rPr lang="ko-KR" altLang="en-US" sz="1400" dirty="0"/>
              <a:t>구조적 복잡성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224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Analysis</a:t>
            </a: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Image number</a:t>
            </a:r>
          </a:p>
          <a:p>
            <a:pPr lvl="2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각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데이터셋의 이미지 장 수를 계산함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/>
            <a:endParaRPr lang="en-US" altLang="ko-KR" dirty="0"/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Image Dimension</a:t>
            </a:r>
          </a:p>
          <a:p>
            <a:pPr lvl="2"/>
            <a:r>
              <a:rPr lang="ko-KR" altLang="en-US" sz="1400" dirty="0"/>
              <a:t>이미지의 차원은 데이터셋 별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평균 가로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세로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대각선 길이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,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각 표준편차</a:t>
            </a:r>
            <a:r>
              <a:rPr lang="ko-KR" altLang="en-US" sz="1400" dirty="0"/>
              <a:t>를 계산함</a:t>
            </a:r>
            <a:r>
              <a:rPr lang="en-US" altLang="ko-KR" sz="1400" dirty="0"/>
              <a:t>. (Height, Width, Diagonal length)</a:t>
            </a:r>
          </a:p>
          <a:p>
            <a:pPr lvl="2"/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Object Complexity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구조적 복잡성은</a:t>
            </a:r>
            <a:r>
              <a:rPr lang="en-US" altLang="ko-KR" sz="1400" dirty="0"/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Isoperimetric Inequality Quotient(IPQ), The number of object contours (</a:t>
            </a:r>
            <a:r>
              <a:rPr lang="en-US" altLang="ko-KR" sz="14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</a:t>
            </a:r>
            <a:r>
              <a:rPr lang="en-US" altLang="ko-KR" sz="1400" baseline="-250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num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), The number of dominant points (</a:t>
            </a:r>
            <a:r>
              <a:rPr lang="en-US" altLang="ko-KR" sz="14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</a:t>
            </a:r>
            <a:r>
              <a:rPr lang="en-US" altLang="ko-KR" sz="1400" baseline="-250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num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)</a:t>
            </a:r>
            <a:r>
              <a:rPr lang="ko-KR" altLang="en-US" sz="1400" dirty="0"/>
              <a:t>를 계산함</a:t>
            </a:r>
            <a:r>
              <a:rPr lang="en-US" altLang="ko-KR" sz="1400" dirty="0"/>
              <a:t>.</a:t>
            </a:r>
          </a:p>
          <a:p>
            <a:pPr lvl="2"/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612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Analysis</a:t>
            </a: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Isoperimetric Inequality Quotient(IPQ) </a:t>
            </a: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The number of object contours (</a:t>
            </a:r>
            <a:r>
              <a:rPr lang="en-US" altLang="ko-KR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</a:t>
            </a:r>
            <a:r>
              <a:rPr lang="en-US" altLang="ko-KR" sz="1600" baseline="-250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num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 </a:t>
            </a:r>
          </a:p>
          <a:p>
            <a:pPr lvl="2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IPQ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작은 영향을 미치는 작고 많은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윤곽선으로 구성된 객체를 관찰하기 위한 윤곽선의 개수를 계산함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/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The number of dominant points (</a:t>
            </a:r>
            <a:r>
              <a:rPr lang="en-US" altLang="ko-KR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</a:t>
            </a:r>
            <a:r>
              <a:rPr lang="en-US" altLang="ko-KR" sz="1600" baseline="-250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num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</a:t>
            </a:r>
            <a:r>
              <a:rPr lang="en-US" altLang="ko-KR" sz="1400" baseline="-250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num</a:t>
            </a:r>
            <a:r>
              <a:rPr lang="en-US" altLang="ko-KR" sz="14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GT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마스크를 근사하는 데 필요한 전체 다각형 모서리 수이며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IPQ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나 </a:t>
            </a:r>
            <a:r>
              <a:rPr lang="en-US" altLang="ko-KR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</a:t>
            </a:r>
            <a:r>
              <a:rPr lang="en-US" altLang="ko-KR" sz="1400" baseline="-250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num</a:t>
            </a:r>
            <a:r>
              <a:rPr lang="en-US" altLang="ko-KR" sz="1400" baseline="-25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으로는 정확하게 측정할 수 없는 경계를 따라 있는 작은 들쭉날쭉한 부분의 표현하고자 사용됨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EE13A86-4747-9071-D422-39DAE5131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5"/>
          <a:stretch/>
        </p:blipFill>
        <p:spPr>
          <a:xfrm>
            <a:off x="1369042" y="1849821"/>
            <a:ext cx="3715268" cy="9384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85F380-CD3D-C89A-976B-29FEACC86B5C}"/>
              </a:ext>
            </a:extLst>
          </p:cNvPr>
          <p:cNvSpPr txBox="1"/>
          <p:nvPr/>
        </p:nvSpPr>
        <p:spPr>
          <a:xfrm>
            <a:off x="5199924" y="1963177"/>
            <a:ext cx="1348021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물체의 둘레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물체의 면적</a:t>
            </a: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8E8DC15-E9A6-DD16-B06C-3BDF6035C018}"/>
              </a:ext>
            </a:extLst>
          </p:cNvPr>
          <p:cNvCxnSpPr>
            <a:stCxn id="8" idx="3"/>
          </p:cNvCxnSpPr>
          <p:nvPr/>
        </p:nvCxnSpPr>
        <p:spPr>
          <a:xfrm flipV="1">
            <a:off x="6547945" y="2319043"/>
            <a:ext cx="58857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그림 14">
            <a:extLst>
              <a:ext uri="{FF2B5EF4-FFF2-40B4-BE49-F238E27FC236}">
                <a16:creationId xmlns:a16="http://schemas.microsoft.com/office/drawing/2014/main" id="{4325E28C-156A-FBA7-7B04-2BA3BECE8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255" y="920376"/>
            <a:ext cx="2190127" cy="1640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1972D7-D859-2230-BF94-BCDCF9F6FE16}"/>
              </a:ext>
            </a:extLst>
          </p:cNvPr>
          <p:cNvSpPr txBox="1"/>
          <p:nvPr/>
        </p:nvSpPr>
        <p:spPr>
          <a:xfrm>
            <a:off x="7399229" y="2631549"/>
            <a:ext cx="4458985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만약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저런 털을 무시하고 그냥 덮어서 그렸다면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전체 면적은 증가하고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둘레는 감소하게 되어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IPQ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는 감소할 것임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  <p:cxnSp>
        <p:nvCxnSpPr>
          <p:cNvPr id="18" name="연결선: 구부러짐 17">
            <a:extLst>
              <a:ext uri="{FF2B5EF4-FFF2-40B4-BE49-F238E27FC236}">
                <a16:creationId xmlns:a16="http://schemas.microsoft.com/office/drawing/2014/main" id="{5F05E3F3-56A9-7C3A-C0FE-AF0EC0B073C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682320" y="1476667"/>
            <a:ext cx="1946402" cy="1154882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75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Analysis</a:t>
            </a:r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D3D0B3C-05CA-0A1F-68ED-C2610B9C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3" y="1604184"/>
            <a:ext cx="10910674" cy="4766316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81917C60-B35B-5C3B-60F3-45B416AFECCC}"/>
              </a:ext>
            </a:extLst>
          </p:cNvPr>
          <p:cNvSpPr/>
          <p:nvPr/>
        </p:nvSpPr>
        <p:spPr>
          <a:xfrm>
            <a:off x="7633699" y="6000108"/>
            <a:ext cx="3832261" cy="205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92923-833D-6C85-F76D-6863D8DEF8D8}"/>
              </a:ext>
            </a:extLst>
          </p:cNvPr>
          <p:cNvSpPr txBox="1"/>
          <p:nvPr/>
        </p:nvSpPr>
        <p:spPr>
          <a:xfrm>
            <a:off x="7161087" y="6257410"/>
            <a:ext cx="4859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분산이 크다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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데이터가 다양하게 분포해 있음을 보여줌</a:t>
            </a:r>
          </a:p>
        </p:txBody>
      </p:sp>
    </p:spTree>
    <p:extLst>
      <p:ext uri="{BB962C8B-B14F-4D97-AF65-F5344CB8AC3E}">
        <p14:creationId xmlns:p14="http://schemas.microsoft.com/office/powerpoint/2010/main" val="2253193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Analysis</a:t>
            </a:r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279C45-A8D1-79B1-C6CD-DD9D7C66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11" y="1151185"/>
            <a:ext cx="6514028" cy="529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지난 몇 년간 컴퓨터 비전용 데이터셋의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Annotation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충분히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AI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모델들이 학습이 가능할 정도로 정확하게 수행되어 왔음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/>
              <a:t>하지만</a:t>
            </a:r>
            <a:r>
              <a:rPr lang="en-US" altLang="ko-KR" sz="1600" dirty="0"/>
              <a:t>, AI</a:t>
            </a:r>
            <a:r>
              <a:rPr lang="ko-KR" altLang="en-US" sz="1600" dirty="0"/>
              <a:t>는 인간과 기계의 섬세한 상호작용과 특히 요즘 떠오르는 가상 현실을 구현 및 지원하기 위해 컴퓨터 비전 알고리즘의 매우 정확한 결과물을 요구하는 시대로 접어들었음</a:t>
            </a:r>
            <a:r>
              <a:rPr lang="en-US" altLang="ko-KR" sz="1600" dirty="0"/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이미지 분할은 </a:t>
            </a:r>
            <a:r>
              <a:rPr lang="ko-KR" altLang="en-US" sz="1600" dirty="0"/>
              <a:t>기계가 현실 세계를 인식하고 이해하는 데 중요한 역할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65085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 DIS5K 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Data Splitting</a:t>
            </a:r>
          </a:p>
          <a:p>
            <a:pPr lvl="1"/>
            <a:r>
              <a:rPr lang="en-US" altLang="ko-KR" dirty="0"/>
              <a:t>5,470 images in</a:t>
            </a:r>
            <a:r>
              <a:rPr lang="ko-KR" altLang="en-US" dirty="0"/>
              <a:t> </a:t>
            </a:r>
            <a:r>
              <a:rPr lang="en-US" altLang="ko-KR" dirty="0"/>
              <a:t>DIS5K into 3 subset </a:t>
            </a:r>
          </a:p>
          <a:p>
            <a:pPr lvl="2"/>
            <a:r>
              <a:rPr lang="en-US" altLang="ko-KR" dirty="0"/>
              <a:t>Train set (DIS-TR): 3,000</a:t>
            </a:r>
          </a:p>
          <a:p>
            <a:pPr lvl="2"/>
            <a:r>
              <a:rPr lang="en-US" altLang="ko-KR" dirty="0"/>
              <a:t>Validation set (DIS-VD): 470</a:t>
            </a:r>
          </a:p>
          <a:p>
            <a:pPr lvl="2"/>
            <a:r>
              <a:rPr lang="en-US" altLang="ko-KR" dirty="0"/>
              <a:t>Test set (DIS-TE): 2,000</a:t>
            </a:r>
          </a:p>
          <a:p>
            <a:pPr lvl="3"/>
            <a:r>
              <a:rPr lang="en-US" altLang="ko-KR" dirty="0"/>
              <a:t>Test</a:t>
            </a:r>
            <a:r>
              <a:rPr lang="ko-KR" altLang="en-US" dirty="0"/>
              <a:t> </a:t>
            </a:r>
            <a:r>
              <a:rPr lang="en-US" altLang="ko-KR" dirty="0"/>
              <a:t>set</a:t>
            </a:r>
            <a:r>
              <a:rPr lang="ko-KR" altLang="en-US" dirty="0"/>
              <a:t>은 객체의 모양과 구조 복잡도가 다양하기 때문에 </a:t>
            </a:r>
            <a:r>
              <a:rPr lang="en-US" altLang="ko-KR" dirty="0"/>
              <a:t>DIS-TE</a:t>
            </a:r>
            <a:r>
              <a:rPr lang="ko-KR" altLang="en-US" dirty="0"/>
              <a:t>를 복잡도가 오름차순인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개의 하위 집합</a:t>
            </a:r>
            <a:r>
              <a:rPr lang="ko-KR" altLang="en-US" dirty="0"/>
              <a:t>으로 더 나누었음</a:t>
            </a:r>
            <a:r>
              <a:rPr lang="en-US" altLang="ko-KR" dirty="0"/>
              <a:t>.</a:t>
            </a:r>
          </a:p>
          <a:p>
            <a:pPr lvl="3"/>
            <a:r>
              <a:rPr lang="ko-KR" altLang="en-US" dirty="0"/>
              <a:t>구체적으로</a:t>
            </a:r>
            <a:r>
              <a:rPr lang="en-US" altLang="ko-KR" dirty="0"/>
              <a:t>, </a:t>
            </a:r>
            <a:r>
              <a:rPr lang="ko-KR" altLang="en-US" dirty="0"/>
              <a:t>먼저 </a:t>
            </a:r>
            <a:r>
              <a:rPr lang="en-US" altLang="ko-KR" dirty="0"/>
              <a:t>2,000</a:t>
            </a:r>
            <a:r>
              <a:rPr lang="ko-KR" altLang="en-US" dirty="0"/>
              <a:t>개 이미지의 </a:t>
            </a:r>
            <a:r>
              <a:rPr lang="en-US" altLang="ko-KR" dirty="0"/>
              <a:t>IPQ</a:t>
            </a:r>
            <a:r>
              <a:rPr lang="ko-KR" altLang="en-US" dirty="0"/>
              <a:t>와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num</a:t>
            </a:r>
            <a:r>
              <a:rPr lang="ko-KR" altLang="en-US" dirty="0"/>
              <a:t>의 곱을 구하여 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오름차순으로 순위를 매김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 </a:t>
            </a:r>
          </a:p>
          <a:p>
            <a:pPr lvl="3"/>
            <a:r>
              <a:rPr lang="ko-KR" altLang="en-US" dirty="0"/>
              <a:t>그런 다음 </a:t>
            </a:r>
            <a:r>
              <a:rPr lang="en-US" altLang="ko-KR" dirty="0"/>
              <a:t>DIS-TE</a:t>
            </a:r>
            <a:r>
              <a:rPr lang="ko-KR" altLang="en-US" dirty="0"/>
              <a:t>는 </a:t>
            </a:r>
            <a:r>
              <a:rPr lang="en-US" altLang="ko-KR" dirty="0"/>
              <a:t>4</a:t>
            </a:r>
            <a:r>
              <a:rPr lang="ko-KR" altLang="en-US" dirty="0"/>
              <a:t>개의 테스트 난이도를 나타내기 위해 각각 </a:t>
            </a:r>
            <a:r>
              <a:rPr lang="en-US" altLang="ko-KR" dirty="0"/>
              <a:t>500</a:t>
            </a:r>
            <a:r>
              <a:rPr lang="ko-KR" altLang="en-US" dirty="0"/>
              <a:t>개의 이미지가 있는 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4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개의 하위 집합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(DIS-TE1∼DIS-TE4)</a:t>
            </a:r>
            <a:r>
              <a:rPr lang="ko-KR" altLang="en-US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으로 나누어 사용함</a:t>
            </a:r>
            <a:r>
              <a:rPr lang="en-US" altLang="ko-KR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.</a:t>
            </a:r>
          </a:p>
          <a:p>
            <a:pPr lvl="2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614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Overview </a:t>
            </a:r>
            <a:r>
              <a:rPr lang="en-US" altLang="ko-KR" dirty="0">
                <a:sym typeface="Wingdings" panose="05000000000000000000" pitchFamily="2" charset="2"/>
              </a:rPr>
              <a:t> IS-Net</a:t>
            </a:r>
            <a:endParaRPr lang="en-US" altLang="ko-KR" dirty="0"/>
          </a:p>
          <a:p>
            <a:pPr lvl="1"/>
            <a:r>
              <a:rPr lang="en-US" altLang="ko-KR" dirty="0"/>
              <a:t>Ground Truth Encoder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Image Segmentation Component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Intermediate Supervision</a:t>
            </a:r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DCCE68-76C7-7486-22BD-279E369B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51" y="1364304"/>
            <a:ext cx="6774490" cy="50424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693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Ground Truth Encoder</a:t>
            </a:r>
          </a:p>
          <a:p>
            <a:pPr lvl="1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Ground Truth Encoder (Input size: (1, 1024, 1024), 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비율은 유지하되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조절 가능</a:t>
            </a:r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)</a:t>
            </a:r>
          </a:p>
          <a:p>
            <a:pPr lvl="2"/>
            <a:r>
              <a:rPr lang="en-US" altLang="ko-KR" dirty="0"/>
              <a:t>Ground</a:t>
            </a:r>
            <a:r>
              <a:rPr lang="ko-KR" altLang="en-US" dirty="0"/>
              <a:t> </a:t>
            </a:r>
            <a:r>
              <a:rPr lang="en-US" altLang="ko-KR" dirty="0"/>
              <a:t>Truth mask</a:t>
            </a:r>
            <a:r>
              <a:rPr lang="ko-KR" altLang="en-US" dirty="0"/>
              <a:t>를 입력으로 하여 학습 시킴</a:t>
            </a:r>
            <a:r>
              <a:rPr lang="en-US" altLang="ko-KR" dirty="0"/>
              <a:t>. </a:t>
            </a:r>
          </a:p>
          <a:p>
            <a:pPr lvl="2"/>
            <a:r>
              <a:rPr lang="ko-KR" altLang="en-US" dirty="0"/>
              <a:t>이는</a:t>
            </a:r>
            <a:r>
              <a:rPr lang="en-US" altLang="ko-KR" dirty="0"/>
              <a:t>, GT</a:t>
            </a:r>
            <a:r>
              <a:rPr lang="ko-KR" altLang="en-US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Pretendard"/>
              </a:rPr>
              <a:t>를 더 많은 정보를 포함할 수 있고</a:t>
            </a:r>
            <a:r>
              <a:rPr lang="en-US" altLang="ko-KR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Pretendard"/>
              </a:rPr>
              <a:t>, </a:t>
            </a:r>
            <a:r>
              <a:rPr lang="ko-KR" altLang="en-US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Pretendard"/>
              </a:rPr>
              <a:t>보다 복잡한 형태의 표현으로 변환하기 위해서임</a:t>
            </a:r>
            <a:r>
              <a:rPr lang="en-US" altLang="ko-KR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Pretendard"/>
              </a:rPr>
              <a:t>.</a:t>
            </a:r>
          </a:p>
          <a:p>
            <a:pPr lvl="2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DCCE68-76C7-7486-22BD-279E369BE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6" r="22654"/>
          <a:stretch/>
        </p:blipFill>
        <p:spPr>
          <a:xfrm>
            <a:off x="5745827" y="2742299"/>
            <a:ext cx="1360399" cy="325690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2E06C9-DD9D-6838-DAF2-5303E5FE6842}"/>
              </a:ext>
            </a:extLst>
          </p:cNvPr>
          <p:cNvGrpSpPr/>
          <p:nvPr/>
        </p:nvGrpSpPr>
        <p:grpSpPr>
          <a:xfrm>
            <a:off x="7500135" y="2742299"/>
            <a:ext cx="4570143" cy="1373401"/>
            <a:chOff x="2404153" y="2693496"/>
            <a:chExt cx="4570143" cy="1373401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3C74A1E-643D-AF00-DF0A-A7CDB7BD1D0B}"/>
                </a:ext>
              </a:extLst>
            </p:cNvPr>
            <p:cNvSpPr/>
            <p:nvPr/>
          </p:nvSpPr>
          <p:spPr>
            <a:xfrm>
              <a:off x="2404153" y="2693496"/>
              <a:ext cx="4520629" cy="137340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E1605C34-F3ED-8CE0-EF47-9B26ABF46033}"/>
                </a:ext>
              </a:extLst>
            </p:cNvPr>
            <p:cNvCxnSpPr/>
            <p:nvPr/>
          </p:nvCxnSpPr>
          <p:spPr>
            <a:xfrm flipV="1">
              <a:off x="3889691" y="3369923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9A7B57E7-01B7-141D-F56A-140B369E3E55}"/>
                </a:ext>
              </a:extLst>
            </p:cNvPr>
            <p:cNvSpPr/>
            <p:nvPr/>
          </p:nvSpPr>
          <p:spPr>
            <a:xfrm>
              <a:off x="4130210" y="2806002"/>
              <a:ext cx="926290" cy="11722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Conv 3X3</a:t>
              </a:r>
            </a:p>
            <a:p>
              <a:pPr algn="ctr"/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C=16,S=2, P=1</a:t>
              </a:r>
              <a:endPara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77CE0C53-D2FC-A232-9E49-EFC662D5C879}"/>
                </a:ext>
              </a:extLst>
            </p:cNvPr>
            <p:cNvCxnSpPr/>
            <p:nvPr/>
          </p:nvCxnSpPr>
          <p:spPr>
            <a:xfrm flipV="1">
              <a:off x="5046697" y="3359582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A43A1132-E9D5-AC85-BD7A-BA2528E608CC}"/>
                </a:ext>
              </a:extLst>
            </p:cNvPr>
            <p:cNvSpPr/>
            <p:nvPr/>
          </p:nvSpPr>
          <p:spPr>
            <a:xfrm>
              <a:off x="5283686" y="2806001"/>
              <a:ext cx="444728" cy="117227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 err="1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BN+ReLU</a:t>
              </a:r>
              <a:endPara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39D91FB8-F7EC-52D8-900F-B52E4C710431}"/>
                </a:ext>
              </a:extLst>
            </p:cNvPr>
            <p:cNvCxnSpPr/>
            <p:nvPr/>
          </p:nvCxnSpPr>
          <p:spPr>
            <a:xfrm flipV="1">
              <a:off x="5727425" y="3359581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9CAAAADB-B962-3E23-5504-AA85AE5E1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3085" y="2921435"/>
              <a:ext cx="1405256" cy="920859"/>
            </a:xfrm>
            <a:prstGeom prst="rect">
              <a:avLst/>
            </a:prstGeom>
          </p:spPr>
        </p:pic>
        <p:sp>
          <p:nvSpPr>
            <p:cNvPr id="20" name="정육면체 19">
              <a:extLst>
                <a:ext uri="{FF2B5EF4-FFF2-40B4-BE49-F238E27FC236}">
                  <a16:creationId xmlns:a16="http://schemas.microsoft.com/office/drawing/2014/main" id="{938BD89B-3831-281F-B112-12139C8279DE}"/>
                </a:ext>
              </a:extLst>
            </p:cNvPr>
            <p:cNvSpPr/>
            <p:nvPr/>
          </p:nvSpPr>
          <p:spPr>
            <a:xfrm>
              <a:off x="5954069" y="2943666"/>
              <a:ext cx="878858" cy="811418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D1CA6F-F951-7806-6685-406416613361}"/>
                </a:ext>
              </a:extLst>
            </p:cNvPr>
            <p:cNvSpPr txBox="1"/>
            <p:nvPr/>
          </p:nvSpPr>
          <p:spPr>
            <a:xfrm>
              <a:off x="5777928" y="3789469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16,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pic>
        <p:nvPicPr>
          <p:cNvPr id="29" name="그림 28">
            <a:extLst>
              <a:ext uri="{FF2B5EF4-FFF2-40B4-BE49-F238E27FC236}">
                <a16:creationId xmlns:a16="http://schemas.microsoft.com/office/drawing/2014/main" id="{D5DEB9EC-10E6-E1FE-E1F6-7D45754F3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082" y="2742299"/>
            <a:ext cx="3192257" cy="3583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FF65B61-BEFB-360C-3E07-396BC164A2C7}"/>
              </a:ext>
            </a:extLst>
          </p:cNvPr>
          <p:cNvSpPr txBox="1"/>
          <p:nvPr/>
        </p:nvSpPr>
        <p:spPr>
          <a:xfrm>
            <a:off x="2480352" y="6308080"/>
            <a:ext cx="2493715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00" dirty="0" err="1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ReSidual-Unet</a:t>
            </a:r>
            <a:r>
              <a:rPr lang="en-US" altLang="ko-KR" sz="10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block (RSU)</a:t>
            </a: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</a:t>
            </a:r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block </a:t>
            </a:r>
            <a:r>
              <a: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자체가 </a:t>
            </a:r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U-Net </a:t>
            </a:r>
            <a:r>
              <a: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구조를 이룸</a:t>
            </a:r>
            <a:r>
              <a:rPr lang="en-US" altLang="ko-KR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C335E02D-B987-4701-F01D-E785BFA72949}"/>
              </a:ext>
            </a:extLst>
          </p:cNvPr>
          <p:cNvSpPr/>
          <p:nvPr/>
        </p:nvSpPr>
        <p:spPr>
          <a:xfrm>
            <a:off x="6606090" y="2903331"/>
            <a:ext cx="442213" cy="628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연결선: 구부러짐 36">
            <a:extLst>
              <a:ext uri="{FF2B5EF4-FFF2-40B4-BE49-F238E27FC236}">
                <a16:creationId xmlns:a16="http://schemas.microsoft.com/office/drawing/2014/main" id="{86766380-2A26-757F-DFF6-5148A5D11D85}"/>
              </a:ext>
            </a:extLst>
          </p:cNvPr>
          <p:cNvCxnSpPr>
            <a:cxnSpLocks/>
            <a:stCxn id="33" idx="3"/>
            <a:endCxn id="9" idx="1"/>
          </p:cNvCxnSpPr>
          <p:nvPr/>
        </p:nvCxnSpPr>
        <p:spPr>
          <a:xfrm>
            <a:off x="7048303" y="3217656"/>
            <a:ext cx="451832" cy="211344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6ACC4087-0602-A7B6-B327-82CCA3F08E83}"/>
              </a:ext>
            </a:extLst>
          </p:cNvPr>
          <p:cNvSpPr/>
          <p:nvPr/>
        </p:nvSpPr>
        <p:spPr>
          <a:xfrm>
            <a:off x="6108920" y="2903332"/>
            <a:ext cx="492860" cy="628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연결선: 구부러짐 41">
            <a:extLst>
              <a:ext uri="{FF2B5EF4-FFF2-40B4-BE49-F238E27FC236}">
                <a16:creationId xmlns:a16="http://schemas.microsoft.com/office/drawing/2014/main" id="{33D4B946-679B-32A3-379B-0F8108AC71B7}"/>
              </a:ext>
            </a:extLst>
          </p:cNvPr>
          <p:cNvCxnSpPr>
            <a:cxnSpLocks/>
            <a:stCxn id="39" idx="2"/>
            <a:endCxn id="29" idx="3"/>
          </p:cNvCxnSpPr>
          <p:nvPr/>
        </p:nvCxnSpPr>
        <p:spPr>
          <a:xfrm rot="5400000">
            <a:off x="5338288" y="3517034"/>
            <a:ext cx="1002114" cy="1032011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99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Ground Truth Encoder </a:t>
            </a:r>
            <a:r>
              <a:rPr lang="en-US" altLang="ko-KR" dirty="0">
                <a:sym typeface="Wingdings" panose="05000000000000000000" pitchFamily="2" charset="2"/>
              </a:rPr>
              <a:t> Training Example</a:t>
            </a:r>
            <a:endParaRPr lang="en-US" altLang="ko-KR" dirty="0"/>
          </a:p>
          <a:p>
            <a:pPr lvl="2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DCCE68-76C7-7486-22BD-279E369BE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56" r="22654"/>
          <a:stretch/>
        </p:blipFill>
        <p:spPr>
          <a:xfrm>
            <a:off x="2076462" y="1596821"/>
            <a:ext cx="1936738" cy="46367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직사각형 70">
            <a:extLst>
              <a:ext uri="{FF2B5EF4-FFF2-40B4-BE49-F238E27FC236}">
                <a16:creationId xmlns:a16="http://schemas.microsoft.com/office/drawing/2014/main" id="{93C2D1F9-513A-4F86-0D2E-68EC34F23CC9}"/>
              </a:ext>
            </a:extLst>
          </p:cNvPr>
          <p:cNvSpPr/>
          <p:nvPr/>
        </p:nvSpPr>
        <p:spPr>
          <a:xfrm>
            <a:off x="2575560" y="2027696"/>
            <a:ext cx="828033" cy="62506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3" name="연결선: 구부러짐 72">
            <a:extLst>
              <a:ext uri="{FF2B5EF4-FFF2-40B4-BE49-F238E27FC236}">
                <a16:creationId xmlns:a16="http://schemas.microsoft.com/office/drawing/2014/main" id="{CDFE171E-8BD9-528B-7119-88323192776D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>
          <a:xfrm>
            <a:off x="3403593" y="2340229"/>
            <a:ext cx="809167" cy="1789811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DB3A8FB2-35A4-3BCB-8F64-EFC2BDBAACC5}"/>
              </a:ext>
            </a:extLst>
          </p:cNvPr>
          <p:cNvGrpSpPr/>
          <p:nvPr/>
        </p:nvGrpSpPr>
        <p:grpSpPr>
          <a:xfrm>
            <a:off x="4212760" y="1144178"/>
            <a:ext cx="6231082" cy="5652862"/>
            <a:chOff x="4212760" y="1144178"/>
            <a:chExt cx="6231082" cy="5652862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D5DEB9EC-10E6-E1FE-E1F6-7D45754F3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5747189" y="1787321"/>
              <a:ext cx="4381955" cy="4919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48301B65-2B90-120B-92BA-AC58B3667E17}"/>
                </a:ext>
              </a:extLst>
            </p:cNvPr>
            <p:cNvGrpSpPr/>
            <p:nvPr/>
          </p:nvGrpSpPr>
          <p:grpSpPr>
            <a:xfrm>
              <a:off x="4212760" y="1596821"/>
              <a:ext cx="1196368" cy="1092024"/>
              <a:chOff x="10816760" y="2992469"/>
              <a:chExt cx="1196368" cy="1092024"/>
            </a:xfrm>
          </p:grpSpPr>
          <p:sp>
            <p:nvSpPr>
              <p:cNvPr id="6" name="정육면체 5">
                <a:extLst>
                  <a:ext uri="{FF2B5EF4-FFF2-40B4-BE49-F238E27FC236}">
                    <a16:creationId xmlns:a16="http://schemas.microsoft.com/office/drawing/2014/main" id="{3D0F33AB-AAE9-C341-DDF8-F111C1FC50FC}"/>
                  </a:ext>
                </a:extLst>
              </p:cNvPr>
              <p:cNvSpPr/>
              <p:nvPr/>
            </p:nvSpPr>
            <p:spPr>
              <a:xfrm>
                <a:off x="11050051" y="2992469"/>
                <a:ext cx="878858" cy="811418"/>
              </a:xfrm>
              <a:prstGeom prst="cub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FB469D-C41A-15F6-6D8F-630F6F6EBCC9}"/>
                  </a:ext>
                </a:extLst>
              </p:cNvPr>
              <p:cNvSpPr txBox="1"/>
              <p:nvPr/>
            </p:nvSpPr>
            <p:spPr>
              <a:xfrm>
                <a:off x="10816760" y="3838272"/>
                <a:ext cx="1196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(B, 16, 512, 512)</a:t>
                </a:r>
                <a:endParaRPr lang="ko-KR" altLang="en-US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cxnSp>
          <p:nvCxnSpPr>
            <p:cNvPr id="14" name="연결선: 구부러짐 13">
              <a:extLst>
                <a:ext uri="{FF2B5EF4-FFF2-40B4-BE49-F238E27FC236}">
                  <a16:creationId xmlns:a16="http://schemas.microsoft.com/office/drawing/2014/main" id="{9712E1A9-2654-B26E-FD35-9A73367A4942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V="1">
              <a:off x="5226050" y="1901733"/>
              <a:ext cx="1484983" cy="107147"/>
            </a:xfrm>
            <a:prstGeom prst="curvedConnector4">
              <a:avLst>
                <a:gd name="adj1" fmla="val 26464"/>
                <a:gd name="adj2" fmla="val 313352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C620A6C1-4A6C-4D51-DEE4-5A780B14E30D}"/>
                </a:ext>
              </a:extLst>
            </p:cNvPr>
            <p:cNvSpPr/>
            <p:nvPr/>
          </p:nvSpPr>
          <p:spPr>
            <a:xfrm>
              <a:off x="6012012" y="1901733"/>
              <a:ext cx="1398042" cy="251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B543D3-4DCE-8F80-A59D-BCF29758F206}"/>
                </a:ext>
              </a:extLst>
            </p:cNvPr>
            <p:cNvSpPr txBox="1"/>
            <p:nvPr/>
          </p:nvSpPr>
          <p:spPr>
            <a:xfrm>
              <a:off x="7617684" y="1144178"/>
              <a:ext cx="2826158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RSU-7 (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=16,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mid_ch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=16,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out_ch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=64)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604EAB-BCF6-A51E-34DA-3B7E22B9BA6E}"/>
                </a:ext>
              </a:extLst>
            </p:cNvPr>
            <p:cNvSpPr txBox="1"/>
            <p:nvPr/>
          </p:nvSpPr>
          <p:spPr>
            <a:xfrm>
              <a:off x="6752369" y="2196403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16,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A38E6C-CE8B-3030-E176-A122D7E2BC54}"/>
                </a:ext>
              </a:extLst>
            </p:cNvPr>
            <p:cNvSpPr txBox="1"/>
            <p:nvPr/>
          </p:nvSpPr>
          <p:spPr>
            <a:xfrm>
              <a:off x="5591620" y="2652761"/>
              <a:ext cx="1196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0C20A42-3B08-7BED-D742-4312FCE07425}"/>
                </a:ext>
              </a:extLst>
            </p:cNvPr>
            <p:cNvGrpSpPr/>
            <p:nvPr/>
          </p:nvGrpSpPr>
          <p:grpSpPr>
            <a:xfrm>
              <a:off x="5707659" y="3155145"/>
              <a:ext cx="2089420" cy="338554"/>
              <a:chOff x="5253514" y="3063668"/>
              <a:chExt cx="2089420" cy="338554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12FAF3-9625-EA3F-B24F-35526083B052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512, 512)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EC16491-B356-A4FF-EE0D-E5FCD6445C00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44" name="직선 화살표 연결선 43">
                <a:extLst>
                  <a:ext uri="{FF2B5EF4-FFF2-40B4-BE49-F238E27FC236}">
                    <a16:creationId xmlns:a16="http://schemas.microsoft.com/office/drawing/2014/main" id="{D4DD2F26-9C7A-C0D5-03FE-F9F573D14D8E}"/>
                  </a:ext>
                </a:extLst>
              </p:cNvPr>
              <p:cNvCxnSpPr>
                <a:stCxn id="35" idx="3"/>
                <a:endCxn id="36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6B2C2599-2DF8-D6CD-E373-2FECF2D22B0F}"/>
                </a:ext>
              </a:extLst>
            </p:cNvPr>
            <p:cNvGrpSpPr/>
            <p:nvPr/>
          </p:nvGrpSpPr>
          <p:grpSpPr>
            <a:xfrm>
              <a:off x="5707659" y="3649838"/>
              <a:ext cx="2089420" cy="338554"/>
              <a:chOff x="5253514" y="3063668"/>
              <a:chExt cx="2089420" cy="338554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ADF449D-5A69-C54D-782C-029BEA3F81DB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DB3B63D-B30E-38C1-7506-4F7D330DD35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50" name="직선 화살표 연결선 49">
                <a:extLst>
                  <a:ext uri="{FF2B5EF4-FFF2-40B4-BE49-F238E27FC236}">
                    <a16:creationId xmlns:a16="http://schemas.microsoft.com/office/drawing/2014/main" id="{2E0D77CA-798D-F2E3-F386-0730E52265AE}"/>
                  </a:ext>
                </a:extLst>
              </p:cNvPr>
              <p:cNvCxnSpPr>
                <a:stCxn id="48" idx="3"/>
                <a:endCxn id="49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B9E6061C-72C5-FA42-A817-155F4FF0F265}"/>
                </a:ext>
              </a:extLst>
            </p:cNvPr>
            <p:cNvGrpSpPr/>
            <p:nvPr/>
          </p:nvGrpSpPr>
          <p:grpSpPr>
            <a:xfrm>
              <a:off x="5707659" y="4163581"/>
              <a:ext cx="2089420" cy="338554"/>
              <a:chOff x="5253514" y="3063668"/>
              <a:chExt cx="2089420" cy="338554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15181D6-4C8B-E39E-4EB6-9B9B1047F0AF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4089C72-FCBB-A201-5BF0-FBE7D25436C6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54" name="직선 화살표 연결선 53">
                <a:extLst>
                  <a:ext uri="{FF2B5EF4-FFF2-40B4-BE49-F238E27FC236}">
                    <a16:creationId xmlns:a16="http://schemas.microsoft.com/office/drawing/2014/main" id="{794689D9-A2EE-59C9-1E42-D1292C1B52E9}"/>
                  </a:ext>
                </a:extLst>
              </p:cNvPr>
              <p:cNvCxnSpPr>
                <a:stCxn id="52" idx="3"/>
                <a:endCxn id="53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A77C2CB0-D5CD-4547-2644-6F5F60AA6022}"/>
                </a:ext>
              </a:extLst>
            </p:cNvPr>
            <p:cNvGrpSpPr/>
            <p:nvPr/>
          </p:nvGrpSpPr>
          <p:grpSpPr>
            <a:xfrm>
              <a:off x="5707659" y="4665231"/>
              <a:ext cx="2089420" cy="338554"/>
              <a:chOff x="5253514" y="3063668"/>
              <a:chExt cx="2089420" cy="338554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019B038-BAD7-FEF1-A609-9A2563322292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124B17-5399-5514-DFF2-1C2FB4C258F8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48E3BE47-AA2C-9C5E-AB28-A56092D96DF4}"/>
                  </a:ext>
                </a:extLst>
              </p:cNvPr>
              <p:cNvCxnSpPr>
                <a:stCxn id="56" idx="3"/>
                <a:endCxn id="57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950CBD65-D32D-D571-35CB-E88B8B7677BB}"/>
                </a:ext>
              </a:extLst>
            </p:cNvPr>
            <p:cNvGrpSpPr/>
            <p:nvPr/>
          </p:nvGrpSpPr>
          <p:grpSpPr>
            <a:xfrm>
              <a:off x="5707659" y="5163666"/>
              <a:ext cx="2089420" cy="338554"/>
              <a:chOff x="5253514" y="3063668"/>
              <a:chExt cx="2089420" cy="338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91833D2-34A3-64FE-88BF-45E783C0736D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EE78B8-2CB7-8CD7-0EB6-C8EBF8991F62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16, 16)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62" name="직선 화살표 연결선 61">
                <a:extLst>
                  <a:ext uri="{FF2B5EF4-FFF2-40B4-BE49-F238E27FC236}">
                    <a16:creationId xmlns:a16="http://schemas.microsoft.com/office/drawing/2014/main" id="{ADA1140E-D2AD-0AFA-B4B0-061722E409AE}"/>
                  </a:ext>
                </a:extLst>
              </p:cNvPr>
              <p:cNvCxnSpPr>
                <a:stCxn id="60" idx="3"/>
                <a:endCxn id="61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006496A-8FF7-D439-B890-43565ADC4149}"/>
                </a:ext>
              </a:extLst>
            </p:cNvPr>
            <p:cNvSpPr txBox="1"/>
            <p:nvPr/>
          </p:nvSpPr>
          <p:spPr>
            <a:xfrm>
              <a:off x="5707659" y="5680387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16,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3CF2FB-29FF-91CD-560B-022508E3F05C}"/>
                </a:ext>
              </a:extLst>
            </p:cNvPr>
            <p:cNvSpPr txBox="1"/>
            <p:nvPr/>
          </p:nvSpPr>
          <p:spPr>
            <a:xfrm>
              <a:off x="6692623" y="6161482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D=2, S=1, p=2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16,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1B2C8478-4B5F-3AFB-DDE5-98F3B901995D}"/>
                </a:ext>
              </a:extLst>
            </p:cNvPr>
            <p:cNvSpPr/>
            <p:nvPr/>
          </p:nvSpPr>
          <p:spPr>
            <a:xfrm>
              <a:off x="4212760" y="1463040"/>
              <a:ext cx="6013280" cy="533400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0BAA3D5B-36A8-F1E3-8073-07AE94E12F32}"/>
                </a:ext>
              </a:extLst>
            </p:cNvPr>
            <p:cNvGrpSpPr/>
            <p:nvPr/>
          </p:nvGrpSpPr>
          <p:grpSpPr>
            <a:xfrm>
              <a:off x="7657883" y="5163666"/>
              <a:ext cx="2036190" cy="338554"/>
              <a:chOff x="6324383" y="5156046"/>
              <a:chExt cx="2036190" cy="33855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3BDC905-D610-505C-B37B-1F2EBA0C1B05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16, 16, 16)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3A95A9F0-A96B-CEAF-ABE2-CAA17890B6C1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CFD8147F-4116-08CA-3501-530154A5543F}"/>
                  </a:ext>
                </a:extLst>
              </p:cNvPr>
              <p:cNvCxnSpPr>
                <a:cxnSpLocks/>
                <a:stCxn id="77" idx="3"/>
                <a:endCxn id="78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그룹 86">
              <a:extLst>
                <a:ext uri="{FF2B5EF4-FFF2-40B4-BE49-F238E27FC236}">
                  <a16:creationId xmlns:a16="http://schemas.microsoft.com/office/drawing/2014/main" id="{DACB610A-336B-82B3-4B40-62DC71FBAC8C}"/>
                </a:ext>
              </a:extLst>
            </p:cNvPr>
            <p:cNvGrpSpPr/>
            <p:nvPr/>
          </p:nvGrpSpPr>
          <p:grpSpPr>
            <a:xfrm>
              <a:off x="7656914" y="4654686"/>
              <a:ext cx="2036190" cy="338554"/>
              <a:chOff x="6324383" y="5156046"/>
              <a:chExt cx="2036190" cy="338554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4962CCA-7599-A980-7EAA-898589EF0B46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16, 32, 32)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DCB1CD2-1AF8-3905-F606-8380226A6405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64, 64)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90" name="직선 화살표 연결선 89">
                <a:extLst>
                  <a:ext uri="{FF2B5EF4-FFF2-40B4-BE49-F238E27FC236}">
                    <a16:creationId xmlns:a16="http://schemas.microsoft.com/office/drawing/2014/main" id="{8E46C6BF-8B9B-9672-040D-859E3452E83E}"/>
                  </a:ext>
                </a:extLst>
              </p:cNvPr>
              <p:cNvCxnSpPr>
                <a:cxnSpLocks/>
                <a:stCxn id="88" idx="3"/>
                <a:endCxn id="89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760933FD-3915-0751-8F1D-E216F76D958D}"/>
                </a:ext>
              </a:extLst>
            </p:cNvPr>
            <p:cNvGrpSpPr/>
            <p:nvPr/>
          </p:nvGrpSpPr>
          <p:grpSpPr>
            <a:xfrm>
              <a:off x="7587866" y="4163581"/>
              <a:ext cx="2224509" cy="339064"/>
              <a:chOff x="6254366" y="4155961"/>
              <a:chExt cx="2224509" cy="339064"/>
            </a:xfrm>
          </p:grpSpPr>
          <p:grpSp>
            <p:nvGrpSpPr>
              <p:cNvPr id="103" name="그룹 102">
                <a:extLst>
                  <a:ext uri="{FF2B5EF4-FFF2-40B4-BE49-F238E27FC236}">
                    <a16:creationId xmlns:a16="http://schemas.microsoft.com/office/drawing/2014/main" id="{0CAC5987-C658-CA78-1BA7-C44617835B06}"/>
                  </a:ext>
                </a:extLst>
              </p:cNvPr>
              <p:cNvGrpSpPr/>
              <p:nvPr/>
            </p:nvGrpSpPr>
            <p:grpSpPr>
              <a:xfrm>
                <a:off x="6254366" y="4155961"/>
                <a:ext cx="2224509" cy="339064"/>
                <a:chOff x="6254366" y="4155961"/>
                <a:chExt cx="2224509" cy="339064"/>
              </a:xfrm>
            </p:grpSpPr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8F99F3-6C14-3AEA-C46D-69F9EFF74575}"/>
                    </a:ext>
                  </a:extLst>
                </p:cNvPr>
                <p:cNvSpPr txBox="1"/>
                <p:nvPr/>
              </p:nvSpPr>
              <p:spPr>
                <a:xfrm>
                  <a:off x="6254366" y="4155961"/>
                  <a:ext cx="1148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D=1, S=1, p=1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32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  <a:sym typeface="Wingdings" panose="05000000000000000000" pitchFamily="2" charset="2"/>
                    </a:rPr>
                    <a:t>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16, 64, 64)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02B3ECBE-8281-C23A-1199-373B576053B3}"/>
                    </a:ext>
                  </a:extLst>
                </p:cNvPr>
                <p:cNvSpPr txBox="1"/>
                <p:nvPr/>
              </p:nvSpPr>
              <p:spPr>
                <a:xfrm>
                  <a:off x="7514584" y="4156471"/>
                  <a:ext cx="964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err="1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Upsampling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2x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16, 128, 128)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cxnSp>
            <p:nvCxnSpPr>
              <p:cNvPr id="94" name="직선 화살표 연결선 93">
                <a:extLst>
                  <a:ext uri="{FF2B5EF4-FFF2-40B4-BE49-F238E27FC236}">
                    <a16:creationId xmlns:a16="http://schemas.microsoft.com/office/drawing/2014/main" id="{982122B0-3B98-6FB3-0BAF-ECA9BF1255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0791" y="4325238"/>
                <a:ext cx="169031" cy="5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D6B80D5-FFF6-BFAA-00AE-F8A22C224568}"/>
                </a:ext>
              </a:extLst>
            </p:cNvPr>
            <p:cNvSpPr txBox="1"/>
            <p:nvPr/>
          </p:nvSpPr>
          <p:spPr>
            <a:xfrm>
              <a:off x="7649096" y="364218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16, 128, 128)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B8454DD-CA5B-EE7C-B22B-CAB1AD7716FF}"/>
                </a:ext>
              </a:extLst>
            </p:cNvPr>
            <p:cNvSpPr txBox="1"/>
            <p:nvPr/>
          </p:nvSpPr>
          <p:spPr>
            <a:xfrm>
              <a:off x="8804533" y="365698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16,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113" name="직선 화살표 연결선 112">
              <a:extLst>
                <a:ext uri="{FF2B5EF4-FFF2-40B4-BE49-F238E27FC236}">
                  <a16:creationId xmlns:a16="http://schemas.microsoft.com/office/drawing/2014/main" id="{3DC5A3F4-F787-CE26-05B3-001DE020798D}"/>
                </a:ext>
              </a:extLst>
            </p:cNvPr>
            <p:cNvCxnSpPr>
              <a:cxnSpLocks/>
            </p:cNvCxnSpPr>
            <p:nvPr/>
          </p:nvCxnSpPr>
          <p:spPr>
            <a:xfrm>
              <a:off x="8716471" y="382575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5648B93-CDD0-6BC4-1A67-3D70364929FD}"/>
                </a:ext>
              </a:extLst>
            </p:cNvPr>
            <p:cNvSpPr txBox="1"/>
            <p:nvPr/>
          </p:nvSpPr>
          <p:spPr>
            <a:xfrm>
              <a:off x="7656914" y="314749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16, 256, 256)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6089239-9220-5492-F227-C30F7D1B11A0}"/>
                </a:ext>
              </a:extLst>
            </p:cNvPr>
            <p:cNvSpPr txBox="1"/>
            <p:nvPr/>
          </p:nvSpPr>
          <p:spPr>
            <a:xfrm>
              <a:off x="8812351" y="316229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D4489D05-DB4F-67E7-2224-DAA33DC650A4}"/>
                </a:ext>
              </a:extLst>
            </p:cNvPr>
            <p:cNvCxnSpPr>
              <a:cxnSpLocks/>
            </p:cNvCxnSpPr>
            <p:nvPr/>
          </p:nvCxnSpPr>
          <p:spPr>
            <a:xfrm>
              <a:off x="8724289" y="333106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E52B654-E573-9D36-1BAF-2390B7D7199B}"/>
                </a:ext>
              </a:extLst>
            </p:cNvPr>
            <p:cNvSpPr txBox="1"/>
            <p:nvPr/>
          </p:nvSpPr>
          <p:spPr>
            <a:xfrm>
              <a:off x="8757407" y="2204955"/>
              <a:ext cx="964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142F0AB5-1C31-450C-ADAA-F2604B05EF6C}"/>
              </a:ext>
            </a:extLst>
          </p:cNvPr>
          <p:cNvSpPr/>
          <p:nvPr/>
        </p:nvSpPr>
        <p:spPr>
          <a:xfrm>
            <a:off x="9044940" y="2926079"/>
            <a:ext cx="365760" cy="264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23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Image Segmentation Component</a:t>
            </a:r>
          </a:p>
          <a:p>
            <a:pPr lvl="1"/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Encoder,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Decoder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모두 각각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U-Net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구조를 포함함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/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U-Net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보다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multi-scale feature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더 잘 추출함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A8535B-E96F-BF10-B128-EFE1A9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32"/>
          <a:stretch/>
        </p:blipFill>
        <p:spPr>
          <a:xfrm>
            <a:off x="7270251" y="1279599"/>
            <a:ext cx="3283449" cy="5042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F0BEC99-B4AD-7671-1136-37CDE1559E95}"/>
              </a:ext>
            </a:extLst>
          </p:cNvPr>
          <p:cNvSpPr/>
          <p:nvPr/>
        </p:nvSpPr>
        <p:spPr>
          <a:xfrm>
            <a:off x="7414260" y="1609847"/>
            <a:ext cx="828033" cy="106773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연결선: 구부러짐 39">
            <a:extLst>
              <a:ext uri="{FF2B5EF4-FFF2-40B4-BE49-F238E27FC236}">
                <a16:creationId xmlns:a16="http://schemas.microsoft.com/office/drawing/2014/main" id="{B3F71AA4-D31A-882D-714E-E297B641982D}"/>
              </a:ext>
            </a:extLst>
          </p:cNvPr>
          <p:cNvCxnSpPr>
            <a:cxnSpLocks/>
            <a:stCxn id="39" idx="1"/>
            <a:endCxn id="23" idx="3"/>
          </p:cNvCxnSpPr>
          <p:nvPr/>
        </p:nvCxnSpPr>
        <p:spPr>
          <a:xfrm rot="10800000" flipV="1">
            <a:off x="6635964" y="2143713"/>
            <a:ext cx="778296" cy="197198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C6B66AB-A2A6-E870-0CA9-58A38F72E9A6}"/>
              </a:ext>
            </a:extLst>
          </p:cNvPr>
          <p:cNvGrpSpPr/>
          <p:nvPr/>
        </p:nvGrpSpPr>
        <p:grpSpPr>
          <a:xfrm>
            <a:off x="2641600" y="3429000"/>
            <a:ext cx="3994364" cy="1373401"/>
            <a:chOff x="1511300" y="2427409"/>
            <a:chExt cx="3994364" cy="137340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96FAB09-0192-A4AF-E8CD-61E4BBBC5B43}"/>
                </a:ext>
              </a:extLst>
            </p:cNvPr>
            <p:cNvSpPr/>
            <p:nvPr/>
          </p:nvSpPr>
          <p:spPr>
            <a:xfrm>
              <a:off x="1511300" y="2427409"/>
              <a:ext cx="3994364" cy="137340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D90357BA-BBE5-88AE-9B53-034D4ACFDA11}"/>
                </a:ext>
              </a:extLst>
            </p:cNvPr>
            <p:cNvCxnSpPr/>
            <p:nvPr/>
          </p:nvCxnSpPr>
          <p:spPr>
            <a:xfrm flipV="1">
              <a:off x="3035723" y="3103836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0C31729-9216-6C9C-1F29-63F1F51D1A1A}"/>
                </a:ext>
              </a:extLst>
            </p:cNvPr>
            <p:cNvSpPr/>
            <p:nvPr/>
          </p:nvSpPr>
          <p:spPr>
            <a:xfrm>
              <a:off x="3276242" y="2539915"/>
              <a:ext cx="926290" cy="11722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Conv 3X3</a:t>
              </a:r>
            </a:p>
            <a:p>
              <a:pPr algn="ctr"/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C=64,S=2, P=1</a:t>
              </a:r>
              <a:endPara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864FC014-BE7F-9BDE-2F00-22CF3EAC8A96}"/>
                </a:ext>
              </a:extLst>
            </p:cNvPr>
            <p:cNvCxnSpPr/>
            <p:nvPr/>
          </p:nvCxnSpPr>
          <p:spPr>
            <a:xfrm flipV="1">
              <a:off x="4187657" y="3106194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7C6A93D2-991F-67AF-8285-1817558943A1}"/>
                </a:ext>
              </a:extLst>
            </p:cNvPr>
            <p:cNvSpPr/>
            <p:nvPr/>
          </p:nvSpPr>
          <p:spPr>
            <a:xfrm>
              <a:off x="4414301" y="2690279"/>
              <a:ext cx="878858" cy="811418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C6D43B-1091-E7CC-3C73-BBA1CE34F3F8}"/>
                </a:ext>
              </a:extLst>
            </p:cNvPr>
            <p:cNvSpPr txBox="1"/>
            <p:nvPr/>
          </p:nvSpPr>
          <p:spPr>
            <a:xfrm>
              <a:off x="4228635" y="3536082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64,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D606D44D-34E2-92BF-54FE-F5FCB214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4326" y="2659250"/>
              <a:ext cx="1414725" cy="9081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7507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Image Segmentation Component – Training Example</a:t>
            </a: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A8535B-E96F-BF10-B128-EFE1A9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32"/>
          <a:stretch/>
        </p:blipFill>
        <p:spPr>
          <a:xfrm>
            <a:off x="2692132" y="3084797"/>
            <a:ext cx="2323743" cy="3568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F0BEC99-B4AD-7671-1136-37CDE1559E95}"/>
              </a:ext>
            </a:extLst>
          </p:cNvPr>
          <p:cNvSpPr/>
          <p:nvPr/>
        </p:nvSpPr>
        <p:spPr>
          <a:xfrm>
            <a:off x="2790825" y="3286112"/>
            <a:ext cx="540850" cy="8048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연결선: 구부러짐 39">
            <a:extLst>
              <a:ext uri="{FF2B5EF4-FFF2-40B4-BE49-F238E27FC236}">
                <a16:creationId xmlns:a16="http://schemas.microsoft.com/office/drawing/2014/main" id="{B3F71AA4-D31A-882D-714E-E297B641982D}"/>
              </a:ext>
            </a:extLst>
          </p:cNvPr>
          <p:cNvCxnSpPr>
            <a:cxnSpLocks/>
            <a:stCxn id="39" idx="1"/>
            <a:endCxn id="23" idx="3"/>
          </p:cNvCxnSpPr>
          <p:nvPr/>
        </p:nvCxnSpPr>
        <p:spPr>
          <a:xfrm rot="10800000" flipH="1">
            <a:off x="2790825" y="2219740"/>
            <a:ext cx="1722576" cy="1468810"/>
          </a:xfrm>
          <a:prstGeom prst="curvedConnector5">
            <a:avLst>
              <a:gd name="adj1" fmla="val -13271"/>
              <a:gd name="adj2" fmla="val 40323"/>
              <a:gd name="adj3" fmla="val 1132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C6B66AB-A2A6-E870-0CA9-58A38F72E9A6}"/>
              </a:ext>
            </a:extLst>
          </p:cNvPr>
          <p:cNvGrpSpPr/>
          <p:nvPr/>
        </p:nvGrpSpPr>
        <p:grpSpPr>
          <a:xfrm>
            <a:off x="519037" y="1533039"/>
            <a:ext cx="3994364" cy="1373401"/>
            <a:chOff x="1511300" y="2427409"/>
            <a:chExt cx="3994364" cy="137340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96FAB09-0192-A4AF-E8CD-61E4BBBC5B43}"/>
                </a:ext>
              </a:extLst>
            </p:cNvPr>
            <p:cNvSpPr/>
            <p:nvPr/>
          </p:nvSpPr>
          <p:spPr>
            <a:xfrm>
              <a:off x="1511300" y="2427409"/>
              <a:ext cx="3994364" cy="137340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D90357BA-BBE5-88AE-9B53-034D4ACFDA11}"/>
                </a:ext>
              </a:extLst>
            </p:cNvPr>
            <p:cNvCxnSpPr/>
            <p:nvPr/>
          </p:nvCxnSpPr>
          <p:spPr>
            <a:xfrm flipV="1">
              <a:off x="3035723" y="3103836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0C31729-9216-6C9C-1F29-63F1F51D1A1A}"/>
                </a:ext>
              </a:extLst>
            </p:cNvPr>
            <p:cNvSpPr/>
            <p:nvPr/>
          </p:nvSpPr>
          <p:spPr>
            <a:xfrm>
              <a:off x="3276242" y="2539915"/>
              <a:ext cx="926290" cy="11722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Conv 3X3</a:t>
              </a:r>
            </a:p>
            <a:p>
              <a:pPr algn="ctr"/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C=64,S=2, P=1</a:t>
              </a:r>
              <a:endPara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864FC014-BE7F-9BDE-2F00-22CF3EAC8A96}"/>
                </a:ext>
              </a:extLst>
            </p:cNvPr>
            <p:cNvCxnSpPr/>
            <p:nvPr/>
          </p:nvCxnSpPr>
          <p:spPr>
            <a:xfrm flipV="1">
              <a:off x="4187657" y="3106194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7C6A93D2-991F-67AF-8285-1817558943A1}"/>
                </a:ext>
              </a:extLst>
            </p:cNvPr>
            <p:cNvSpPr/>
            <p:nvPr/>
          </p:nvSpPr>
          <p:spPr>
            <a:xfrm>
              <a:off x="4414301" y="2690279"/>
              <a:ext cx="878858" cy="811418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C6D43B-1091-E7CC-3C73-BBA1CE34F3F8}"/>
                </a:ext>
              </a:extLst>
            </p:cNvPr>
            <p:cNvSpPr txBox="1"/>
            <p:nvPr/>
          </p:nvSpPr>
          <p:spPr>
            <a:xfrm>
              <a:off x="4181010" y="3536082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64,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D606D44D-34E2-92BF-54FE-F5FCB214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4326" y="2659250"/>
              <a:ext cx="1414725" cy="908187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E6708B84-5A44-68A4-4D94-B0123E312481}"/>
              </a:ext>
            </a:extLst>
          </p:cNvPr>
          <p:cNvGrpSpPr/>
          <p:nvPr/>
        </p:nvGrpSpPr>
        <p:grpSpPr>
          <a:xfrm>
            <a:off x="5451915" y="1026160"/>
            <a:ext cx="6231082" cy="5652862"/>
            <a:chOff x="4212760" y="1144178"/>
            <a:chExt cx="6231082" cy="5652862"/>
          </a:xfrm>
        </p:grpSpPr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C73110D8-417D-1528-0111-335FD849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5747189" y="1787321"/>
              <a:ext cx="4381955" cy="4919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D3D773FE-7B98-60C3-914F-8069F5892F66}"/>
                </a:ext>
              </a:extLst>
            </p:cNvPr>
            <p:cNvGrpSpPr/>
            <p:nvPr/>
          </p:nvGrpSpPr>
          <p:grpSpPr>
            <a:xfrm>
              <a:off x="4212760" y="1596821"/>
              <a:ext cx="1196368" cy="1092024"/>
              <a:chOff x="10816760" y="2992469"/>
              <a:chExt cx="1196368" cy="1092024"/>
            </a:xfrm>
          </p:grpSpPr>
          <p:sp>
            <p:nvSpPr>
              <p:cNvPr id="119" name="정육면체 118">
                <a:extLst>
                  <a:ext uri="{FF2B5EF4-FFF2-40B4-BE49-F238E27FC236}">
                    <a16:creationId xmlns:a16="http://schemas.microsoft.com/office/drawing/2014/main" id="{B20E0631-C2D3-A42A-1F8C-989BA2715EA2}"/>
                  </a:ext>
                </a:extLst>
              </p:cNvPr>
              <p:cNvSpPr/>
              <p:nvPr/>
            </p:nvSpPr>
            <p:spPr>
              <a:xfrm>
                <a:off x="11050051" y="2992469"/>
                <a:ext cx="878858" cy="811418"/>
              </a:xfrm>
              <a:prstGeom prst="cub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959E735-439C-8EE1-7560-E25F0947D869}"/>
                  </a:ext>
                </a:extLst>
              </p:cNvPr>
              <p:cNvSpPr txBox="1"/>
              <p:nvPr/>
            </p:nvSpPr>
            <p:spPr>
              <a:xfrm>
                <a:off x="10816760" y="3838272"/>
                <a:ext cx="1196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(B, 64, 512, 512)</a:t>
                </a:r>
                <a:endParaRPr lang="ko-KR" altLang="en-US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cxnSp>
          <p:nvCxnSpPr>
            <p:cNvPr id="71" name="연결선: 구부러짐 70">
              <a:extLst>
                <a:ext uri="{FF2B5EF4-FFF2-40B4-BE49-F238E27FC236}">
                  <a16:creationId xmlns:a16="http://schemas.microsoft.com/office/drawing/2014/main" id="{C0520380-D364-D2FC-BDA5-FBF0ACE914AD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 flipV="1">
              <a:off x="5226050" y="1901733"/>
              <a:ext cx="1484983" cy="107147"/>
            </a:xfrm>
            <a:prstGeom prst="curvedConnector4">
              <a:avLst>
                <a:gd name="adj1" fmla="val 26464"/>
                <a:gd name="adj2" fmla="val 313352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4D8B4706-6F8D-2D28-1785-0FF4B186E54B}"/>
                </a:ext>
              </a:extLst>
            </p:cNvPr>
            <p:cNvSpPr/>
            <p:nvPr/>
          </p:nvSpPr>
          <p:spPr>
            <a:xfrm>
              <a:off x="6012012" y="1901733"/>
              <a:ext cx="1398042" cy="251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DFEFEF-2590-2C76-0CC6-8DB81D99B394}"/>
                </a:ext>
              </a:extLst>
            </p:cNvPr>
            <p:cNvSpPr txBox="1"/>
            <p:nvPr/>
          </p:nvSpPr>
          <p:spPr>
            <a:xfrm>
              <a:off x="7617684" y="1144178"/>
              <a:ext cx="2826158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RSU-7 (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=64,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mid_ch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=32,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out_ch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=64)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E3F1E9-778C-475E-FA9F-786ACA19833E}"/>
                </a:ext>
              </a:extLst>
            </p:cNvPr>
            <p:cNvSpPr txBox="1"/>
            <p:nvPr/>
          </p:nvSpPr>
          <p:spPr>
            <a:xfrm>
              <a:off x="6752369" y="2196403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64,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9FF8EB-D990-8389-0533-FF075AE68BA8}"/>
                </a:ext>
              </a:extLst>
            </p:cNvPr>
            <p:cNvSpPr txBox="1"/>
            <p:nvPr/>
          </p:nvSpPr>
          <p:spPr>
            <a:xfrm>
              <a:off x="5591620" y="2652761"/>
              <a:ext cx="1196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ABB83C5E-26B1-7534-B7C1-93B18C1A404F}"/>
                </a:ext>
              </a:extLst>
            </p:cNvPr>
            <p:cNvGrpSpPr/>
            <p:nvPr/>
          </p:nvGrpSpPr>
          <p:grpSpPr>
            <a:xfrm>
              <a:off x="5707659" y="3155145"/>
              <a:ext cx="2089420" cy="338554"/>
              <a:chOff x="5253514" y="3063668"/>
              <a:chExt cx="2089420" cy="338554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6ADF6C1-8D2D-DD9E-771F-23107DE70DD0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512, 512)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E99016E-A692-56CF-5054-D3AAE00A8EB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8" name="직선 화살표 연결선 117">
                <a:extLst>
                  <a:ext uri="{FF2B5EF4-FFF2-40B4-BE49-F238E27FC236}">
                    <a16:creationId xmlns:a16="http://schemas.microsoft.com/office/drawing/2014/main" id="{C75B0BF8-E87A-E538-2FFA-FE378C5EB32A}"/>
                  </a:ext>
                </a:extLst>
              </p:cNvPr>
              <p:cNvCxnSpPr>
                <a:stCxn id="116" idx="3"/>
                <a:endCxn id="117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699E72A8-91EB-8BA9-F4E8-03A9941F7665}"/>
                </a:ext>
              </a:extLst>
            </p:cNvPr>
            <p:cNvGrpSpPr/>
            <p:nvPr/>
          </p:nvGrpSpPr>
          <p:grpSpPr>
            <a:xfrm>
              <a:off x="5707659" y="3649838"/>
              <a:ext cx="2089420" cy="338554"/>
              <a:chOff x="5253514" y="3063668"/>
              <a:chExt cx="2089420" cy="338554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870661B-9A0D-847F-B9DE-381F5E06C2D3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242D813-288B-8EE0-613F-7FA85499F05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5" name="직선 화살표 연결선 114">
                <a:extLst>
                  <a:ext uri="{FF2B5EF4-FFF2-40B4-BE49-F238E27FC236}">
                    <a16:creationId xmlns:a16="http://schemas.microsoft.com/office/drawing/2014/main" id="{D0706A12-E7B4-143A-D73F-66DDCB217A45}"/>
                  </a:ext>
                </a:extLst>
              </p:cNvPr>
              <p:cNvCxnSpPr>
                <a:stCxn id="113" idx="3"/>
                <a:endCxn id="114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E4D5C889-A887-DB09-FBDF-A706435665B7}"/>
                </a:ext>
              </a:extLst>
            </p:cNvPr>
            <p:cNvGrpSpPr/>
            <p:nvPr/>
          </p:nvGrpSpPr>
          <p:grpSpPr>
            <a:xfrm>
              <a:off x="5707659" y="4163581"/>
              <a:ext cx="2089420" cy="338554"/>
              <a:chOff x="5253514" y="3063668"/>
              <a:chExt cx="2089420" cy="338554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29C4BA8-D17C-2CC3-BD63-834D16C96B19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8AFA41D-7389-F272-F2B2-8214643DBC32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2" name="직선 화살표 연결선 111">
                <a:extLst>
                  <a:ext uri="{FF2B5EF4-FFF2-40B4-BE49-F238E27FC236}">
                    <a16:creationId xmlns:a16="http://schemas.microsoft.com/office/drawing/2014/main" id="{113F4B89-7BF9-E128-FDA3-E2E3E1DBA22E}"/>
                  </a:ext>
                </a:extLst>
              </p:cNvPr>
              <p:cNvCxnSpPr>
                <a:stCxn id="110" idx="3"/>
                <a:endCxn id="111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A365531F-D1A9-594C-D425-CB5532EDFB19}"/>
                </a:ext>
              </a:extLst>
            </p:cNvPr>
            <p:cNvGrpSpPr/>
            <p:nvPr/>
          </p:nvGrpSpPr>
          <p:grpSpPr>
            <a:xfrm>
              <a:off x="5707659" y="4665231"/>
              <a:ext cx="2089420" cy="338554"/>
              <a:chOff x="5253514" y="3063668"/>
              <a:chExt cx="2089420" cy="338554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961637-A9E0-0A22-61F9-B5D798BA55A3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21EF846-3EA6-F4D2-6A05-24CAA7BE1D3D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9" name="직선 화살표 연결선 108">
                <a:extLst>
                  <a:ext uri="{FF2B5EF4-FFF2-40B4-BE49-F238E27FC236}">
                    <a16:creationId xmlns:a16="http://schemas.microsoft.com/office/drawing/2014/main" id="{54240453-A5FD-69C3-0C7D-C6FF5C2C2C63}"/>
                  </a:ext>
                </a:extLst>
              </p:cNvPr>
              <p:cNvCxnSpPr>
                <a:stCxn id="107" idx="3"/>
                <a:endCxn id="108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7EF1E6E2-CEAE-957F-BB3E-43A2B3582137}"/>
                </a:ext>
              </a:extLst>
            </p:cNvPr>
            <p:cNvGrpSpPr/>
            <p:nvPr/>
          </p:nvGrpSpPr>
          <p:grpSpPr>
            <a:xfrm>
              <a:off x="5707659" y="5163666"/>
              <a:ext cx="2089420" cy="338554"/>
              <a:chOff x="5253514" y="3063668"/>
              <a:chExt cx="2089420" cy="33855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5297C30-F1D5-D395-60FA-B39D2F70CDC4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867E040-AC33-63CE-9C3E-83B19A48B90D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16, 16)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6" name="직선 화살표 연결선 105">
                <a:extLst>
                  <a:ext uri="{FF2B5EF4-FFF2-40B4-BE49-F238E27FC236}">
                    <a16:creationId xmlns:a16="http://schemas.microsoft.com/office/drawing/2014/main" id="{F000E81D-C556-DE31-38C2-05895FD10A24}"/>
                  </a:ext>
                </a:extLst>
              </p:cNvPr>
              <p:cNvCxnSpPr>
                <a:stCxn id="104" idx="3"/>
                <a:endCxn id="105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84AC6E-024B-8405-73A7-9989F91BEE5D}"/>
                </a:ext>
              </a:extLst>
            </p:cNvPr>
            <p:cNvSpPr txBox="1"/>
            <p:nvPr/>
          </p:nvSpPr>
          <p:spPr>
            <a:xfrm>
              <a:off x="5707659" y="5680387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8C90C3-A023-01EC-1073-D89BA6EB4105}"/>
                </a:ext>
              </a:extLst>
            </p:cNvPr>
            <p:cNvSpPr txBox="1"/>
            <p:nvPr/>
          </p:nvSpPr>
          <p:spPr>
            <a:xfrm>
              <a:off x="6692623" y="6161482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D=2, S=1, p=2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01FCC19-43B8-B334-2CC9-753EA232D86B}"/>
                </a:ext>
              </a:extLst>
            </p:cNvPr>
            <p:cNvSpPr/>
            <p:nvPr/>
          </p:nvSpPr>
          <p:spPr>
            <a:xfrm>
              <a:off x="4212760" y="1463040"/>
              <a:ext cx="6013280" cy="533400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EB36691B-0C28-3902-0458-BB4884662271}"/>
                </a:ext>
              </a:extLst>
            </p:cNvPr>
            <p:cNvGrpSpPr/>
            <p:nvPr/>
          </p:nvGrpSpPr>
          <p:grpSpPr>
            <a:xfrm>
              <a:off x="7657883" y="5163666"/>
              <a:ext cx="2036190" cy="338554"/>
              <a:chOff x="6324383" y="5156046"/>
              <a:chExt cx="2036190" cy="338554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DED4B65-56D4-28CA-829F-0B8016992EA4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64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16, 16)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2D006EB-513C-AA85-2C8F-9E671D07A208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3" name="직선 화살표 연결선 102">
                <a:extLst>
                  <a:ext uri="{FF2B5EF4-FFF2-40B4-BE49-F238E27FC236}">
                    <a16:creationId xmlns:a16="http://schemas.microsoft.com/office/drawing/2014/main" id="{273526C6-6DB8-E119-46C0-B68595C09DC5}"/>
                  </a:ext>
                </a:extLst>
              </p:cNvPr>
              <p:cNvCxnSpPr>
                <a:cxnSpLocks/>
                <a:stCxn id="101" idx="3"/>
                <a:endCxn id="102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51F32281-9042-9813-B2DB-AFFFB79E1B7D}"/>
                </a:ext>
              </a:extLst>
            </p:cNvPr>
            <p:cNvGrpSpPr/>
            <p:nvPr/>
          </p:nvGrpSpPr>
          <p:grpSpPr>
            <a:xfrm>
              <a:off x="7656914" y="4654686"/>
              <a:ext cx="2036190" cy="338554"/>
              <a:chOff x="6324383" y="5156046"/>
              <a:chExt cx="2036190" cy="338554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224129-33FF-3EED-409D-CB046C94061B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64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AD0B1CE-3270-5CF0-416E-277D4E84E179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64, 64)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0" name="직선 화살표 연결선 99">
                <a:extLst>
                  <a:ext uri="{FF2B5EF4-FFF2-40B4-BE49-F238E27FC236}">
                    <a16:creationId xmlns:a16="http://schemas.microsoft.com/office/drawing/2014/main" id="{E5F4EFAF-6463-3AB2-587B-C16583C6F4E5}"/>
                  </a:ext>
                </a:extLst>
              </p:cNvPr>
              <p:cNvCxnSpPr>
                <a:cxnSpLocks/>
                <a:stCxn id="98" idx="3"/>
                <a:endCxn id="99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2E1CD9F8-09F6-DB1A-5794-9A2BCAD526AA}"/>
                </a:ext>
              </a:extLst>
            </p:cNvPr>
            <p:cNvGrpSpPr/>
            <p:nvPr/>
          </p:nvGrpSpPr>
          <p:grpSpPr>
            <a:xfrm>
              <a:off x="7587866" y="4163581"/>
              <a:ext cx="2224509" cy="339064"/>
              <a:chOff x="6254366" y="4155961"/>
              <a:chExt cx="2224509" cy="339064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47B6FB0A-9D2C-FCB2-DC03-E1F86F63CBBC}"/>
                  </a:ext>
                </a:extLst>
              </p:cNvPr>
              <p:cNvGrpSpPr/>
              <p:nvPr/>
            </p:nvGrpSpPr>
            <p:grpSpPr>
              <a:xfrm>
                <a:off x="6254366" y="4155961"/>
                <a:ext cx="2224509" cy="339064"/>
                <a:chOff x="6254366" y="4155961"/>
                <a:chExt cx="2224509" cy="339064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0DEC3F9-4FD0-084F-508D-C03153CA4B62}"/>
                    </a:ext>
                  </a:extLst>
                </p:cNvPr>
                <p:cNvSpPr txBox="1"/>
                <p:nvPr/>
              </p:nvSpPr>
              <p:spPr>
                <a:xfrm>
                  <a:off x="6254366" y="4155961"/>
                  <a:ext cx="1148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D=1, S=1, p=1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64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  <a:sym typeface="Wingdings" panose="05000000000000000000" pitchFamily="2" charset="2"/>
                    </a:rPr>
                    <a:t>32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, 64, 64)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C561960B-EBEA-5487-9EB0-2CEA953D7BEB}"/>
                    </a:ext>
                  </a:extLst>
                </p:cNvPr>
                <p:cNvSpPr txBox="1"/>
                <p:nvPr/>
              </p:nvSpPr>
              <p:spPr>
                <a:xfrm>
                  <a:off x="7514584" y="4156471"/>
                  <a:ext cx="964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err="1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Upsampling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2x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32, 128, 128)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cxnSp>
            <p:nvCxnSpPr>
              <p:cNvPr id="95" name="직선 화살표 연결선 94">
                <a:extLst>
                  <a:ext uri="{FF2B5EF4-FFF2-40B4-BE49-F238E27FC236}">
                    <a16:creationId xmlns:a16="http://schemas.microsoft.com/office/drawing/2014/main" id="{28158E5B-473B-37AA-2259-B7562146E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0791" y="4325238"/>
                <a:ext cx="169031" cy="5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122814-6161-572F-0C97-56159313377C}"/>
                </a:ext>
              </a:extLst>
            </p:cNvPr>
            <p:cNvSpPr txBox="1"/>
            <p:nvPr/>
          </p:nvSpPr>
          <p:spPr>
            <a:xfrm>
              <a:off x="7649096" y="364218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128, 128)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ED3D20-339C-3234-6ED0-8B1BC2117AB7}"/>
                </a:ext>
              </a:extLst>
            </p:cNvPr>
            <p:cNvSpPr txBox="1"/>
            <p:nvPr/>
          </p:nvSpPr>
          <p:spPr>
            <a:xfrm>
              <a:off x="8804533" y="365698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2C8445A3-E8AF-C012-2DF8-FB5F97112B79}"/>
                </a:ext>
              </a:extLst>
            </p:cNvPr>
            <p:cNvCxnSpPr>
              <a:cxnSpLocks/>
            </p:cNvCxnSpPr>
            <p:nvPr/>
          </p:nvCxnSpPr>
          <p:spPr>
            <a:xfrm>
              <a:off x="8716471" y="382575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1725C2C-101D-0E0E-3BC8-37DDD316BBC0}"/>
                </a:ext>
              </a:extLst>
            </p:cNvPr>
            <p:cNvSpPr txBox="1"/>
            <p:nvPr/>
          </p:nvSpPr>
          <p:spPr>
            <a:xfrm>
              <a:off x="7656914" y="314749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A2C1084-2D7C-4388-75A4-A09BB8321901}"/>
                </a:ext>
              </a:extLst>
            </p:cNvPr>
            <p:cNvSpPr txBox="1"/>
            <p:nvPr/>
          </p:nvSpPr>
          <p:spPr>
            <a:xfrm>
              <a:off x="8812351" y="316229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92" name="직선 화살표 연결선 91">
              <a:extLst>
                <a:ext uri="{FF2B5EF4-FFF2-40B4-BE49-F238E27FC236}">
                  <a16:creationId xmlns:a16="http://schemas.microsoft.com/office/drawing/2014/main" id="{E2ECF3C3-284D-EED7-6314-6E59D74D1F09}"/>
                </a:ext>
              </a:extLst>
            </p:cNvPr>
            <p:cNvCxnSpPr>
              <a:cxnSpLocks/>
            </p:cNvCxnSpPr>
            <p:nvPr/>
          </p:nvCxnSpPr>
          <p:spPr>
            <a:xfrm>
              <a:off x="8724289" y="333106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D3CFF7D-F1A8-775E-8878-3F6F0C1C6BD3}"/>
                </a:ext>
              </a:extLst>
            </p:cNvPr>
            <p:cNvSpPr txBox="1"/>
            <p:nvPr/>
          </p:nvSpPr>
          <p:spPr>
            <a:xfrm>
              <a:off x="8757407" y="2204955"/>
              <a:ext cx="964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1711232E-F51E-7E18-64A8-0E73353E9980}"/>
              </a:ext>
            </a:extLst>
          </p:cNvPr>
          <p:cNvSpPr/>
          <p:nvPr/>
        </p:nvSpPr>
        <p:spPr>
          <a:xfrm>
            <a:off x="3338775" y="3286112"/>
            <a:ext cx="371214" cy="4513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9" name="연결선: 구부러짐 128">
            <a:extLst>
              <a:ext uri="{FF2B5EF4-FFF2-40B4-BE49-F238E27FC236}">
                <a16:creationId xmlns:a16="http://schemas.microsoft.com/office/drawing/2014/main" id="{51D4021B-AE7E-580D-800E-6AB8EA2F13DA}"/>
              </a:ext>
            </a:extLst>
          </p:cNvPr>
          <p:cNvCxnSpPr>
            <a:cxnSpLocks/>
            <a:stCxn id="128" idx="2"/>
            <a:endCxn id="83" idx="1"/>
          </p:cNvCxnSpPr>
          <p:nvPr/>
        </p:nvCxnSpPr>
        <p:spPr>
          <a:xfrm rot="16200000" flipH="1">
            <a:off x="4350870" y="2910977"/>
            <a:ext cx="274556" cy="1927533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EC08E4AB-3B83-8D2B-F9C2-3DC54001AAE5}"/>
              </a:ext>
            </a:extLst>
          </p:cNvPr>
          <p:cNvSpPr/>
          <p:nvPr/>
        </p:nvSpPr>
        <p:spPr>
          <a:xfrm>
            <a:off x="10269918" y="2823588"/>
            <a:ext cx="365760" cy="264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875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Image Segmentation Component – Training Example</a:t>
            </a: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A8535B-E96F-BF10-B128-EFE1A968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32"/>
          <a:stretch/>
        </p:blipFill>
        <p:spPr>
          <a:xfrm>
            <a:off x="2692132" y="3084797"/>
            <a:ext cx="2323743" cy="3568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4F0BEC99-B4AD-7671-1136-37CDE1559E95}"/>
              </a:ext>
            </a:extLst>
          </p:cNvPr>
          <p:cNvSpPr/>
          <p:nvPr/>
        </p:nvSpPr>
        <p:spPr>
          <a:xfrm>
            <a:off x="2790825" y="3286112"/>
            <a:ext cx="540850" cy="8048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연결선: 구부러짐 39">
            <a:extLst>
              <a:ext uri="{FF2B5EF4-FFF2-40B4-BE49-F238E27FC236}">
                <a16:creationId xmlns:a16="http://schemas.microsoft.com/office/drawing/2014/main" id="{B3F71AA4-D31A-882D-714E-E297B641982D}"/>
              </a:ext>
            </a:extLst>
          </p:cNvPr>
          <p:cNvCxnSpPr>
            <a:cxnSpLocks/>
            <a:stCxn id="39" idx="1"/>
            <a:endCxn id="23" idx="3"/>
          </p:cNvCxnSpPr>
          <p:nvPr/>
        </p:nvCxnSpPr>
        <p:spPr>
          <a:xfrm rot="10800000" flipH="1">
            <a:off x="2790825" y="2219740"/>
            <a:ext cx="1722576" cy="1468810"/>
          </a:xfrm>
          <a:prstGeom prst="curvedConnector5">
            <a:avLst>
              <a:gd name="adj1" fmla="val -13271"/>
              <a:gd name="adj2" fmla="val 40323"/>
              <a:gd name="adj3" fmla="val 11327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4C6B66AB-A2A6-E870-0CA9-58A38F72E9A6}"/>
              </a:ext>
            </a:extLst>
          </p:cNvPr>
          <p:cNvGrpSpPr/>
          <p:nvPr/>
        </p:nvGrpSpPr>
        <p:grpSpPr>
          <a:xfrm>
            <a:off x="519037" y="1533039"/>
            <a:ext cx="3994364" cy="1373401"/>
            <a:chOff x="1511300" y="2427409"/>
            <a:chExt cx="3994364" cy="1373401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396FAB09-0192-A4AF-E8CD-61E4BBBC5B43}"/>
                </a:ext>
              </a:extLst>
            </p:cNvPr>
            <p:cNvSpPr/>
            <p:nvPr/>
          </p:nvSpPr>
          <p:spPr>
            <a:xfrm>
              <a:off x="1511300" y="2427409"/>
              <a:ext cx="3994364" cy="1373401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D90357BA-BBE5-88AE-9B53-034D4ACFDA11}"/>
                </a:ext>
              </a:extLst>
            </p:cNvPr>
            <p:cNvCxnSpPr/>
            <p:nvPr/>
          </p:nvCxnSpPr>
          <p:spPr>
            <a:xfrm flipV="1">
              <a:off x="3035723" y="3103836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0C31729-9216-6C9C-1F29-63F1F51D1A1A}"/>
                </a:ext>
              </a:extLst>
            </p:cNvPr>
            <p:cNvSpPr/>
            <p:nvPr/>
          </p:nvSpPr>
          <p:spPr>
            <a:xfrm>
              <a:off x="3276242" y="2539915"/>
              <a:ext cx="926290" cy="117227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Conv 3X3</a:t>
              </a:r>
            </a:p>
            <a:p>
              <a:pPr algn="ctr"/>
              <a:r>
                <a:rPr lang="en-US" altLang="ko-KR" sz="12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C=64,S=2, P=1</a:t>
              </a:r>
              <a:endParaRPr lang="ko-KR" altLang="en-US" sz="12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864FC014-BE7F-9BDE-2F00-22CF3EAC8A96}"/>
                </a:ext>
              </a:extLst>
            </p:cNvPr>
            <p:cNvCxnSpPr/>
            <p:nvPr/>
          </p:nvCxnSpPr>
          <p:spPr>
            <a:xfrm flipV="1">
              <a:off x="4187657" y="3106194"/>
              <a:ext cx="222334" cy="5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정육면체 36">
              <a:extLst>
                <a:ext uri="{FF2B5EF4-FFF2-40B4-BE49-F238E27FC236}">
                  <a16:creationId xmlns:a16="http://schemas.microsoft.com/office/drawing/2014/main" id="{7C6A93D2-991F-67AF-8285-1817558943A1}"/>
                </a:ext>
              </a:extLst>
            </p:cNvPr>
            <p:cNvSpPr/>
            <p:nvPr/>
          </p:nvSpPr>
          <p:spPr>
            <a:xfrm>
              <a:off x="4414301" y="2690279"/>
              <a:ext cx="878858" cy="811418"/>
            </a:xfrm>
            <a:prstGeom prst="cub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C6D43B-1091-E7CC-3C73-BBA1CE34F3F8}"/>
                </a:ext>
              </a:extLst>
            </p:cNvPr>
            <p:cNvSpPr txBox="1"/>
            <p:nvPr/>
          </p:nvSpPr>
          <p:spPr>
            <a:xfrm>
              <a:off x="4181010" y="3536082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64,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D606D44D-34E2-92BF-54FE-F5FCB214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4326" y="2659250"/>
              <a:ext cx="1414725" cy="908187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E6708B84-5A44-68A4-4D94-B0123E312481}"/>
              </a:ext>
            </a:extLst>
          </p:cNvPr>
          <p:cNvGrpSpPr/>
          <p:nvPr/>
        </p:nvGrpSpPr>
        <p:grpSpPr>
          <a:xfrm>
            <a:off x="5451915" y="1026160"/>
            <a:ext cx="6231082" cy="5652862"/>
            <a:chOff x="4212760" y="1144178"/>
            <a:chExt cx="6231082" cy="5652862"/>
          </a:xfrm>
        </p:grpSpPr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C73110D8-417D-1528-0111-335FD849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0000"/>
            </a:blip>
            <a:stretch>
              <a:fillRect/>
            </a:stretch>
          </p:blipFill>
          <p:spPr>
            <a:xfrm>
              <a:off x="5747189" y="1787321"/>
              <a:ext cx="4381955" cy="4919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D3D773FE-7B98-60C3-914F-8069F5892F66}"/>
                </a:ext>
              </a:extLst>
            </p:cNvPr>
            <p:cNvGrpSpPr/>
            <p:nvPr/>
          </p:nvGrpSpPr>
          <p:grpSpPr>
            <a:xfrm>
              <a:off x="4212760" y="1596821"/>
              <a:ext cx="1196368" cy="1092024"/>
              <a:chOff x="10816760" y="2992469"/>
              <a:chExt cx="1196368" cy="1092024"/>
            </a:xfrm>
          </p:grpSpPr>
          <p:sp>
            <p:nvSpPr>
              <p:cNvPr id="119" name="정육면체 118">
                <a:extLst>
                  <a:ext uri="{FF2B5EF4-FFF2-40B4-BE49-F238E27FC236}">
                    <a16:creationId xmlns:a16="http://schemas.microsoft.com/office/drawing/2014/main" id="{B20E0631-C2D3-A42A-1F8C-989BA2715EA2}"/>
                  </a:ext>
                </a:extLst>
              </p:cNvPr>
              <p:cNvSpPr/>
              <p:nvPr/>
            </p:nvSpPr>
            <p:spPr>
              <a:xfrm>
                <a:off x="11050051" y="2992469"/>
                <a:ext cx="878858" cy="811418"/>
              </a:xfrm>
              <a:prstGeom prst="cub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959E735-439C-8EE1-7560-E25F0947D869}"/>
                  </a:ext>
                </a:extLst>
              </p:cNvPr>
              <p:cNvSpPr txBox="1"/>
              <p:nvPr/>
            </p:nvSpPr>
            <p:spPr>
              <a:xfrm>
                <a:off x="10816760" y="3838272"/>
                <a:ext cx="1196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(B, 64, 512, 512)</a:t>
                </a:r>
                <a:endParaRPr lang="ko-KR" altLang="en-US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cxnSp>
          <p:nvCxnSpPr>
            <p:cNvPr id="71" name="연결선: 구부러짐 70">
              <a:extLst>
                <a:ext uri="{FF2B5EF4-FFF2-40B4-BE49-F238E27FC236}">
                  <a16:creationId xmlns:a16="http://schemas.microsoft.com/office/drawing/2014/main" id="{C0520380-D364-D2FC-BDA5-FBF0ACE914AD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 flipV="1">
              <a:off x="5226050" y="1901733"/>
              <a:ext cx="1484983" cy="107147"/>
            </a:xfrm>
            <a:prstGeom prst="curvedConnector4">
              <a:avLst>
                <a:gd name="adj1" fmla="val 26464"/>
                <a:gd name="adj2" fmla="val 313352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4D8B4706-6F8D-2D28-1785-0FF4B186E54B}"/>
                </a:ext>
              </a:extLst>
            </p:cNvPr>
            <p:cNvSpPr/>
            <p:nvPr/>
          </p:nvSpPr>
          <p:spPr>
            <a:xfrm>
              <a:off x="6012012" y="1901733"/>
              <a:ext cx="1398042" cy="251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DFEFEF-2590-2C76-0CC6-8DB81D99B394}"/>
                </a:ext>
              </a:extLst>
            </p:cNvPr>
            <p:cNvSpPr txBox="1"/>
            <p:nvPr/>
          </p:nvSpPr>
          <p:spPr>
            <a:xfrm>
              <a:off x="7617684" y="1144178"/>
              <a:ext cx="2826158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RSU-7 (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=64,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mid_ch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=32,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out_ch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=64)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E3F1E9-778C-475E-FA9F-786ACA19833E}"/>
                </a:ext>
              </a:extLst>
            </p:cNvPr>
            <p:cNvSpPr txBox="1"/>
            <p:nvPr/>
          </p:nvSpPr>
          <p:spPr>
            <a:xfrm>
              <a:off x="6752369" y="2196403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64,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9FF8EB-D990-8389-0533-FF075AE68BA8}"/>
                </a:ext>
              </a:extLst>
            </p:cNvPr>
            <p:cNvSpPr txBox="1"/>
            <p:nvPr/>
          </p:nvSpPr>
          <p:spPr>
            <a:xfrm>
              <a:off x="5591620" y="2652761"/>
              <a:ext cx="1196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ABB83C5E-26B1-7534-B7C1-93B18C1A404F}"/>
                </a:ext>
              </a:extLst>
            </p:cNvPr>
            <p:cNvGrpSpPr/>
            <p:nvPr/>
          </p:nvGrpSpPr>
          <p:grpSpPr>
            <a:xfrm>
              <a:off x="5707659" y="3155145"/>
              <a:ext cx="2089420" cy="338554"/>
              <a:chOff x="5253514" y="3063668"/>
              <a:chExt cx="2089420" cy="338554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6ADF6C1-8D2D-DD9E-771F-23107DE70DD0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512, 512)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E99016E-A692-56CF-5054-D3AAE00A8EB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8" name="직선 화살표 연결선 117">
                <a:extLst>
                  <a:ext uri="{FF2B5EF4-FFF2-40B4-BE49-F238E27FC236}">
                    <a16:creationId xmlns:a16="http://schemas.microsoft.com/office/drawing/2014/main" id="{C75B0BF8-E87A-E538-2FFA-FE378C5EB32A}"/>
                  </a:ext>
                </a:extLst>
              </p:cNvPr>
              <p:cNvCxnSpPr>
                <a:stCxn id="116" idx="3"/>
                <a:endCxn id="117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699E72A8-91EB-8BA9-F4E8-03A9941F7665}"/>
                </a:ext>
              </a:extLst>
            </p:cNvPr>
            <p:cNvGrpSpPr/>
            <p:nvPr/>
          </p:nvGrpSpPr>
          <p:grpSpPr>
            <a:xfrm>
              <a:off x="5707659" y="3649838"/>
              <a:ext cx="2089420" cy="338554"/>
              <a:chOff x="5253514" y="3063668"/>
              <a:chExt cx="2089420" cy="338554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870661B-9A0D-847F-B9DE-381F5E06C2D3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242D813-288B-8EE0-613F-7FA85499F05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5" name="직선 화살표 연결선 114">
                <a:extLst>
                  <a:ext uri="{FF2B5EF4-FFF2-40B4-BE49-F238E27FC236}">
                    <a16:creationId xmlns:a16="http://schemas.microsoft.com/office/drawing/2014/main" id="{D0706A12-E7B4-143A-D73F-66DDCB217A45}"/>
                  </a:ext>
                </a:extLst>
              </p:cNvPr>
              <p:cNvCxnSpPr>
                <a:stCxn id="113" idx="3"/>
                <a:endCxn id="114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E4D5C889-A887-DB09-FBDF-A706435665B7}"/>
                </a:ext>
              </a:extLst>
            </p:cNvPr>
            <p:cNvGrpSpPr/>
            <p:nvPr/>
          </p:nvGrpSpPr>
          <p:grpSpPr>
            <a:xfrm>
              <a:off x="5707659" y="4163581"/>
              <a:ext cx="2089420" cy="338554"/>
              <a:chOff x="5253514" y="3063668"/>
              <a:chExt cx="2089420" cy="338554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29C4BA8-D17C-2CC3-BD63-834D16C96B19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8AFA41D-7389-F272-F2B2-8214643DBC32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2" name="직선 화살표 연결선 111">
                <a:extLst>
                  <a:ext uri="{FF2B5EF4-FFF2-40B4-BE49-F238E27FC236}">
                    <a16:creationId xmlns:a16="http://schemas.microsoft.com/office/drawing/2014/main" id="{113F4B89-7BF9-E128-FDA3-E2E3E1DBA22E}"/>
                  </a:ext>
                </a:extLst>
              </p:cNvPr>
              <p:cNvCxnSpPr>
                <a:stCxn id="110" idx="3"/>
                <a:endCxn id="111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A365531F-D1A9-594C-D425-CB5532EDFB19}"/>
                </a:ext>
              </a:extLst>
            </p:cNvPr>
            <p:cNvGrpSpPr/>
            <p:nvPr/>
          </p:nvGrpSpPr>
          <p:grpSpPr>
            <a:xfrm>
              <a:off x="5707659" y="4665231"/>
              <a:ext cx="2089420" cy="338554"/>
              <a:chOff x="5253514" y="3063668"/>
              <a:chExt cx="2089420" cy="338554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961637-A9E0-0A22-61F9-B5D798BA55A3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21EF846-3EA6-F4D2-6A05-24CAA7BE1D3D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9" name="직선 화살표 연결선 108">
                <a:extLst>
                  <a:ext uri="{FF2B5EF4-FFF2-40B4-BE49-F238E27FC236}">
                    <a16:creationId xmlns:a16="http://schemas.microsoft.com/office/drawing/2014/main" id="{54240453-A5FD-69C3-0C7D-C6FF5C2C2C63}"/>
                  </a:ext>
                </a:extLst>
              </p:cNvPr>
              <p:cNvCxnSpPr>
                <a:stCxn id="107" idx="3"/>
                <a:endCxn id="108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7EF1E6E2-CEAE-957F-BB3E-43A2B3582137}"/>
                </a:ext>
              </a:extLst>
            </p:cNvPr>
            <p:cNvGrpSpPr/>
            <p:nvPr/>
          </p:nvGrpSpPr>
          <p:grpSpPr>
            <a:xfrm>
              <a:off x="5707659" y="5163666"/>
              <a:ext cx="2089420" cy="338554"/>
              <a:chOff x="5253514" y="3063668"/>
              <a:chExt cx="2089420" cy="33855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5297C30-F1D5-D395-60FA-B39D2F70CDC4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867E040-AC33-63CE-9C3E-83B19A48B90D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16, 16)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6" name="직선 화살표 연결선 105">
                <a:extLst>
                  <a:ext uri="{FF2B5EF4-FFF2-40B4-BE49-F238E27FC236}">
                    <a16:creationId xmlns:a16="http://schemas.microsoft.com/office/drawing/2014/main" id="{F000E81D-C556-DE31-38C2-05895FD10A24}"/>
                  </a:ext>
                </a:extLst>
              </p:cNvPr>
              <p:cNvCxnSpPr>
                <a:stCxn id="104" idx="3"/>
                <a:endCxn id="105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84AC6E-024B-8405-73A7-9989F91BEE5D}"/>
                </a:ext>
              </a:extLst>
            </p:cNvPr>
            <p:cNvSpPr txBox="1"/>
            <p:nvPr/>
          </p:nvSpPr>
          <p:spPr>
            <a:xfrm>
              <a:off x="5707659" y="5680387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8C90C3-A023-01EC-1073-D89BA6EB4105}"/>
                </a:ext>
              </a:extLst>
            </p:cNvPr>
            <p:cNvSpPr txBox="1"/>
            <p:nvPr/>
          </p:nvSpPr>
          <p:spPr>
            <a:xfrm>
              <a:off x="6692623" y="6161482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D=2, S=1, p=2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01FCC19-43B8-B334-2CC9-753EA232D86B}"/>
                </a:ext>
              </a:extLst>
            </p:cNvPr>
            <p:cNvSpPr/>
            <p:nvPr/>
          </p:nvSpPr>
          <p:spPr>
            <a:xfrm>
              <a:off x="4212760" y="1463040"/>
              <a:ext cx="6013280" cy="533400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EB36691B-0C28-3902-0458-BB4884662271}"/>
                </a:ext>
              </a:extLst>
            </p:cNvPr>
            <p:cNvGrpSpPr/>
            <p:nvPr/>
          </p:nvGrpSpPr>
          <p:grpSpPr>
            <a:xfrm>
              <a:off x="7657883" y="5163666"/>
              <a:ext cx="2036190" cy="338554"/>
              <a:chOff x="6324383" y="5156046"/>
              <a:chExt cx="2036190" cy="338554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DED4B65-56D4-28CA-829F-0B8016992EA4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64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16, 16)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2D006EB-513C-AA85-2C8F-9E671D07A208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3" name="직선 화살표 연결선 102">
                <a:extLst>
                  <a:ext uri="{FF2B5EF4-FFF2-40B4-BE49-F238E27FC236}">
                    <a16:creationId xmlns:a16="http://schemas.microsoft.com/office/drawing/2014/main" id="{273526C6-6DB8-E119-46C0-B68595C09DC5}"/>
                  </a:ext>
                </a:extLst>
              </p:cNvPr>
              <p:cNvCxnSpPr>
                <a:cxnSpLocks/>
                <a:stCxn id="101" idx="3"/>
                <a:endCxn id="102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51F32281-9042-9813-B2DB-AFFFB79E1B7D}"/>
                </a:ext>
              </a:extLst>
            </p:cNvPr>
            <p:cNvGrpSpPr/>
            <p:nvPr/>
          </p:nvGrpSpPr>
          <p:grpSpPr>
            <a:xfrm>
              <a:off x="7656914" y="4654686"/>
              <a:ext cx="2036190" cy="338554"/>
              <a:chOff x="6324383" y="5156046"/>
              <a:chExt cx="2036190" cy="338554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224129-33FF-3EED-409D-CB046C94061B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64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AD0B1CE-3270-5CF0-416E-277D4E84E179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32, 64, 64)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0" name="직선 화살표 연결선 99">
                <a:extLst>
                  <a:ext uri="{FF2B5EF4-FFF2-40B4-BE49-F238E27FC236}">
                    <a16:creationId xmlns:a16="http://schemas.microsoft.com/office/drawing/2014/main" id="{E5F4EFAF-6463-3AB2-587B-C16583C6F4E5}"/>
                  </a:ext>
                </a:extLst>
              </p:cNvPr>
              <p:cNvCxnSpPr>
                <a:cxnSpLocks/>
                <a:stCxn id="98" idx="3"/>
                <a:endCxn id="99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2E1CD9F8-09F6-DB1A-5794-9A2BCAD526AA}"/>
                </a:ext>
              </a:extLst>
            </p:cNvPr>
            <p:cNvGrpSpPr/>
            <p:nvPr/>
          </p:nvGrpSpPr>
          <p:grpSpPr>
            <a:xfrm>
              <a:off x="7587866" y="4163581"/>
              <a:ext cx="2224509" cy="339064"/>
              <a:chOff x="6254366" y="4155961"/>
              <a:chExt cx="2224509" cy="339064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47B6FB0A-9D2C-FCB2-DC03-E1F86F63CBBC}"/>
                  </a:ext>
                </a:extLst>
              </p:cNvPr>
              <p:cNvGrpSpPr/>
              <p:nvPr/>
            </p:nvGrpSpPr>
            <p:grpSpPr>
              <a:xfrm>
                <a:off x="6254366" y="4155961"/>
                <a:ext cx="2224509" cy="339064"/>
                <a:chOff x="6254366" y="4155961"/>
                <a:chExt cx="2224509" cy="339064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0DEC3F9-4FD0-084F-508D-C03153CA4B62}"/>
                    </a:ext>
                  </a:extLst>
                </p:cNvPr>
                <p:cNvSpPr txBox="1"/>
                <p:nvPr/>
              </p:nvSpPr>
              <p:spPr>
                <a:xfrm>
                  <a:off x="6254366" y="4155961"/>
                  <a:ext cx="1148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D=1, S=1, p=1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64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  <a:sym typeface="Wingdings" panose="05000000000000000000" pitchFamily="2" charset="2"/>
                    </a:rPr>
                    <a:t>32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, 64, 64)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C561960B-EBEA-5487-9EB0-2CEA953D7BEB}"/>
                    </a:ext>
                  </a:extLst>
                </p:cNvPr>
                <p:cNvSpPr txBox="1"/>
                <p:nvPr/>
              </p:nvSpPr>
              <p:spPr>
                <a:xfrm>
                  <a:off x="7514584" y="4156471"/>
                  <a:ext cx="964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err="1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Upsampling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2x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32, 128, 128)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cxnSp>
            <p:nvCxnSpPr>
              <p:cNvPr id="95" name="직선 화살표 연결선 94">
                <a:extLst>
                  <a:ext uri="{FF2B5EF4-FFF2-40B4-BE49-F238E27FC236}">
                    <a16:creationId xmlns:a16="http://schemas.microsoft.com/office/drawing/2014/main" id="{28158E5B-473B-37AA-2259-B7562146E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0791" y="4325238"/>
                <a:ext cx="169031" cy="5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122814-6161-572F-0C97-56159313377C}"/>
                </a:ext>
              </a:extLst>
            </p:cNvPr>
            <p:cNvSpPr txBox="1"/>
            <p:nvPr/>
          </p:nvSpPr>
          <p:spPr>
            <a:xfrm>
              <a:off x="7649096" y="364218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128, 128)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ED3D20-339C-3234-6ED0-8B1BC2117AB7}"/>
                </a:ext>
              </a:extLst>
            </p:cNvPr>
            <p:cNvSpPr txBox="1"/>
            <p:nvPr/>
          </p:nvSpPr>
          <p:spPr>
            <a:xfrm>
              <a:off x="8804533" y="365698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2C8445A3-E8AF-C012-2DF8-FB5F97112B79}"/>
                </a:ext>
              </a:extLst>
            </p:cNvPr>
            <p:cNvCxnSpPr>
              <a:cxnSpLocks/>
            </p:cNvCxnSpPr>
            <p:nvPr/>
          </p:nvCxnSpPr>
          <p:spPr>
            <a:xfrm>
              <a:off x="8716471" y="382575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1725C2C-101D-0E0E-3BC8-37DDD316BBC0}"/>
                </a:ext>
              </a:extLst>
            </p:cNvPr>
            <p:cNvSpPr txBox="1"/>
            <p:nvPr/>
          </p:nvSpPr>
          <p:spPr>
            <a:xfrm>
              <a:off x="7656914" y="314749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A2C1084-2D7C-4388-75A4-A09BB8321901}"/>
                </a:ext>
              </a:extLst>
            </p:cNvPr>
            <p:cNvSpPr txBox="1"/>
            <p:nvPr/>
          </p:nvSpPr>
          <p:spPr>
            <a:xfrm>
              <a:off x="8812351" y="316229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92" name="직선 화살표 연결선 91">
              <a:extLst>
                <a:ext uri="{FF2B5EF4-FFF2-40B4-BE49-F238E27FC236}">
                  <a16:creationId xmlns:a16="http://schemas.microsoft.com/office/drawing/2014/main" id="{E2ECF3C3-284D-EED7-6314-6E59D74D1F09}"/>
                </a:ext>
              </a:extLst>
            </p:cNvPr>
            <p:cNvCxnSpPr>
              <a:cxnSpLocks/>
            </p:cNvCxnSpPr>
            <p:nvPr/>
          </p:nvCxnSpPr>
          <p:spPr>
            <a:xfrm>
              <a:off x="8724289" y="333106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D3CFF7D-F1A8-775E-8878-3F6F0C1C6BD3}"/>
                </a:ext>
              </a:extLst>
            </p:cNvPr>
            <p:cNvSpPr txBox="1"/>
            <p:nvPr/>
          </p:nvSpPr>
          <p:spPr>
            <a:xfrm>
              <a:off x="8757407" y="2204955"/>
              <a:ext cx="964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1711232E-F51E-7E18-64A8-0E73353E9980}"/>
              </a:ext>
            </a:extLst>
          </p:cNvPr>
          <p:cNvSpPr/>
          <p:nvPr/>
        </p:nvSpPr>
        <p:spPr>
          <a:xfrm>
            <a:off x="3338775" y="3286112"/>
            <a:ext cx="371214" cy="4513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29" name="연결선: 구부러짐 128">
            <a:extLst>
              <a:ext uri="{FF2B5EF4-FFF2-40B4-BE49-F238E27FC236}">
                <a16:creationId xmlns:a16="http://schemas.microsoft.com/office/drawing/2014/main" id="{51D4021B-AE7E-580D-800E-6AB8EA2F13DA}"/>
              </a:ext>
            </a:extLst>
          </p:cNvPr>
          <p:cNvCxnSpPr>
            <a:cxnSpLocks/>
            <a:stCxn id="128" idx="2"/>
            <a:endCxn id="83" idx="1"/>
          </p:cNvCxnSpPr>
          <p:nvPr/>
        </p:nvCxnSpPr>
        <p:spPr>
          <a:xfrm rot="16200000" flipH="1">
            <a:off x="4350870" y="2910977"/>
            <a:ext cx="274556" cy="1927533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EC08E4AB-3B83-8D2B-F9C2-3DC54001AAE5}"/>
              </a:ext>
            </a:extLst>
          </p:cNvPr>
          <p:cNvSpPr/>
          <p:nvPr/>
        </p:nvSpPr>
        <p:spPr>
          <a:xfrm>
            <a:off x="10269918" y="2823588"/>
            <a:ext cx="365760" cy="264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CF9A8-0FAD-31C1-6BDE-39A79FE7D2F9}"/>
              </a:ext>
            </a:extLst>
          </p:cNvPr>
          <p:cNvSpPr txBox="1"/>
          <p:nvPr/>
        </p:nvSpPr>
        <p:spPr>
          <a:xfrm>
            <a:off x="3340557" y="3915823"/>
            <a:ext cx="96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MaxPooling</a:t>
            </a:r>
            <a:b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64, 256, 256)</a:t>
            </a:r>
            <a:endParaRPr lang="ko-KR" altLang="en-US" sz="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24F24-5FEC-3074-16FD-29A9DF82BA49}"/>
              </a:ext>
            </a:extLst>
          </p:cNvPr>
          <p:cNvSpPr txBox="1"/>
          <p:nvPr/>
        </p:nvSpPr>
        <p:spPr>
          <a:xfrm>
            <a:off x="3320669" y="4446572"/>
            <a:ext cx="104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MaxPooling</a:t>
            </a:r>
            <a:b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128, 128, 128)</a:t>
            </a:r>
            <a:endParaRPr lang="ko-KR" altLang="en-US" sz="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06379-DC84-AD10-33D7-5BEA0425C25A}"/>
              </a:ext>
            </a:extLst>
          </p:cNvPr>
          <p:cNvSpPr txBox="1"/>
          <p:nvPr/>
        </p:nvSpPr>
        <p:spPr>
          <a:xfrm>
            <a:off x="3338775" y="4929019"/>
            <a:ext cx="104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MaxPooling</a:t>
            </a:r>
            <a:b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256, 64, 64)</a:t>
            </a:r>
            <a:endParaRPr lang="ko-KR" altLang="en-US" sz="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2D1E04-214B-9A79-979E-F144EDEF1723}"/>
              </a:ext>
            </a:extLst>
          </p:cNvPr>
          <p:cNvSpPr txBox="1"/>
          <p:nvPr/>
        </p:nvSpPr>
        <p:spPr>
          <a:xfrm>
            <a:off x="3341987" y="5402145"/>
            <a:ext cx="104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MaxPooling</a:t>
            </a:r>
            <a:b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512, 32, 32)</a:t>
            </a:r>
            <a:endParaRPr lang="ko-KR" altLang="en-US" sz="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478D2-5542-1154-8FB8-F9CC85499BEE}"/>
              </a:ext>
            </a:extLst>
          </p:cNvPr>
          <p:cNvSpPr txBox="1"/>
          <p:nvPr/>
        </p:nvSpPr>
        <p:spPr>
          <a:xfrm>
            <a:off x="3338775" y="5791355"/>
            <a:ext cx="1046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err="1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MaxPooling</a:t>
            </a:r>
            <a:b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</a:br>
            <a: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1024, 16, 16)</a:t>
            </a:r>
            <a:endParaRPr lang="ko-KR" altLang="en-US" sz="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AF0D5C2-C1AF-CA7B-1CDE-51324A0E9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532"/>
          <a:stretch/>
        </p:blipFill>
        <p:spPr>
          <a:xfrm>
            <a:off x="398366" y="3269940"/>
            <a:ext cx="2082626" cy="31983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DA6B3E8-9BDA-BFD9-667F-337A1695CC80}"/>
              </a:ext>
            </a:extLst>
          </p:cNvPr>
          <p:cNvCxnSpPr>
            <a:stCxn id="10" idx="3"/>
            <a:endCxn id="4" idx="1"/>
          </p:cNvCxnSpPr>
          <p:nvPr/>
        </p:nvCxnSpPr>
        <p:spPr>
          <a:xfrm>
            <a:off x="2480992" y="4869094"/>
            <a:ext cx="2111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53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Image Segmentation Component – Training Example</a:t>
            </a: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E6708B84-5A44-68A4-4D94-B0123E312481}"/>
              </a:ext>
            </a:extLst>
          </p:cNvPr>
          <p:cNvGrpSpPr/>
          <p:nvPr/>
        </p:nvGrpSpPr>
        <p:grpSpPr>
          <a:xfrm>
            <a:off x="5451915" y="1026160"/>
            <a:ext cx="6231082" cy="5652862"/>
            <a:chOff x="4212760" y="1144178"/>
            <a:chExt cx="6231082" cy="5652862"/>
          </a:xfrm>
        </p:grpSpPr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C73110D8-417D-1528-0111-335FD849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70000"/>
            </a:blip>
            <a:stretch>
              <a:fillRect/>
            </a:stretch>
          </p:blipFill>
          <p:spPr>
            <a:xfrm>
              <a:off x="5747189" y="1787321"/>
              <a:ext cx="4381955" cy="49191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70" name="그룹 69">
              <a:extLst>
                <a:ext uri="{FF2B5EF4-FFF2-40B4-BE49-F238E27FC236}">
                  <a16:creationId xmlns:a16="http://schemas.microsoft.com/office/drawing/2014/main" id="{D3D773FE-7B98-60C3-914F-8069F5892F66}"/>
                </a:ext>
              </a:extLst>
            </p:cNvPr>
            <p:cNvGrpSpPr/>
            <p:nvPr/>
          </p:nvGrpSpPr>
          <p:grpSpPr>
            <a:xfrm>
              <a:off x="4212760" y="1596821"/>
              <a:ext cx="1196368" cy="1092024"/>
              <a:chOff x="10816760" y="2992469"/>
              <a:chExt cx="1196368" cy="1092024"/>
            </a:xfrm>
          </p:grpSpPr>
          <p:sp>
            <p:nvSpPr>
              <p:cNvPr id="119" name="정육면체 118">
                <a:extLst>
                  <a:ext uri="{FF2B5EF4-FFF2-40B4-BE49-F238E27FC236}">
                    <a16:creationId xmlns:a16="http://schemas.microsoft.com/office/drawing/2014/main" id="{B20E0631-C2D3-A42A-1F8C-989BA2715EA2}"/>
                  </a:ext>
                </a:extLst>
              </p:cNvPr>
              <p:cNvSpPr/>
              <p:nvPr/>
            </p:nvSpPr>
            <p:spPr>
              <a:xfrm>
                <a:off x="11050051" y="2992469"/>
                <a:ext cx="878858" cy="811418"/>
              </a:xfrm>
              <a:prstGeom prst="cub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959E735-439C-8EE1-7560-E25F0947D869}"/>
                  </a:ext>
                </a:extLst>
              </p:cNvPr>
              <p:cNvSpPr txBox="1"/>
              <p:nvPr/>
            </p:nvSpPr>
            <p:spPr>
              <a:xfrm>
                <a:off x="10816760" y="3838272"/>
                <a:ext cx="119636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(B, 128, 512, 512)</a:t>
                </a:r>
                <a:endParaRPr lang="ko-KR" altLang="en-US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cxnSp>
          <p:nvCxnSpPr>
            <p:cNvPr id="71" name="연결선: 구부러짐 70">
              <a:extLst>
                <a:ext uri="{FF2B5EF4-FFF2-40B4-BE49-F238E27FC236}">
                  <a16:creationId xmlns:a16="http://schemas.microsoft.com/office/drawing/2014/main" id="{C0520380-D364-D2FC-BDA5-FBF0ACE914AD}"/>
                </a:ext>
              </a:extLst>
            </p:cNvPr>
            <p:cNvCxnSpPr>
              <a:cxnSpLocks/>
              <a:endCxn id="72" idx="0"/>
            </p:cNvCxnSpPr>
            <p:nvPr/>
          </p:nvCxnSpPr>
          <p:spPr>
            <a:xfrm flipV="1">
              <a:off x="5226050" y="1901733"/>
              <a:ext cx="1484983" cy="107147"/>
            </a:xfrm>
            <a:prstGeom prst="curvedConnector4">
              <a:avLst>
                <a:gd name="adj1" fmla="val 26464"/>
                <a:gd name="adj2" fmla="val 313352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4D8B4706-6F8D-2D28-1785-0FF4B186E54B}"/>
                </a:ext>
              </a:extLst>
            </p:cNvPr>
            <p:cNvSpPr/>
            <p:nvPr/>
          </p:nvSpPr>
          <p:spPr>
            <a:xfrm>
              <a:off x="6012012" y="1901733"/>
              <a:ext cx="1398042" cy="251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FDFEFEF-2590-2C76-0CC6-8DB81D99B394}"/>
                </a:ext>
              </a:extLst>
            </p:cNvPr>
            <p:cNvSpPr txBox="1"/>
            <p:nvPr/>
          </p:nvSpPr>
          <p:spPr>
            <a:xfrm>
              <a:off x="7617684" y="1144178"/>
              <a:ext cx="2826158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RSU-7 (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in_ch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=128,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mid_ch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=16, </a:t>
              </a:r>
              <a:r>
                <a:rPr lang="en-US" altLang="ko-KR" sz="1000" dirty="0" err="1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out_ch</a:t>
              </a:r>
              <a:r>
                <a:rPr lang="en-US" altLang="ko-KR" sz="1000" dirty="0"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=64)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E3F1E9-778C-475E-FA9F-786ACA19833E}"/>
                </a:ext>
              </a:extLst>
            </p:cNvPr>
            <p:cNvSpPr txBox="1"/>
            <p:nvPr/>
          </p:nvSpPr>
          <p:spPr>
            <a:xfrm>
              <a:off x="6752369" y="2196403"/>
              <a:ext cx="1196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(B, 128, 512, 512)</a:t>
              </a:r>
              <a:endParaRPr lang="ko-KR" altLang="en-US" sz="10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F9FF8EB-D990-8389-0533-FF075AE68BA8}"/>
                </a:ext>
              </a:extLst>
            </p:cNvPr>
            <p:cNvSpPr txBox="1"/>
            <p:nvPr/>
          </p:nvSpPr>
          <p:spPr>
            <a:xfrm>
              <a:off x="5591620" y="2652761"/>
              <a:ext cx="1196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ABB83C5E-26B1-7534-B7C1-93B18C1A404F}"/>
                </a:ext>
              </a:extLst>
            </p:cNvPr>
            <p:cNvGrpSpPr/>
            <p:nvPr/>
          </p:nvGrpSpPr>
          <p:grpSpPr>
            <a:xfrm>
              <a:off x="5707659" y="3155145"/>
              <a:ext cx="2089420" cy="338554"/>
              <a:chOff x="5253514" y="3063668"/>
              <a:chExt cx="2089420" cy="338554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6ADF6C1-8D2D-DD9E-771F-23107DE70DD0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512, 512)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E99016E-A692-56CF-5054-D3AAE00A8EB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8" name="직선 화살표 연결선 117">
                <a:extLst>
                  <a:ext uri="{FF2B5EF4-FFF2-40B4-BE49-F238E27FC236}">
                    <a16:creationId xmlns:a16="http://schemas.microsoft.com/office/drawing/2014/main" id="{C75B0BF8-E87A-E538-2FFA-FE378C5EB32A}"/>
                  </a:ext>
                </a:extLst>
              </p:cNvPr>
              <p:cNvCxnSpPr>
                <a:stCxn id="116" idx="3"/>
                <a:endCxn id="117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699E72A8-91EB-8BA9-F4E8-03A9941F7665}"/>
                </a:ext>
              </a:extLst>
            </p:cNvPr>
            <p:cNvGrpSpPr/>
            <p:nvPr/>
          </p:nvGrpSpPr>
          <p:grpSpPr>
            <a:xfrm>
              <a:off x="5707659" y="3649838"/>
              <a:ext cx="2089420" cy="338554"/>
              <a:chOff x="5253514" y="3063668"/>
              <a:chExt cx="2089420" cy="338554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0870661B-9A0D-847F-B9DE-381F5E06C2D3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256, 256)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242D813-288B-8EE0-613F-7FA85499F055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5" name="직선 화살표 연결선 114">
                <a:extLst>
                  <a:ext uri="{FF2B5EF4-FFF2-40B4-BE49-F238E27FC236}">
                    <a16:creationId xmlns:a16="http://schemas.microsoft.com/office/drawing/2014/main" id="{D0706A12-E7B4-143A-D73F-66DDCB217A45}"/>
                  </a:ext>
                </a:extLst>
              </p:cNvPr>
              <p:cNvCxnSpPr>
                <a:stCxn id="113" idx="3"/>
                <a:endCxn id="114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E4D5C889-A887-DB09-FBDF-A706435665B7}"/>
                </a:ext>
              </a:extLst>
            </p:cNvPr>
            <p:cNvGrpSpPr/>
            <p:nvPr/>
          </p:nvGrpSpPr>
          <p:grpSpPr>
            <a:xfrm>
              <a:off x="5707659" y="4163581"/>
              <a:ext cx="2089420" cy="338554"/>
              <a:chOff x="5253514" y="3063668"/>
              <a:chExt cx="2089420" cy="338554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29C4BA8-D17C-2CC3-BD63-834D16C96B19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128, 128)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8AFA41D-7389-F272-F2B2-8214643DBC32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12" name="직선 화살표 연결선 111">
                <a:extLst>
                  <a:ext uri="{FF2B5EF4-FFF2-40B4-BE49-F238E27FC236}">
                    <a16:creationId xmlns:a16="http://schemas.microsoft.com/office/drawing/2014/main" id="{113F4B89-7BF9-E128-FDA3-E2E3E1DBA22E}"/>
                  </a:ext>
                </a:extLst>
              </p:cNvPr>
              <p:cNvCxnSpPr>
                <a:stCxn id="110" idx="3"/>
                <a:endCxn id="111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그룹 78">
              <a:extLst>
                <a:ext uri="{FF2B5EF4-FFF2-40B4-BE49-F238E27FC236}">
                  <a16:creationId xmlns:a16="http://schemas.microsoft.com/office/drawing/2014/main" id="{A365531F-D1A9-594C-D425-CB5532EDFB19}"/>
                </a:ext>
              </a:extLst>
            </p:cNvPr>
            <p:cNvGrpSpPr/>
            <p:nvPr/>
          </p:nvGrpSpPr>
          <p:grpSpPr>
            <a:xfrm>
              <a:off x="5707659" y="4665231"/>
              <a:ext cx="2089420" cy="338554"/>
              <a:chOff x="5253514" y="3063668"/>
              <a:chExt cx="2089420" cy="338554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961637-A9E0-0A22-61F9-B5D798BA55A3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64, 64)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21EF846-3EA6-F4D2-6A05-24CAA7BE1D3D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9" name="직선 화살표 연결선 108">
                <a:extLst>
                  <a:ext uri="{FF2B5EF4-FFF2-40B4-BE49-F238E27FC236}">
                    <a16:creationId xmlns:a16="http://schemas.microsoft.com/office/drawing/2014/main" id="{54240453-A5FD-69C3-0C7D-C6FF5C2C2C63}"/>
                  </a:ext>
                </a:extLst>
              </p:cNvPr>
              <p:cNvCxnSpPr>
                <a:stCxn id="107" idx="3"/>
                <a:endCxn id="108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그룹 79">
              <a:extLst>
                <a:ext uri="{FF2B5EF4-FFF2-40B4-BE49-F238E27FC236}">
                  <a16:creationId xmlns:a16="http://schemas.microsoft.com/office/drawing/2014/main" id="{7EF1E6E2-CEAE-957F-BB3E-43A2B3582137}"/>
                </a:ext>
              </a:extLst>
            </p:cNvPr>
            <p:cNvGrpSpPr/>
            <p:nvPr/>
          </p:nvGrpSpPr>
          <p:grpSpPr>
            <a:xfrm>
              <a:off x="5707659" y="5163666"/>
              <a:ext cx="2089420" cy="338554"/>
              <a:chOff x="5253514" y="3063668"/>
              <a:chExt cx="2089420" cy="338554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5297C30-F1D5-D395-60FA-B39D2F70CDC4}"/>
                  </a:ext>
                </a:extLst>
              </p:cNvPr>
              <p:cNvSpPr txBox="1"/>
              <p:nvPr/>
            </p:nvSpPr>
            <p:spPr>
              <a:xfrm>
                <a:off x="5253514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32, 32)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867E040-AC33-63CE-9C3E-83B19A48B90D}"/>
                  </a:ext>
                </a:extLst>
              </p:cNvPr>
              <p:cNvSpPr txBox="1"/>
              <p:nvPr/>
            </p:nvSpPr>
            <p:spPr>
              <a:xfrm>
                <a:off x="6378643" y="3063668"/>
                <a:ext cx="964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MaxPooling</a:t>
                </a:r>
                <a:b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rgbClr val="FF0000"/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16, 16)</a:t>
                </a:r>
                <a:endParaRPr lang="ko-KR" altLang="en-US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6" name="직선 화살표 연결선 105">
                <a:extLst>
                  <a:ext uri="{FF2B5EF4-FFF2-40B4-BE49-F238E27FC236}">
                    <a16:creationId xmlns:a16="http://schemas.microsoft.com/office/drawing/2014/main" id="{F000E81D-C556-DE31-38C2-05895FD10A24}"/>
                  </a:ext>
                </a:extLst>
              </p:cNvPr>
              <p:cNvCxnSpPr>
                <a:stCxn id="104" idx="3"/>
                <a:endCxn id="105" idx="1"/>
              </p:cNvCxnSpPr>
              <p:nvPr/>
            </p:nvCxnSpPr>
            <p:spPr>
              <a:xfrm>
                <a:off x="6217805" y="3232945"/>
                <a:ext cx="16083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84AC6E-024B-8405-73A7-9989F91BEE5D}"/>
                </a:ext>
              </a:extLst>
            </p:cNvPr>
            <p:cNvSpPr txBox="1"/>
            <p:nvPr/>
          </p:nvSpPr>
          <p:spPr>
            <a:xfrm>
              <a:off x="5707659" y="5680387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16,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28C90C3-A023-01EC-1073-D89BA6EB4105}"/>
                </a:ext>
              </a:extLst>
            </p:cNvPr>
            <p:cNvSpPr txBox="1"/>
            <p:nvPr/>
          </p:nvSpPr>
          <p:spPr>
            <a:xfrm>
              <a:off x="6692623" y="6161482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D=2, S=1, p=2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16, 16, 16)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001FCC19-43B8-B334-2CC9-753EA232D86B}"/>
                </a:ext>
              </a:extLst>
            </p:cNvPr>
            <p:cNvSpPr/>
            <p:nvPr/>
          </p:nvSpPr>
          <p:spPr>
            <a:xfrm>
              <a:off x="4212760" y="1463040"/>
              <a:ext cx="6013280" cy="533400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4" name="그룹 83">
              <a:extLst>
                <a:ext uri="{FF2B5EF4-FFF2-40B4-BE49-F238E27FC236}">
                  <a16:creationId xmlns:a16="http://schemas.microsoft.com/office/drawing/2014/main" id="{EB36691B-0C28-3902-0458-BB4884662271}"/>
                </a:ext>
              </a:extLst>
            </p:cNvPr>
            <p:cNvGrpSpPr/>
            <p:nvPr/>
          </p:nvGrpSpPr>
          <p:grpSpPr>
            <a:xfrm>
              <a:off x="7657883" y="5163666"/>
              <a:ext cx="2036190" cy="338554"/>
              <a:chOff x="6324383" y="5156046"/>
              <a:chExt cx="2036190" cy="338554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DED4B65-56D4-28CA-829F-0B8016992EA4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16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16, 16)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2D006EB-513C-AA85-2C8F-9E671D07A208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3" name="직선 화살표 연결선 102">
                <a:extLst>
                  <a:ext uri="{FF2B5EF4-FFF2-40B4-BE49-F238E27FC236}">
                    <a16:creationId xmlns:a16="http://schemas.microsoft.com/office/drawing/2014/main" id="{273526C6-6DB8-E119-46C0-B68595C09DC5}"/>
                  </a:ext>
                </a:extLst>
              </p:cNvPr>
              <p:cNvCxnSpPr>
                <a:cxnSpLocks/>
                <a:stCxn id="101" idx="3"/>
                <a:endCxn id="102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그룹 84">
              <a:extLst>
                <a:ext uri="{FF2B5EF4-FFF2-40B4-BE49-F238E27FC236}">
                  <a16:creationId xmlns:a16="http://schemas.microsoft.com/office/drawing/2014/main" id="{51F32281-9042-9813-B2DB-AFFFB79E1B7D}"/>
                </a:ext>
              </a:extLst>
            </p:cNvPr>
            <p:cNvGrpSpPr/>
            <p:nvPr/>
          </p:nvGrpSpPr>
          <p:grpSpPr>
            <a:xfrm>
              <a:off x="7656914" y="4654686"/>
              <a:ext cx="2036190" cy="338554"/>
              <a:chOff x="6324383" y="5156046"/>
              <a:chExt cx="2036190" cy="338554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224129-33FF-3EED-409D-CB046C94061B}"/>
                  </a:ext>
                </a:extLst>
              </p:cNvPr>
              <p:cNvSpPr txBox="1"/>
              <p:nvPr/>
            </p:nvSpPr>
            <p:spPr>
              <a:xfrm>
                <a:off x="6324383" y="5156046"/>
                <a:ext cx="102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D=1, S=1, p=1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32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  <a:sym typeface="Wingdings" panose="05000000000000000000" pitchFamily="2" charset="2"/>
                  </a:rPr>
                  <a:t>16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, 32, 32)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AD0B1CE-3270-5CF0-416E-277D4E84E179}"/>
                  </a:ext>
                </a:extLst>
              </p:cNvPr>
              <p:cNvSpPr txBox="1"/>
              <p:nvPr/>
            </p:nvSpPr>
            <p:spPr>
              <a:xfrm>
                <a:off x="7497137" y="5156046"/>
                <a:ext cx="863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dirty="0" err="1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Upsampling</a:t>
                </a: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 2x</a:t>
                </a:r>
                <a:b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</a:br>
                <a:r>
                  <a:rPr lang="en-US" altLang="ko-KR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rPr>
                  <a:t>(B, 16, 64, 64)</a:t>
                </a:r>
                <a:endParaRPr lang="ko-KR" altLang="en-US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endParaRPr>
              </a:p>
            </p:txBody>
          </p:sp>
          <p:cxnSp>
            <p:nvCxnSpPr>
              <p:cNvPr id="100" name="직선 화살표 연결선 99">
                <a:extLst>
                  <a:ext uri="{FF2B5EF4-FFF2-40B4-BE49-F238E27FC236}">
                    <a16:creationId xmlns:a16="http://schemas.microsoft.com/office/drawing/2014/main" id="{E5F4EFAF-6463-3AB2-587B-C16583C6F4E5}"/>
                  </a:ext>
                </a:extLst>
              </p:cNvPr>
              <p:cNvCxnSpPr>
                <a:cxnSpLocks/>
                <a:stCxn id="98" idx="3"/>
                <a:endCxn id="99" idx="1"/>
              </p:cNvCxnSpPr>
              <p:nvPr/>
            </p:nvCxnSpPr>
            <p:spPr>
              <a:xfrm>
                <a:off x="7352616" y="5325323"/>
                <a:ext cx="14452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2E1CD9F8-09F6-DB1A-5794-9A2BCAD526AA}"/>
                </a:ext>
              </a:extLst>
            </p:cNvPr>
            <p:cNvGrpSpPr/>
            <p:nvPr/>
          </p:nvGrpSpPr>
          <p:grpSpPr>
            <a:xfrm>
              <a:off x="7587866" y="4163581"/>
              <a:ext cx="2224509" cy="339064"/>
              <a:chOff x="6254366" y="4155961"/>
              <a:chExt cx="2224509" cy="339064"/>
            </a:xfrm>
          </p:grpSpPr>
          <p:grpSp>
            <p:nvGrpSpPr>
              <p:cNvPr id="94" name="그룹 93">
                <a:extLst>
                  <a:ext uri="{FF2B5EF4-FFF2-40B4-BE49-F238E27FC236}">
                    <a16:creationId xmlns:a16="http://schemas.microsoft.com/office/drawing/2014/main" id="{47B6FB0A-9D2C-FCB2-DC03-E1F86F63CBBC}"/>
                  </a:ext>
                </a:extLst>
              </p:cNvPr>
              <p:cNvGrpSpPr/>
              <p:nvPr/>
            </p:nvGrpSpPr>
            <p:grpSpPr>
              <a:xfrm>
                <a:off x="6254366" y="4155961"/>
                <a:ext cx="2224509" cy="339064"/>
                <a:chOff x="6254366" y="4155961"/>
                <a:chExt cx="2224509" cy="339064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0DEC3F9-4FD0-084F-508D-C03153CA4B62}"/>
                    </a:ext>
                  </a:extLst>
                </p:cNvPr>
                <p:cNvSpPr txBox="1"/>
                <p:nvPr/>
              </p:nvSpPr>
              <p:spPr>
                <a:xfrm>
                  <a:off x="6254366" y="4155961"/>
                  <a:ext cx="11483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D=1, S=1, p=1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32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  <a:sym typeface="Wingdings" panose="05000000000000000000" pitchFamily="2" charset="2"/>
                    </a:rPr>
                    <a:t>16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, 64, 64)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C561960B-EBEA-5487-9EB0-2CEA953D7BEB}"/>
                    </a:ext>
                  </a:extLst>
                </p:cNvPr>
                <p:cNvSpPr txBox="1"/>
                <p:nvPr/>
              </p:nvSpPr>
              <p:spPr>
                <a:xfrm>
                  <a:off x="7514584" y="4156471"/>
                  <a:ext cx="964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800" dirty="0" err="1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Upsampling</a:t>
                  </a: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 2x</a:t>
                  </a:r>
                  <a:b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</a:br>
                  <a:r>
                    <a:rPr lang="en-US" altLang="ko-KR" sz="800" dirty="0">
                      <a:solidFill>
                        <a:schemeClr val="accent1">
                          <a:lumMod val="75000"/>
                        </a:schemeClr>
                      </a:solidFill>
                      <a:latin typeface="KoPubWorld돋움체 Bold" panose="00000800000000000000" pitchFamily="2" charset="-127"/>
                      <a:ea typeface="KoPubWorld돋움체 Bold" panose="00000800000000000000" pitchFamily="2" charset="-127"/>
                      <a:cs typeface="KoPubWorld돋움체 Bold" panose="00000800000000000000" pitchFamily="2" charset="-127"/>
                    </a:rPr>
                    <a:t>(B, 16, 128, 128)</a:t>
                  </a:r>
                  <a:endParaRPr lang="ko-KR" altLang="en-US" sz="800" dirty="0">
                    <a:solidFill>
                      <a:schemeClr val="accent1">
                        <a:lumMod val="75000"/>
                      </a:schemeClr>
                    </a:solidFill>
                    <a:latin typeface="KoPubWorld돋움체 Bold" panose="00000800000000000000" pitchFamily="2" charset="-127"/>
                    <a:ea typeface="KoPubWorld돋움체 Bold" panose="00000800000000000000" pitchFamily="2" charset="-127"/>
                    <a:cs typeface="KoPubWorld돋움체 Bold" panose="00000800000000000000" pitchFamily="2" charset="-127"/>
                  </a:endParaRPr>
                </a:p>
              </p:txBody>
            </p:sp>
          </p:grpSp>
          <p:cxnSp>
            <p:nvCxnSpPr>
              <p:cNvPr id="95" name="직선 화살표 연결선 94">
                <a:extLst>
                  <a:ext uri="{FF2B5EF4-FFF2-40B4-BE49-F238E27FC236}">
                    <a16:creationId xmlns:a16="http://schemas.microsoft.com/office/drawing/2014/main" id="{28158E5B-473B-37AA-2259-B7562146E5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0791" y="4325238"/>
                <a:ext cx="169031" cy="51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122814-6161-572F-0C97-56159313377C}"/>
                </a:ext>
              </a:extLst>
            </p:cNvPr>
            <p:cNvSpPr txBox="1"/>
            <p:nvPr/>
          </p:nvSpPr>
          <p:spPr>
            <a:xfrm>
              <a:off x="7649096" y="364218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16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128, 128)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ED3D20-339C-3234-6ED0-8B1BC2117AB7}"/>
                </a:ext>
              </a:extLst>
            </p:cNvPr>
            <p:cNvSpPr txBox="1"/>
            <p:nvPr/>
          </p:nvSpPr>
          <p:spPr>
            <a:xfrm>
              <a:off x="8804533" y="365698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16,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89" name="직선 화살표 연결선 88">
              <a:extLst>
                <a:ext uri="{FF2B5EF4-FFF2-40B4-BE49-F238E27FC236}">
                  <a16:creationId xmlns:a16="http://schemas.microsoft.com/office/drawing/2014/main" id="{2C8445A3-E8AF-C012-2DF8-FB5F97112B79}"/>
                </a:ext>
              </a:extLst>
            </p:cNvPr>
            <p:cNvCxnSpPr>
              <a:cxnSpLocks/>
            </p:cNvCxnSpPr>
            <p:nvPr/>
          </p:nvCxnSpPr>
          <p:spPr>
            <a:xfrm>
              <a:off x="8716471" y="382575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1725C2C-101D-0E0E-3BC8-37DDD316BBC0}"/>
                </a:ext>
              </a:extLst>
            </p:cNvPr>
            <p:cNvSpPr txBox="1"/>
            <p:nvPr/>
          </p:nvSpPr>
          <p:spPr>
            <a:xfrm>
              <a:off x="7656914" y="3147499"/>
              <a:ext cx="1148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D=1, S=1, p=1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32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  <a:sym typeface="Wingdings" panose="05000000000000000000" pitchFamily="2" charset="2"/>
                </a:rPr>
                <a:t>16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, 256, 256)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A2C1084-2D7C-4388-75A4-A09BB8321901}"/>
                </a:ext>
              </a:extLst>
            </p:cNvPr>
            <p:cNvSpPr txBox="1"/>
            <p:nvPr/>
          </p:nvSpPr>
          <p:spPr>
            <a:xfrm>
              <a:off x="8812351" y="3162298"/>
              <a:ext cx="96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chemeClr val="accent1">
                      <a:lumMod val="7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chemeClr val="accent1">
                    <a:lumMod val="7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cxnSp>
          <p:nvCxnSpPr>
            <p:cNvPr id="92" name="직선 화살표 연결선 91">
              <a:extLst>
                <a:ext uri="{FF2B5EF4-FFF2-40B4-BE49-F238E27FC236}">
                  <a16:creationId xmlns:a16="http://schemas.microsoft.com/office/drawing/2014/main" id="{E2ECF3C3-284D-EED7-6314-6E59D74D1F09}"/>
                </a:ext>
              </a:extLst>
            </p:cNvPr>
            <p:cNvCxnSpPr>
              <a:cxnSpLocks/>
            </p:cNvCxnSpPr>
            <p:nvPr/>
          </p:nvCxnSpPr>
          <p:spPr>
            <a:xfrm>
              <a:off x="8724289" y="3331065"/>
              <a:ext cx="169031" cy="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D3CFF7D-F1A8-775E-8878-3F6F0C1C6BD3}"/>
                </a:ext>
              </a:extLst>
            </p:cNvPr>
            <p:cNvSpPr txBox="1"/>
            <p:nvPr/>
          </p:nvSpPr>
          <p:spPr>
            <a:xfrm>
              <a:off x="8757407" y="2204955"/>
              <a:ext cx="9642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64,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EC08E4AB-3B83-8D2B-F9C2-3DC54001AAE5}"/>
              </a:ext>
            </a:extLst>
          </p:cNvPr>
          <p:cNvSpPr/>
          <p:nvPr/>
        </p:nvSpPr>
        <p:spPr>
          <a:xfrm>
            <a:off x="10269918" y="2823588"/>
            <a:ext cx="365760" cy="2647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22D316-7A9D-3BB2-4C33-8209A26BFE18}"/>
              </a:ext>
            </a:extLst>
          </p:cNvPr>
          <p:cNvGrpSpPr/>
          <p:nvPr/>
        </p:nvGrpSpPr>
        <p:grpSpPr>
          <a:xfrm>
            <a:off x="398366" y="1536661"/>
            <a:ext cx="5053549" cy="3568594"/>
            <a:chOff x="398366" y="3084797"/>
            <a:chExt cx="5053549" cy="356859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4AA8535B-E96F-BF10-B128-EFE1A9688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532"/>
            <a:stretch/>
          </p:blipFill>
          <p:spPr>
            <a:xfrm>
              <a:off x="2692132" y="3084797"/>
              <a:ext cx="2323743" cy="35685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1711232E-F51E-7E18-64A8-0E73353E9980}"/>
                </a:ext>
              </a:extLst>
            </p:cNvPr>
            <p:cNvSpPr/>
            <p:nvPr/>
          </p:nvSpPr>
          <p:spPr>
            <a:xfrm>
              <a:off x="4189972" y="3240796"/>
              <a:ext cx="371214" cy="4513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29" name="연결선: 구부러짐 128">
              <a:extLst>
                <a:ext uri="{FF2B5EF4-FFF2-40B4-BE49-F238E27FC236}">
                  <a16:creationId xmlns:a16="http://schemas.microsoft.com/office/drawing/2014/main" id="{51D4021B-AE7E-580D-800E-6AB8EA2F13DA}"/>
                </a:ext>
              </a:extLst>
            </p:cNvPr>
            <p:cNvCxnSpPr>
              <a:cxnSpLocks/>
              <a:stCxn id="128" idx="3"/>
              <a:endCxn id="83" idx="1"/>
            </p:cNvCxnSpPr>
            <p:nvPr/>
          </p:nvCxnSpPr>
          <p:spPr>
            <a:xfrm>
              <a:off x="4561186" y="3466473"/>
              <a:ext cx="890729" cy="2093685"/>
            </a:xfrm>
            <a:prstGeom prst="curvedConnector3">
              <a:avLst>
                <a:gd name="adj1" fmla="val 57115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ACF9A8-0FAD-31C1-6BDE-39A79FE7D2F9}"/>
                </a:ext>
              </a:extLst>
            </p:cNvPr>
            <p:cNvSpPr txBox="1"/>
            <p:nvPr/>
          </p:nvSpPr>
          <p:spPr>
            <a:xfrm>
              <a:off x="3797577" y="3900212"/>
              <a:ext cx="1046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128, 512, 512)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C24F24-5FEC-3074-16FD-29A9DF82BA49}"/>
                </a:ext>
              </a:extLst>
            </p:cNvPr>
            <p:cNvSpPr txBox="1"/>
            <p:nvPr/>
          </p:nvSpPr>
          <p:spPr>
            <a:xfrm>
              <a:off x="3797005" y="4401602"/>
              <a:ext cx="1046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256, 256, 256)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06379-DC84-AD10-33D7-5BEA0425C25A}"/>
                </a:ext>
              </a:extLst>
            </p:cNvPr>
            <p:cNvSpPr txBox="1"/>
            <p:nvPr/>
          </p:nvSpPr>
          <p:spPr>
            <a:xfrm>
              <a:off x="3797005" y="4919692"/>
              <a:ext cx="1046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512, 128, 128)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D1E04-214B-9A79-979E-F144EDEF1723}"/>
                </a:ext>
              </a:extLst>
            </p:cNvPr>
            <p:cNvSpPr txBox="1"/>
            <p:nvPr/>
          </p:nvSpPr>
          <p:spPr>
            <a:xfrm>
              <a:off x="3801110" y="5339018"/>
              <a:ext cx="1046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1024, 64, 64)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1478D2-5542-1154-8FB8-F9CC85499BEE}"/>
                </a:ext>
              </a:extLst>
            </p:cNvPr>
            <p:cNvSpPr txBox="1"/>
            <p:nvPr/>
          </p:nvSpPr>
          <p:spPr>
            <a:xfrm>
              <a:off x="3801986" y="5794984"/>
              <a:ext cx="1046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dirty="0" err="1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Upsampling</a:t>
              </a: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 2x</a:t>
              </a:r>
              <a:b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</a:br>
              <a:r>
                <a:rPr lang="en-US" altLang="ko-KR" sz="800" dirty="0">
                  <a:solidFill>
                    <a:srgbClr val="FF0000"/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(B, 1024, 32, 32)</a:t>
              </a:r>
              <a:endParaRPr lang="ko-KR" altLang="en-US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AF0D5C2-C1AF-CA7B-1CDE-51324A0E9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1532"/>
            <a:stretch/>
          </p:blipFill>
          <p:spPr>
            <a:xfrm>
              <a:off x="398366" y="3269940"/>
              <a:ext cx="2082626" cy="319830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DDA6B3E8-9BDA-BFD9-667F-337A1695CC80}"/>
                </a:ext>
              </a:extLst>
            </p:cNvPr>
            <p:cNvCxnSpPr>
              <a:stCxn id="10" idx="3"/>
              <a:endCxn id="4" idx="1"/>
            </p:cNvCxnSpPr>
            <p:nvPr/>
          </p:nvCxnSpPr>
          <p:spPr>
            <a:xfrm>
              <a:off x="2480992" y="4869094"/>
              <a:ext cx="21114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26D4A5B-524A-C8F0-941E-2CCE6EA97562}"/>
              </a:ext>
            </a:extLst>
          </p:cNvPr>
          <p:cNvSpPr txBox="1"/>
          <p:nvPr/>
        </p:nvSpPr>
        <p:spPr>
          <a:xfrm>
            <a:off x="4768392" y="2019392"/>
            <a:ext cx="10691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rgbClr val="FF0000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(B, 1, 1024, 1024)</a:t>
            </a:r>
            <a:endParaRPr lang="ko-KR" altLang="en-US" sz="800" dirty="0">
              <a:solidFill>
                <a:srgbClr val="FF0000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648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Intermediate Supervision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대부분의 분할 모델은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Train set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과적합하기 쉬움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각 네트워크의 중간 결과를 확인하기 위해 제안된 것이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Deep Supervision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일반적으로 각 중간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layer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최종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</a:t>
            </a:r>
            <a:r>
              <a:rPr lang="ko-KR" altLang="en-US" sz="16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합성곱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연산하여 추출한 단일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channel map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으로 비교하는 것이 일반적임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하지만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이는 본질적으로 차원 축소 작업인 만큼 중요한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조금일지라도 손실할 수 밖에 없음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따라서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논문은 제안한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Intermediate Supervision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통해 해당 이슈를 보완하고자 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각 </a:t>
            </a:r>
            <a:r>
              <a:rPr lang="en-US" altLang="ko-KR" sz="1400" dirty="0"/>
              <a:t>Decoder</a:t>
            </a:r>
            <a:r>
              <a:rPr lang="ko-KR" altLang="en-US" sz="1400" dirty="0"/>
              <a:t>와 </a:t>
            </a:r>
            <a:r>
              <a:rPr lang="en-US" altLang="ko-KR" sz="1400" dirty="0"/>
              <a:t>GT Encoder </a:t>
            </a:r>
            <a:r>
              <a:rPr lang="ko-KR" altLang="en-US" sz="1400" dirty="0"/>
              <a:t>간의 </a:t>
            </a:r>
            <a:r>
              <a:rPr lang="en-US" altLang="ko-KR" sz="1400" dirty="0"/>
              <a:t>High Feature Consistency Loss </a:t>
            </a:r>
            <a:r>
              <a:rPr lang="ko-KR" altLang="en-US" sz="1400" dirty="0"/>
              <a:t>최소화</a:t>
            </a:r>
            <a:endParaRPr lang="en-US" altLang="ko-KR" sz="1400" dirty="0"/>
          </a:p>
          <a:p>
            <a:pPr lvl="2">
              <a:lnSpc>
                <a:spcPct val="150000"/>
              </a:lnSpc>
            </a:pPr>
            <a:r>
              <a:rPr lang="ko-KR" altLang="en-US" sz="1400" dirty="0"/>
              <a:t>각 </a:t>
            </a:r>
            <a:r>
              <a:rPr lang="en-US" altLang="ko-KR" sz="1400" dirty="0"/>
              <a:t>Decoder</a:t>
            </a:r>
            <a:r>
              <a:rPr lang="ko-KR" altLang="en-US" sz="1400" dirty="0"/>
              <a:t>에서 추출한 단일</a:t>
            </a:r>
            <a:r>
              <a:rPr lang="en-US" altLang="ko-KR" sz="1400" dirty="0"/>
              <a:t> channel map</a:t>
            </a:r>
            <a:r>
              <a:rPr lang="ko-KR" altLang="en-US" sz="1400" dirty="0"/>
              <a:t>과 </a:t>
            </a:r>
            <a:r>
              <a:rPr lang="en-US" altLang="ko-KR" sz="1400" dirty="0"/>
              <a:t>GT </a:t>
            </a:r>
            <a:r>
              <a:rPr lang="ko-KR" altLang="en-US" sz="1400" dirty="0"/>
              <a:t>간의 </a:t>
            </a:r>
            <a:r>
              <a:rPr lang="en-US" altLang="ko-KR" sz="1400" dirty="0"/>
              <a:t>BCE Loss </a:t>
            </a:r>
            <a:r>
              <a:rPr lang="ko-KR" altLang="en-US" sz="1400" dirty="0"/>
              <a:t>최소화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/>
          </a:p>
          <a:p>
            <a:pPr lvl="2"/>
            <a:endParaRPr lang="en-US" altLang="ko-KR" sz="1400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sz="1400" dirty="0"/>
          </a:p>
          <a:p>
            <a:pPr lvl="1"/>
            <a:endParaRPr lang="en-US" altLang="ko-KR" sz="1400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506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IS-Net Baseline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Intermediate Supervision</a:t>
            </a: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b="0" i="0" dirty="0">
              <a:solidFill>
                <a:srgbClr val="1A1918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</a:endParaRPr>
          </a:p>
          <a:p>
            <a:pPr marL="457200" lvl="1" indent="0">
              <a:buNone/>
            </a:pPr>
            <a:endParaRPr lang="en-US" altLang="ko-KR" dirty="0"/>
          </a:p>
          <a:p>
            <a:pPr lvl="1"/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2174728-0395-96B4-8567-4D0ED6346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8" r="40097"/>
          <a:stretch/>
        </p:blipFill>
        <p:spPr>
          <a:xfrm>
            <a:off x="519037" y="1691059"/>
            <a:ext cx="1530341" cy="4219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51B73CC-04EB-4292-FFC0-6E48134B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1462460"/>
            <a:ext cx="2146989" cy="4884402"/>
          </a:xfrm>
          <a:prstGeom prst="rect">
            <a:avLst/>
          </a:prstGeom>
        </p:spPr>
      </p:pic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1CB21D78-8A2A-6729-7801-F2181167C305}"/>
              </a:ext>
            </a:extLst>
          </p:cNvPr>
          <p:cNvCxnSpPr>
            <a:cxnSpLocks/>
          </p:cNvCxnSpPr>
          <p:nvPr/>
        </p:nvCxnSpPr>
        <p:spPr>
          <a:xfrm flipV="1">
            <a:off x="2049378" y="1462460"/>
            <a:ext cx="681122" cy="22859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CB3B8AC-C8CA-DE91-F06C-E04F39999CE4}"/>
              </a:ext>
            </a:extLst>
          </p:cNvPr>
          <p:cNvCxnSpPr>
            <a:cxnSpLocks/>
          </p:cNvCxnSpPr>
          <p:nvPr/>
        </p:nvCxnSpPr>
        <p:spPr>
          <a:xfrm>
            <a:off x="2049378" y="5910560"/>
            <a:ext cx="681122" cy="42677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그림 29">
            <a:extLst>
              <a:ext uri="{FF2B5EF4-FFF2-40B4-BE49-F238E27FC236}">
                <a16:creationId xmlns:a16="http://schemas.microsoft.com/office/drawing/2014/main" id="{ACDC4C89-97B0-FC87-80F8-D3A8F185D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76759"/>
            <a:ext cx="5044283" cy="644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76F1867-C4C0-B35D-5A20-3971EB509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433683"/>
            <a:ext cx="4887007" cy="6858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4" name="연결선: 구부러짐 33">
            <a:extLst>
              <a:ext uri="{FF2B5EF4-FFF2-40B4-BE49-F238E27FC236}">
                <a16:creationId xmlns:a16="http://schemas.microsoft.com/office/drawing/2014/main" id="{4AA44406-F79E-AA91-3E60-936AE495CB74}"/>
              </a:ext>
            </a:extLst>
          </p:cNvPr>
          <p:cNvCxnSpPr>
            <a:cxnSpLocks/>
            <a:stCxn id="17" idx="3"/>
            <a:endCxn id="30" idx="1"/>
          </p:cNvCxnSpPr>
          <p:nvPr/>
        </p:nvCxnSpPr>
        <p:spPr>
          <a:xfrm flipV="1">
            <a:off x="4877489" y="1898864"/>
            <a:ext cx="1218511" cy="2005797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DAB22CD-6DEA-94E5-689A-26745566EC7E}"/>
              </a:ext>
            </a:extLst>
          </p:cNvPr>
          <p:cNvSpPr/>
          <p:nvPr/>
        </p:nvSpPr>
        <p:spPr>
          <a:xfrm>
            <a:off x="838200" y="2095500"/>
            <a:ext cx="929640" cy="3581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연결선: 구부러짐 43">
            <a:extLst>
              <a:ext uri="{FF2B5EF4-FFF2-40B4-BE49-F238E27FC236}">
                <a16:creationId xmlns:a16="http://schemas.microsoft.com/office/drawing/2014/main" id="{2EB2A270-8718-4C26-8C13-1D1BDF75695B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1303020" y="2776631"/>
            <a:ext cx="4792980" cy="2900269"/>
          </a:xfrm>
          <a:prstGeom prst="curvedConnector3">
            <a:avLst>
              <a:gd name="adj1" fmla="val 8640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그림 47">
            <a:extLst>
              <a:ext uri="{FF2B5EF4-FFF2-40B4-BE49-F238E27FC236}">
                <a16:creationId xmlns:a16="http://schemas.microsoft.com/office/drawing/2014/main" id="{C6FCAA6E-0D2B-29FB-3D31-3F608FD1A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428" y="3204668"/>
            <a:ext cx="5599427" cy="11492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8F11BA8-CBF8-8DA1-A40A-B2491B97E010}"/>
              </a:ext>
            </a:extLst>
          </p:cNvPr>
          <p:cNvSpPr txBox="1"/>
          <p:nvPr/>
        </p:nvSpPr>
        <p:spPr>
          <a:xfrm>
            <a:off x="5923755" y="4399477"/>
            <a:ext cx="5693675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Feature map, EN_2 stage of GT encoder.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21: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실제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GT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흡사한 미세하고 큼직한 구조를 모두 포함함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23: frame, seat, wheels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과 같은 중간 크기의 구조가 강하게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encoding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29: brake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cable, spokes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같은 세밀한 구조물이 강하게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encoding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37: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대략적인 크기가 강하게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encoding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81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1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 논문은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AI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모델 적용에 대한 접근법을 </a:t>
            </a:r>
            <a:r>
              <a:rPr lang="ko-KR" altLang="en-US" sz="1600" dirty="0"/>
              <a:t>두 가지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 분류함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Light Application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AI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모델이 적용되었을 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/>
              <a:t>상대적으로 약한 영향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미치는 경우를 의미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AI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의 정확도에 따라 실제로 인명 혹은 재산적으로 </a:t>
            </a:r>
            <a:r>
              <a:rPr lang="ko-KR" altLang="en-US" sz="1600" dirty="0">
                <a:sym typeface="Wingdings" panose="05000000000000000000" pitchFamily="2" charset="2"/>
              </a:rPr>
              <a:t>상대적으로 덜 타격을 입히는 경우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Heavy Application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AI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모델이 적용되었을 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/>
              <a:t>상대적으로 강한 영향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미치는 경우를 의미 </a:t>
            </a:r>
            <a:b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</a:b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AI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의 정확도에 따라 실제로 인명 혹은 재산적으로 </a:t>
            </a:r>
            <a:r>
              <a:rPr lang="ko-KR" altLang="en-US" sz="1600" dirty="0">
                <a:sym typeface="Wingdings" panose="05000000000000000000" pitchFamily="2" charset="2"/>
              </a:rPr>
              <a:t>직접적으로 타격을 입히는 경우</a:t>
            </a:r>
            <a:endParaRPr lang="en-US" altLang="ko-KR" sz="1600" dirty="0"/>
          </a:p>
          <a:p>
            <a:pPr lvl="1">
              <a:lnSpc>
                <a:spcPct val="150000"/>
              </a:lnSpc>
            </a:pPr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C923DEA-0867-0D2B-EFBE-5023E49F9CAD}"/>
              </a:ext>
            </a:extLst>
          </p:cNvPr>
          <p:cNvGrpSpPr/>
          <p:nvPr/>
        </p:nvGrpSpPr>
        <p:grpSpPr>
          <a:xfrm>
            <a:off x="1210337" y="3782123"/>
            <a:ext cx="9956575" cy="2324387"/>
            <a:chOff x="1208688" y="2489351"/>
            <a:chExt cx="9956575" cy="2324387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7A7CC1E-6415-3500-2132-8E2690853216}"/>
                </a:ext>
              </a:extLst>
            </p:cNvPr>
            <p:cNvGrpSpPr/>
            <p:nvPr/>
          </p:nvGrpSpPr>
          <p:grpSpPr>
            <a:xfrm>
              <a:off x="1266514" y="2994047"/>
              <a:ext cx="2392387" cy="1641015"/>
              <a:chOff x="1266514" y="2994047"/>
              <a:chExt cx="2501497" cy="1709176"/>
            </a:xfrm>
          </p:grpSpPr>
          <p:pic>
            <p:nvPicPr>
              <p:cNvPr id="1030" name="Picture 6">
                <a:extLst>
                  <a:ext uri="{FF2B5EF4-FFF2-40B4-BE49-F238E27FC236}">
                    <a16:creationId xmlns:a16="http://schemas.microsoft.com/office/drawing/2014/main" id="{3DB883AA-34CB-212D-C8AC-38A1F5E57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37" r="10758" b="75326"/>
              <a:stretch/>
            </p:blipFill>
            <p:spPr bwMode="auto">
              <a:xfrm>
                <a:off x="1266514" y="2994047"/>
                <a:ext cx="2501497" cy="1369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E1F242-47B4-DE15-0F07-0780A7C8DA6D}"/>
                  </a:ext>
                </a:extLst>
              </p:cNvPr>
              <p:cNvSpPr txBox="1"/>
              <p:nvPr/>
            </p:nvSpPr>
            <p:spPr>
              <a:xfrm>
                <a:off x="1266531" y="4395446"/>
                <a:ext cx="25014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개 </a:t>
                </a:r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vs </a:t>
                </a:r>
                <a:r>
                  <a:rPr lang="ko-KR" altLang="en-US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고양이 분류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9044CE95-1A9A-4070-BB10-776DD47F51F0}"/>
                </a:ext>
              </a:extLst>
            </p:cNvPr>
            <p:cNvGrpSpPr/>
            <p:nvPr/>
          </p:nvGrpSpPr>
          <p:grpSpPr>
            <a:xfrm>
              <a:off x="1208688" y="2489351"/>
              <a:ext cx="4887311" cy="2324387"/>
              <a:chOff x="1208688" y="2489351"/>
              <a:chExt cx="4887311" cy="2324387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D806DD16-B208-8A12-9D86-8738FA8B6259}"/>
                  </a:ext>
                </a:extLst>
              </p:cNvPr>
              <p:cNvSpPr/>
              <p:nvPr/>
            </p:nvSpPr>
            <p:spPr>
              <a:xfrm>
                <a:off x="1208688" y="2962516"/>
                <a:ext cx="4887311" cy="185122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DC1394-BF26-D6C0-24D2-2B1426D6EA35}"/>
                  </a:ext>
                </a:extLst>
              </p:cNvPr>
              <p:cNvSpPr txBox="1"/>
              <p:nvPr/>
            </p:nvSpPr>
            <p:spPr>
              <a:xfrm>
                <a:off x="2401612" y="2489351"/>
                <a:ext cx="250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Light Application</a:t>
                </a:r>
                <a:endParaRPr lang="ko-KR" altLang="en-US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4FEF0BA-FD8B-13BA-7ED0-C41177135274}"/>
                </a:ext>
              </a:extLst>
            </p:cNvPr>
            <p:cNvGrpSpPr/>
            <p:nvPr/>
          </p:nvGrpSpPr>
          <p:grpSpPr>
            <a:xfrm>
              <a:off x="6277952" y="2489351"/>
              <a:ext cx="4887311" cy="2324387"/>
              <a:chOff x="6277952" y="2489351"/>
              <a:chExt cx="4887311" cy="2324387"/>
            </a:xfrm>
          </p:grpSpPr>
          <p:sp>
            <p:nvSpPr>
              <p:cNvPr id="8" name="사각형: 둥근 모서리 7">
                <a:extLst>
                  <a:ext uri="{FF2B5EF4-FFF2-40B4-BE49-F238E27FC236}">
                    <a16:creationId xmlns:a16="http://schemas.microsoft.com/office/drawing/2014/main" id="{7DBE9F85-88D1-36BC-1F8C-2D095C8B23E7}"/>
                  </a:ext>
                </a:extLst>
              </p:cNvPr>
              <p:cNvSpPr/>
              <p:nvPr/>
            </p:nvSpPr>
            <p:spPr>
              <a:xfrm>
                <a:off x="6277952" y="2962516"/>
                <a:ext cx="4887311" cy="1851222"/>
              </a:xfrm>
              <a:prstGeom prst="roundRect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74824F-3D93-E229-64D0-B409229D1D5A}"/>
                  </a:ext>
                </a:extLst>
              </p:cNvPr>
              <p:cNvSpPr txBox="1"/>
              <p:nvPr/>
            </p:nvSpPr>
            <p:spPr>
              <a:xfrm>
                <a:off x="7470876" y="2489351"/>
                <a:ext cx="25014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Heavy Application</a:t>
                </a:r>
                <a:endParaRPr lang="ko-KR" altLang="en-US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391A4D5D-A6DE-2CA8-E9F1-1190309B6E10}"/>
                </a:ext>
              </a:extLst>
            </p:cNvPr>
            <p:cNvGrpSpPr/>
            <p:nvPr/>
          </p:nvGrpSpPr>
          <p:grpSpPr>
            <a:xfrm>
              <a:off x="6589438" y="3132279"/>
              <a:ext cx="2392354" cy="1489931"/>
              <a:chOff x="6379230" y="3132279"/>
              <a:chExt cx="2392354" cy="1489931"/>
            </a:xfrm>
          </p:grpSpPr>
          <p:pic>
            <p:nvPicPr>
              <p:cNvPr id="1032" name="Picture 8" descr="확대이미지">
                <a:extLst>
                  <a:ext uri="{FF2B5EF4-FFF2-40B4-BE49-F238E27FC236}">
                    <a16:creationId xmlns:a16="http://schemas.microsoft.com/office/drawing/2014/main" id="{386E9C8E-6B35-79E9-1D5E-6FEF0C4835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604603" y="3132279"/>
                <a:ext cx="1941609" cy="109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CDA858-2CA8-1B99-3D13-E1DA026BAE98}"/>
                  </a:ext>
                </a:extLst>
              </p:cNvPr>
              <p:cNvSpPr txBox="1"/>
              <p:nvPr/>
            </p:nvSpPr>
            <p:spPr>
              <a:xfrm>
                <a:off x="6379230" y="4314433"/>
                <a:ext cx="23923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제조용 로봇</a:t>
                </a: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432CA43C-FEAA-8A1F-C910-163CA4CEFAD0}"/>
                </a:ext>
              </a:extLst>
            </p:cNvPr>
            <p:cNvGrpSpPr/>
            <p:nvPr/>
          </p:nvGrpSpPr>
          <p:grpSpPr>
            <a:xfrm>
              <a:off x="8632685" y="3132280"/>
              <a:ext cx="2392354" cy="1517725"/>
              <a:chOff x="8422477" y="3132280"/>
              <a:chExt cx="2392354" cy="1517725"/>
            </a:xfrm>
          </p:grpSpPr>
          <p:pic>
            <p:nvPicPr>
              <p:cNvPr id="1034" name="Picture 10" descr="확대이미지">
                <a:extLst>
                  <a:ext uri="{FF2B5EF4-FFF2-40B4-BE49-F238E27FC236}">
                    <a16:creationId xmlns:a16="http://schemas.microsoft.com/office/drawing/2014/main" id="{A7767A58-B13A-28E6-8EEB-D1CC7F0D6B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59826" y="3132280"/>
                <a:ext cx="1717656" cy="10950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D05A19-A75C-CECB-31B5-24983140AF2D}"/>
                  </a:ext>
                </a:extLst>
              </p:cNvPr>
              <p:cNvSpPr txBox="1"/>
              <p:nvPr/>
            </p:nvSpPr>
            <p:spPr>
              <a:xfrm>
                <a:off x="8422477" y="4342228"/>
                <a:ext cx="23923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의료 </a:t>
                </a:r>
                <a:r>
                  <a:rPr lang="en-US" altLang="ko-KR" sz="14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AI</a:t>
                </a:r>
                <a:endParaRPr lang="ko-KR" altLang="en-US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p:grpSp>
      </p:grpSp>
      <p:pic>
        <p:nvPicPr>
          <p:cNvPr id="1040" name="Picture 16" descr="머신러닝/딥러닝] 9-1. Convolutional Neural Network(CNN)">
            <a:extLst>
              <a:ext uri="{FF2B5EF4-FFF2-40B4-BE49-F238E27FC236}">
                <a16:creationId xmlns:a16="http://schemas.microsoft.com/office/drawing/2014/main" id="{ED265187-CDC6-58BB-E0C5-0B7F76CA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48" y="4472676"/>
            <a:ext cx="2029114" cy="1065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C3A3C75-82DB-2815-7E93-6DD150ABC2AB}"/>
              </a:ext>
            </a:extLst>
          </p:cNvPr>
          <p:cNvSpPr txBox="1"/>
          <p:nvPr/>
        </p:nvSpPr>
        <p:spPr>
          <a:xfrm>
            <a:off x="3532178" y="5613341"/>
            <a:ext cx="239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숫자 </a:t>
            </a:r>
            <a:r>
              <a:rPr lang="ko-KR" altLang="en-US" sz="1400" dirty="0" err="1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손글씨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분류</a:t>
            </a:r>
          </a:p>
        </p:txBody>
      </p:sp>
    </p:spTree>
    <p:extLst>
      <p:ext uri="{BB962C8B-B14F-4D97-AF65-F5344CB8AC3E}">
        <p14:creationId xmlns:p14="http://schemas.microsoft.com/office/powerpoint/2010/main" val="1810264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Proposed</a:t>
            </a:r>
            <a:r>
              <a:rPr lang="ko-KR" altLang="en-US" dirty="0"/>
              <a:t> </a:t>
            </a:r>
            <a:r>
              <a:rPr lang="en-US" altLang="ko-KR" dirty="0"/>
              <a:t>HCE Metric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</a:rPr>
              <a:t>HCE Metric</a:t>
            </a:r>
          </a:p>
          <a:p>
            <a:pPr lvl="1"/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결국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Prediction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한 마스크가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GT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에 비해 사람 손으로 직접 얼마나 더 수정하면 유사해지는 측정하는 지표임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b="0" i="0" dirty="0">
                <a:solidFill>
                  <a:srgbClr val="1A1918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사람 손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으로 수정한다는 것은 아래 그림에서 보는 것처럼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GT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비교하였을 때 모델이 덜 찾았을 때 추가로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annotation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하기 위해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click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하는 횟수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및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GT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비교하였을 때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Prediction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더 찾았을 때 지우기 위한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annotation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하기 위해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click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하는 횟수의 총합을 의미함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추가적으로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(c)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와 같이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TP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안에 존재하는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FN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의 면적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TN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안에 존재하는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FP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는 한번만 클릭하면 되므로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click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1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되고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해당 값까지 더해서 구하는 것이 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HCE</a:t>
            </a:r>
            <a:r>
              <a:rPr lang="ko-KR" altLang="en-US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임</a:t>
            </a:r>
            <a:r>
              <a:rPr lang="en-US" altLang="ko-KR" sz="1600" dirty="0">
                <a:solidFill>
                  <a:srgbClr val="1A1918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480B36-058A-2404-CAAD-062F8D797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35" y="3602671"/>
            <a:ext cx="10069330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DIS5K Benchmark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evaluation 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D75A49-3D05-C203-0D52-CD1E17ABB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1342132"/>
            <a:ext cx="8349357" cy="523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2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DIS5K Benchmark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591142" cy="5549301"/>
          </a:xfrm>
        </p:spPr>
        <p:txBody>
          <a:bodyPr>
            <a:normAutofit/>
          </a:bodyPr>
          <a:lstStyle/>
          <a:p>
            <a:r>
              <a:rPr lang="en-US" altLang="ko-KR" dirty="0"/>
              <a:t>Quantitative comparisons 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2"/>
            <a:endParaRPr lang="en-US" altLang="ko-KR" sz="1400" dirty="0"/>
          </a:p>
          <a:p>
            <a:pPr lvl="2"/>
            <a:endParaRPr lang="en-US" altLang="ko-KR" sz="12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3C58676-AB12-2162-748F-7F81A170D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03940"/>
            <a:ext cx="8768464" cy="50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1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Light Application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특정 데이터들에 대해 많은 노동력과 시간 비용으로 이어지기 때문에 디테일한 주석에 대해서 평가할 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/>
              <a:t>편향과 실패에 비교적 관대하며</a:t>
            </a:r>
            <a:r>
              <a:rPr lang="en-US" altLang="ko-KR" sz="1600" dirty="0"/>
              <a:t>, </a:t>
            </a:r>
            <a:r>
              <a:rPr lang="ko-KR" altLang="en-US" sz="1600" dirty="0"/>
              <a:t>일반적으로 비용이 저렴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en-US" altLang="ko-KR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altLang="ko-KR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03B8F54-3FC2-2A32-6C15-CEBD8F71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414" y="2554436"/>
            <a:ext cx="5280400" cy="354156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757E310-57C3-A64B-D67F-D23ED71FF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82"/>
          <a:stretch/>
        </p:blipFill>
        <p:spPr>
          <a:xfrm flipH="1">
            <a:off x="539520" y="2697825"/>
            <a:ext cx="5443286" cy="3038899"/>
          </a:xfrm>
          <a:prstGeom prst="rect">
            <a:avLst/>
          </a:prstGeom>
        </p:spPr>
      </p:pic>
      <p:cxnSp>
        <p:nvCxnSpPr>
          <p:cNvPr id="22" name="연결선: 구부러짐 21">
            <a:extLst>
              <a:ext uri="{FF2B5EF4-FFF2-40B4-BE49-F238E27FC236}">
                <a16:creationId xmlns:a16="http://schemas.microsoft.com/office/drawing/2014/main" id="{80AFB3FD-895F-BB27-4782-4FD4F057251B}"/>
              </a:ext>
            </a:extLst>
          </p:cNvPr>
          <p:cNvCxnSpPr>
            <a:stCxn id="13" idx="2"/>
            <a:endCxn id="5" idx="2"/>
          </p:cNvCxnSpPr>
          <p:nvPr/>
        </p:nvCxnSpPr>
        <p:spPr>
          <a:xfrm rot="16200000" flipH="1">
            <a:off x="5884250" y="3113636"/>
            <a:ext cx="359277" cy="5605451"/>
          </a:xfrm>
          <a:prstGeom prst="curvedConnector3">
            <a:avLst>
              <a:gd name="adj1" fmla="val 233838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38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1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Heavy Application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이러한 편향이나 실패가 물체의 물리적 손상이나 부상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때로는 사람이나 동물과 같은 생물에게 치명적인 심각한 결과를 초래할 가능성이 매우 높음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즉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매우 정확하고 견고한 모델이 필요함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/>
              <a:t>현재 대부분의 분할 모델은 정확도와 견고성 문제로 인해 이러한 </a:t>
            </a:r>
            <a:r>
              <a:rPr lang="en-US" altLang="ko-KR" sz="1600" dirty="0"/>
              <a:t>Heavy Application</a:t>
            </a:r>
            <a:r>
              <a:rPr lang="ko-KR" altLang="en-US" sz="1600" dirty="0"/>
              <a:t>에는 적용성이 떨어진다는 한계가 존재함</a:t>
            </a:r>
            <a:r>
              <a:rPr lang="en-US" altLang="ko-KR" sz="1600" dirty="0"/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따라서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본 논문은 일반적인 딥러닝 프레임워크에서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Heavy &amp; Light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Application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다루는 것으로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자연 이미지에서 매우 정확한 물체를 분할하는 것을 목표로 하며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 작업을 </a:t>
            </a:r>
            <a:r>
              <a:rPr lang="ko-KR" altLang="en-US" sz="1600" dirty="0"/>
              <a:t>이분법적 이미지 분할</a:t>
            </a:r>
            <a:r>
              <a:rPr lang="en-US" altLang="ko-KR" sz="1600" dirty="0"/>
              <a:t>(Dichotomous Image Segmentation)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이라고 명명함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en-US" altLang="ko-KR" sz="16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C3A6A6B-BD6C-FF96-9595-9C6B5FE50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70" y="4192619"/>
            <a:ext cx="8300532" cy="18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8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1" y="1026160"/>
            <a:ext cx="11332755" cy="5278845"/>
          </a:xfrm>
        </p:spPr>
        <p:txBody>
          <a:bodyPr/>
          <a:lstStyle/>
          <a:p>
            <a:r>
              <a:rPr lang="ko-KR" altLang="en-US" dirty="0"/>
              <a:t>개요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정리하면 본 논문은 아래와 같은 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Contribution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남김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>
              <a:lnSpc>
                <a:spcPct val="200000"/>
              </a:lnSpc>
            </a:pP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5,470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개의 고해상도 이미지와 매우 정확한 이진 분할 마스크가 결합된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대규모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DIS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데이터셋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DIS5K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를 제안함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>
              <a:lnSpc>
                <a:spcPct val="200000"/>
              </a:lnSpc>
            </a:pPr>
            <a:r>
              <a:rPr lang="en-US" altLang="ko-KR" sz="1400" dirty="0"/>
              <a:t>Intermediate supervision </a:t>
            </a:r>
            <a:r>
              <a:rPr lang="ko-KR" altLang="en-US" sz="1400" dirty="0"/>
              <a:t>기법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을 적용한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IS-Net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은 </a:t>
            </a:r>
            <a:r>
              <a:rPr lang="en-US" altLang="ko-KR" sz="1400" dirty="0"/>
              <a:t>Feature</a:t>
            </a:r>
            <a:r>
              <a:rPr lang="ko-KR" altLang="en-US" sz="1400" dirty="0"/>
              <a:t> </a:t>
            </a:r>
            <a:r>
              <a:rPr lang="en-US" altLang="ko-KR" sz="1400" dirty="0"/>
              <a:t>Synchronization</a:t>
            </a:r>
            <a:r>
              <a:rPr lang="ko-KR" altLang="en-US" sz="1400" dirty="0"/>
              <a:t>을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시행하여 </a:t>
            </a:r>
            <a:r>
              <a:rPr lang="ko-KR" altLang="en-US" sz="1400" dirty="0"/>
              <a:t>학습 집합에 대한 </a:t>
            </a:r>
            <a:r>
              <a:rPr lang="ko-KR" altLang="en-US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이미지 분할 결과의 과적합을 감소시킴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  <a:r>
              <a:rPr lang="en-US" altLang="ko-KR" sz="14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다양한 도메인을 지닌 데이터셋에서도 월등한 분할 결과를 수행한다고 함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. (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성능 결과를 따로 비교하진 않음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  <a:sym typeface="Wingdings" panose="05000000000000000000" pitchFamily="2" charset="2"/>
              </a:rPr>
              <a:t>.)</a:t>
            </a:r>
          </a:p>
          <a:p>
            <a:pPr lvl="2">
              <a:lnSpc>
                <a:spcPct val="200000"/>
              </a:lnSpc>
            </a:pP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새로 개발한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Human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Correction Effort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(HCE)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지표는 결함이 있는 영역을 수정하는 데 필요한 사람의 개입을 계산</a:t>
            </a:r>
            <a:r>
              <a:rPr lang="ko-KR" altLang="en-US" sz="1400" dirty="0"/>
              <a:t>하여 모델 예측과 실제 </a:t>
            </a:r>
            <a:r>
              <a:rPr lang="en-US" altLang="ko-KR" sz="1400" dirty="0"/>
              <a:t>GT</a:t>
            </a:r>
            <a:r>
              <a:rPr lang="ko-KR" altLang="en-US" sz="1400" dirty="0"/>
              <a:t> 사이의 차이를 측정함</a:t>
            </a:r>
            <a:r>
              <a:rPr lang="en-US" altLang="ko-KR" sz="1400" dirty="0"/>
              <a:t>. </a:t>
            </a:r>
          </a:p>
          <a:p>
            <a:pPr lvl="2">
              <a:lnSpc>
                <a:spcPct val="200000"/>
              </a:lnSpc>
            </a:pPr>
            <a:r>
              <a:rPr lang="ko-KR" altLang="en-US" sz="1400" dirty="0"/>
              <a:t>새로이</a:t>
            </a:r>
            <a:r>
              <a:rPr lang="en-US" altLang="ko-KR" sz="1400" dirty="0"/>
              <a:t> </a:t>
            </a:r>
            <a:r>
              <a:rPr lang="ko-KR" altLang="en-US" sz="1400" dirty="0"/>
              <a:t>제안한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DIS5K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를 기반으로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DIS 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벤치마크를 구축하여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16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개의 높은 성능을 보이는 분할 모델과 </a:t>
            </a:r>
            <a:r>
              <a:rPr lang="en-US" altLang="ko-KR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IS-Net</a:t>
            </a:r>
            <a:r>
              <a:rPr lang="ko-KR" altLang="en-US" sz="1400" dirty="0"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을 비교하여 성능 결과를 비교</a:t>
            </a:r>
            <a:r>
              <a:rPr lang="ko-KR" altLang="en-US" sz="1400" dirty="0"/>
              <a:t>함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Tasks and Datasets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거의 모든 기존 이미지 분할 모델은 아래와 같은 방식으로 수행됨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하지만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이런 구조를 가진 모델들이 수행하는 </a:t>
            </a:r>
            <a:r>
              <a:rPr lang="ko-KR" altLang="en-US" sz="1600" dirty="0"/>
              <a:t>서로 다른 작업들 간의 관련성을 탐구하는 연구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는 잘 연구되지 않음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그렇기에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, 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대부분 현재 발표된 분할 모델들은 비슷하지만 </a:t>
            </a:r>
            <a:r>
              <a:rPr lang="ko-KR" altLang="en-US" sz="1600" dirty="0"/>
              <a:t>다른 도메인에 해당하는 샘플에 대한 분할은 잘하지 못함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기존 데이터셋은 대부분 </a:t>
            </a:r>
            <a:r>
              <a:rPr lang="ko-KR" altLang="en-US" sz="1600" dirty="0"/>
              <a:t>단순한 구조인 물체가 존재하는 저해상도 이미지</a:t>
            </a:r>
            <a:r>
              <a:rPr lang="ko-KR" altLang="en-US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로만 구축되어 있음</a:t>
            </a:r>
            <a:r>
              <a:rPr lang="en-US" altLang="ko-KR" sz="1600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6CD52DF-9022-2F52-A7CB-1CA3592D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84" y="4599757"/>
            <a:ext cx="3715268" cy="752580"/>
          </a:xfrm>
          <a:prstGeom prst="rect">
            <a:avLst/>
          </a:prstGeom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902BDB7D-0E68-1A5E-C35D-6FF3A1AD6BD8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4627652" y="4976047"/>
            <a:ext cx="92186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9D9984C-23A0-4B57-FCCF-D1BB6DCDFE1C}"/>
              </a:ext>
            </a:extLst>
          </p:cNvPr>
          <p:cNvSpPr/>
          <p:nvPr/>
        </p:nvSpPr>
        <p:spPr>
          <a:xfrm>
            <a:off x="5549519" y="3752193"/>
            <a:ext cx="6275919" cy="244770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A7BED89-3CE3-FA31-73EB-E4B66E8C9A75}"/>
              </a:ext>
            </a:extLst>
          </p:cNvPr>
          <p:cNvGrpSpPr/>
          <p:nvPr/>
        </p:nvGrpSpPr>
        <p:grpSpPr>
          <a:xfrm>
            <a:off x="6268305" y="4218417"/>
            <a:ext cx="1284561" cy="1751555"/>
            <a:chOff x="6271814" y="4323521"/>
            <a:chExt cx="1284561" cy="175155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FF995D-DF9D-3F80-45F7-251C13030BB4}"/>
                </a:ext>
              </a:extLst>
            </p:cNvPr>
            <p:cNvSpPr txBox="1"/>
            <p:nvPr/>
          </p:nvSpPr>
          <p:spPr>
            <a:xfrm>
              <a:off x="6271814" y="5699013"/>
              <a:ext cx="1284561" cy="376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I (Input)</a:t>
              </a:r>
              <a:endPara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  <p:pic>
          <p:nvPicPr>
            <p:cNvPr id="15" name="그림 14" descr="엑스레이 필름, 의료 영상, 엑스레이, 방사선 촬영이(가) 표시된 사진&#10;&#10;자동 생성된 설명">
              <a:extLst>
                <a:ext uri="{FF2B5EF4-FFF2-40B4-BE49-F238E27FC236}">
                  <a16:creationId xmlns:a16="http://schemas.microsoft.com/office/drawing/2014/main" id="{3BCD32E6-3A94-D049-53DF-DC26485A8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3001" y="4323521"/>
              <a:ext cx="1242189" cy="12421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307AD41C-61D8-4185-646A-E2325B2201FC}"/>
              </a:ext>
            </a:extLst>
          </p:cNvPr>
          <p:cNvGrpSpPr/>
          <p:nvPr/>
        </p:nvGrpSpPr>
        <p:grpSpPr>
          <a:xfrm>
            <a:off x="7751775" y="3983420"/>
            <a:ext cx="2091578" cy="1714496"/>
            <a:chOff x="8044516" y="2792242"/>
            <a:chExt cx="2388891" cy="1884866"/>
          </a:xfrm>
        </p:grpSpPr>
        <p:sp>
          <p:nvSpPr>
            <p:cNvPr id="18" name="사다리꼴 17">
              <a:extLst>
                <a:ext uri="{FF2B5EF4-FFF2-40B4-BE49-F238E27FC236}">
                  <a16:creationId xmlns:a16="http://schemas.microsoft.com/office/drawing/2014/main" id="{F4507AB7-59F3-4CDA-CDFA-EC60E357F869}"/>
                </a:ext>
              </a:extLst>
            </p:cNvPr>
            <p:cNvSpPr/>
            <p:nvPr/>
          </p:nvSpPr>
          <p:spPr>
            <a:xfrm rot="5400000">
              <a:off x="7625551" y="3211209"/>
              <a:ext cx="1884864" cy="1046934"/>
            </a:xfrm>
            <a:prstGeom prst="trapezoid">
              <a:avLst>
                <a:gd name="adj" fmla="val 4357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사다리꼴 18">
              <a:extLst>
                <a:ext uri="{FF2B5EF4-FFF2-40B4-BE49-F238E27FC236}">
                  <a16:creationId xmlns:a16="http://schemas.microsoft.com/office/drawing/2014/main" id="{883F60DC-5F27-3254-E7AD-21C825E01B47}"/>
                </a:ext>
              </a:extLst>
            </p:cNvPr>
            <p:cNvSpPr/>
            <p:nvPr/>
          </p:nvSpPr>
          <p:spPr>
            <a:xfrm rot="16200000" flipH="1">
              <a:off x="8967508" y="3211206"/>
              <a:ext cx="1884863" cy="1046935"/>
            </a:xfrm>
            <a:prstGeom prst="trapezoid">
              <a:avLst>
                <a:gd name="adj" fmla="val 4357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C3BE801-127A-120C-7200-E2DA78D0A1C7}"/>
              </a:ext>
            </a:extLst>
          </p:cNvPr>
          <p:cNvSpPr txBox="1"/>
          <p:nvPr/>
        </p:nvSpPr>
        <p:spPr>
          <a:xfrm>
            <a:off x="8195450" y="5748625"/>
            <a:ext cx="1284561" cy="37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</a:t>
            </a:r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AE8D454-4106-14D6-7A90-06ED18CFE892}"/>
              </a:ext>
            </a:extLst>
          </p:cNvPr>
          <p:cNvGrpSpPr/>
          <p:nvPr/>
        </p:nvGrpSpPr>
        <p:grpSpPr>
          <a:xfrm>
            <a:off x="9800527" y="4218512"/>
            <a:ext cx="1812442" cy="1732200"/>
            <a:chOff x="10045772" y="4323616"/>
            <a:chExt cx="1812442" cy="1732200"/>
          </a:xfrm>
        </p:grpSpPr>
        <p:pic>
          <p:nvPicPr>
            <p:cNvPr id="17" name="그림 16" descr="실루엣, 스케치, 흑백, 그림자이(가) 표시된 사진&#10;&#10;자동 생성된 설명">
              <a:extLst>
                <a:ext uri="{FF2B5EF4-FFF2-40B4-BE49-F238E27FC236}">
                  <a16:creationId xmlns:a16="http://schemas.microsoft.com/office/drawing/2014/main" id="{8259CA49-0AED-6413-582D-0791E76D0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9158" y="4323616"/>
              <a:ext cx="1242000" cy="12420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021820-37B9-E976-0F01-B7ADDA6C38A4}"/>
                </a:ext>
              </a:extLst>
            </p:cNvPr>
            <p:cNvSpPr txBox="1"/>
            <p:nvPr/>
          </p:nvSpPr>
          <p:spPr>
            <a:xfrm>
              <a:off x="10045772" y="5686484"/>
              <a:ext cx="1812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rPr>
                <a:t>P (Prediction)</a:t>
              </a:r>
              <a:endParaRPr lang="ko-KR" altLang="en-US" dirty="0"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endParaRPr>
            </a:p>
          </p:txBody>
        </p:sp>
      </p:grp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10023724-0575-57AC-3880-AFD26985A09E}"/>
              </a:ext>
            </a:extLst>
          </p:cNvPr>
          <p:cNvCxnSpPr>
            <a:stCxn id="15" idx="3"/>
            <a:endCxn id="18" idx="2"/>
          </p:cNvCxnSpPr>
          <p:nvPr/>
        </p:nvCxnSpPr>
        <p:spPr>
          <a:xfrm>
            <a:off x="7531681" y="4839512"/>
            <a:ext cx="220094" cy="11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41F24B03-9E57-5AC3-28A3-6A84539D1644}"/>
              </a:ext>
            </a:extLst>
          </p:cNvPr>
          <p:cNvCxnSpPr>
            <a:cxnSpLocks/>
            <a:stCxn id="19" idx="2"/>
            <a:endCxn id="17" idx="1"/>
          </p:cNvCxnSpPr>
          <p:nvPr/>
        </p:nvCxnSpPr>
        <p:spPr>
          <a:xfrm flipV="1">
            <a:off x="9843353" y="4839512"/>
            <a:ext cx="270560" cy="1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2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Models</a:t>
            </a:r>
          </a:p>
          <a:p>
            <a:pPr lvl="1">
              <a:lnSpc>
                <a:spcPct val="150000"/>
              </a:lnSpc>
            </a:pPr>
            <a:r>
              <a:rPr lang="ko-KR" alt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최근의 이미지 분할 모델은 특정 데이터셋에 대해 높은 분할 성능을 추구함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이로 인해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Overfitting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문제 발생 가능성이 지속적으로 </a:t>
            </a:r>
            <a:r>
              <a:rPr lang="ko-KR" alt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증가하고 있음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논문에서 소개된 분할 성능 향상을 위해서 제안한 모델들을 아래와 같이 소개하고 있음</a:t>
            </a:r>
            <a:r>
              <a:rPr lang="en-US" altLang="ko-KR" sz="16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altLang="ko-KR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FCN-Based model</a:t>
            </a:r>
          </a:p>
          <a:p>
            <a:pPr lvl="2">
              <a:lnSpc>
                <a:spcPct val="150000"/>
              </a:lnSpc>
            </a:pPr>
            <a:r>
              <a:rPr lang="en-US" altLang="ko-KR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Encoder – Decoder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Coarse-to-Fine 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Predict-Refine</a:t>
            </a:r>
          </a:p>
          <a:p>
            <a:pPr lvl="2">
              <a:lnSpc>
                <a:spcPct val="150000"/>
              </a:lnSpc>
            </a:pPr>
            <a:r>
              <a:rPr lang="en-US" altLang="ko-KR" sz="14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Vis</a:t>
            </a: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ion Transformer and developed version</a:t>
            </a:r>
            <a:endParaRPr lang="en-US" altLang="ko-KR" sz="14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1"/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73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F088A4D-10BF-C116-BBC1-0ACB8B1B3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Related 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400E9A-DA5E-72A1-1BD7-D9A106C84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22" y="1026160"/>
            <a:ext cx="11332755" cy="5278845"/>
          </a:xfrm>
        </p:spPr>
        <p:txBody>
          <a:bodyPr/>
          <a:lstStyle/>
          <a:p>
            <a:r>
              <a:rPr lang="en-US" altLang="ko-KR" dirty="0"/>
              <a:t>Models</a:t>
            </a:r>
          </a:p>
          <a:p>
            <a:pPr lvl="1">
              <a:lnSpc>
                <a:spcPct val="150000"/>
              </a:lnSpc>
            </a:pP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Overfitting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문제를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해결하고자 접근한 관련 연구는 아래와 같음</a:t>
            </a:r>
            <a:r>
              <a:rPr lang="en-US" altLang="ko-KR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.</a:t>
            </a:r>
            <a:r>
              <a:rPr lang="ko-KR" altLang="en-US" sz="1600" dirty="0">
                <a:solidFill>
                  <a:srgbClr val="0D0D0D"/>
                </a:solidFill>
                <a:highlight>
                  <a:srgbClr val="FFFFFF"/>
                </a:highlight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 </a:t>
            </a:r>
            <a:endParaRPr lang="en-US" altLang="ko-KR" sz="1600" dirty="0">
              <a:solidFill>
                <a:srgbClr val="0D0D0D"/>
              </a:solidFill>
              <a:highlight>
                <a:srgbClr val="FFFFFF"/>
              </a:highlight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Weight</a:t>
            </a:r>
            <a:r>
              <a:rPr lang="ko-KR" altLang="en-US" sz="1400" dirty="0">
                <a:solidFill>
                  <a:srgbClr val="0D0D0D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Regularization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Dropout</a:t>
            </a:r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solidFill>
                  <a:srgbClr val="0D0D0D"/>
                </a:solidFill>
                <a:highlight>
                  <a:srgbClr val="FFFFFF"/>
                </a:highlight>
              </a:rPr>
              <a:t>Dense-Supervision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US" altLang="ko-KR" sz="1400" dirty="0"/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2951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12526</TotalTime>
  <Words>3590</Words>
  <Application>Microsoft Office PowerPoint</Application>
  <PresentationFormat>와이드스크린</PresentationFormat>
  <Paragraphs>501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3" baseType="lpstr">
      <vt:lpstr>KoPubWorld돋움체 Bold</vt:lpstr>
      <vt:lpstr>KoPubWorld돋움체 Medium</vt:lpstr>
      <vt:lpstr>Malgun Gothic Semilight</vt:lpstr>
      <vt:lpstr>Pretendard</vt:lpstr>
      <vt:lpstr>맑은 고딕</vt:lpstr>
      <vt:lpstr>Arial</vt:lpstr>
      <vt:lpstr>Calibri</vt:lpstr>
      <vt:lpstr>Calibri Light</vt:lpstr>
      <vt:lpstr>Wingdings</vt:lpstr>
      <vt:lpstr>Wingdings 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기렴 문</cp:lastModifiedBy>
  <cp:revision>1541</cp:revision>
  <dcterms:created xsi:type="dcterms:W3CDTF">2022-02-02T04:32:22Z</dcterms:created>
  <dcterms:modified xsi:type="dcterms:W3CDTF">2024-04-15T18:14:46Z</dcterms:modified>
</cp:coreProperties>
</file>