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0"/>
  </p:notesMasterIdLst>
  <p:handoutMasterIdLst>
    <p:handoutMasterId r:id="rId31"/>
  </p:handoutMasterIdLst>
  <p:sldIdLst>
    <p:sldId id="342" r:id="rId2"/>
    <p:sldId id="346" r:id="rId3"/>
    <p:sldId id="349" r:id="rId4"/>
    <p:sldId id="395" r:id="rId5"/>
    <p:sldId id="394" r:id="rId6"/>
    <p:sldId id="396" r:id="rId7"/>
    <p:sldId id="397" r:id="rId8"/>
    <p:sldId id="403" r:id="rId9"/>
    <p:sldId id="398" r:id="rId10"/>
    <p:sldId id="399" r:id="rId11"/>
    <p:sldId id="400" r:id="rId12"/>
    <p:sldId id="401" r:id="rId13"/>
    <p:sldId id="402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3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CD0F41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844" autoAdjust="0"/>
  </p:normalViewPr>
  <p:slideViewPr>
    <p:cSldViewPr snapToGrid="0" showGuides="1">
      <p:cViewPr varScale="1">
        <p:scale>
          <a:sx n="89" d="100"/>
          <a:sy n="89" d="100"/>
        </p:scale>
        <p:origin x="1374" y="78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2024-04-15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68C71-DCC0-59E0-94CC-57E59F064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37D9A7-C618-D2C1-79C7-BDDD4E1B9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0074C7D-25E5-3D1E-7530-8A0447945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</a:t>
            </a:r>
            <a:r>
              <a:rPr lang="ko-KR" altLang="en-US" dirty="0"/>
              <a:t>는 기존의 트랜스포머</a:t>
            </a:r>
            <a:endParaRPr lang="en-US" altLang="ko-KR" dirty="0"/>
          </a:p>
          <a:p>
            <a:r>
              <a:rPr lang="en-US" altLang="ko-KR" dirty="0"/>
              <a:t>B</a:t>
            </a:r>
            <a:r>
              <a:rPr lang="ko-KR" altLang="en-US" dirty="0"/>
              <a:t>는 이미지</a:t>
            </a:r>
            <a:r>
              <a:rPr lang="en-US" altLang="ko-KR" dirty="0"/>
              <a:t>, </a:t>
            </a:r>
            <a:r>
              <a:rPr lang="ko-KR" altLang="en-US" dirty="0"/>
              <a:t>음악 파일과 같이 특정한 길이가 의미를 갖는 경우 해당 길이</a:t>
            </a:r>
            <a:r>
              <a:rPr lang="en-US" altLang="ko-KR" dirty="0"/>
              <a:t>/</a:t>
            </a:r>
            <a:r>
              <a:rPr lang="ko-KR" altLang="en-US" dirty="0"/>
              <a:t>주기 만큼을 </a:t>
            </a:r>
            <a:r>
              <a:rPr lang="en-US" altLang="ko-KR" dirty="0"/>
              <a:t>Attention</a:t>
            </a:r>
          </a:p>
          <a:p>
            <a:r>
              <a:rPr lang="en-US" altLang="ko-KR" dirty="0"/>
              <a:t>C</a:t>
            </a:r>
            <a:r>
              <a:rPr lang="ko-KR" altLang="en-US" dirty="0"/>
              <a:t>는 텍스트와 같이 의미 없이 정해진 시퀀스 길이에 따른 </a:t>
            </a:r>
            <a:r>
              <a:rPr lang="en-US" altLang="ko-KR" dirty="0"/>
              <a:t>attention </a:t>
            </a:r>
            <a:r>
              <a:rPr lang="ko-KR" altLang="en-US" dirty="0"/>
              <a:t>결정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특정 부분만을 선택하여 </a:t>
            </a:r>
            <a:r>
              <a:rPr lang="en-US" altLang="ko-KR" dirty="0"/>
              <a:t>attention</a:t>
            </a:r>
            <a:r>
              <a:rPr lang="ko-KR" altLang="en-US" dirty="0"/>
              <a:t>을 수행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E1B7BB-7365-8E59-5A80-8CAE66B54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44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DE3AE-C784-A7DF-B89F-9FFCC3524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22D33D4-6218-6CC4-3E6F-CE2929CC1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C8E3A47-4684-8163-8A76-5EB6C990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BC50EA-E592-F7A0-FAB2-48C904435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636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D4D7A-45B1-F209-F9C4-24567B07C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EE35DF8-C375-1D72-90EC-60C0E340C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F145531-AB92-02FC-B2DE-798D0B1E7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첫 번째 데이터셋은 </a:t>
            </a:r>
            <a:r>
              <a:rPr lang="en-US" altLang="ko-KR" dirty="0"/>
              <a:t>Common Crawl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이 데이터셋은 웹 </a:t>
            </a:r>
            <a:r>
              <a:rPr lang="ko-KR" altLang="en-US" dirty="0" err="1"/>
              <a:t>크롤링을</a:t>
            </a:r>
            <a:r>
              <a:rPr lang="ko-KR" altLang="en-US" dirty="0"/>
              <a:t> 통해 수집된 매우 큰 규모의 텍스트 데이터입니다</a:t>
            </a:r>
            <a:r>
              <a:rPr lang="en-US" altLang="ko-KR" dirty="0"/>
              <a:t>. Common Crawl</a:t>
            </a:r>
            <a:r>
              <a:rPr lang="ko-KR" altLang="en-US" dirty="0"/>
              <a:t>은 다양한 웹사이트와 도메인에서 수집되며</a:t>
            </a:r>
            <a:r>
              <a:rPr lang="en-US" altLang="ko-KR" dirty="0"/>
              <a:t>, </a:t>
            </a:r>
            <a:r>
              <a:rPr lang="ko-KR" altLang="en-US" dirty="0"/>
              <a:t>다양한 언어와 주제를 포함합니다</a:t>
            </a:r>
            <a:r>
              <a:rPr lang="en-US" altLang="ko-KR" dirty="0"/>
              <a:t>. </a:t>
            </a:r>
            <a:r>
              <a:rPr lang="ko-KR" altLang="en-US" dirty="0"/>
              <a:t>이 데이터셋은 일반적으로 웹의 다양성을 반영하므로</a:t>
            </a:r>
            <a:r>
              <a:rPr lang="en-US" altLang="ko-KR" dirty="0"/>
              <a:t>, </a:t>
            </a:r>
            <a:r>
              <a:rPr lang="ko-KR" altLang="en-US" dirty="0"/>
              <a:t>모델은 다양한 스타일과 주제에 대한 지식을 학습할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두 번째 데이터셋은 </a:t>
            </a:r>
            <a:r>
              <a:rPr lang="en-US" altLang="ko-KR" dirty="0" err="1"/>
              <a:t>WebText</a:t>
            </a:r>
            <a:r>
              <a:rPr lang="en-US" altLang="ko-KR" dirty="0"/>
              <a:t>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이 데이터셋은 웹 </a:t>
            </a:r>
            <a:r>
              <a:rPr lang="ko-KR" altLang="en-US" dirty="0" err="1"/>
              <a:t>크롤링을</a:t>
            </a:r>
            <a:r>
              <a:rPr lang="ko-KR" altLang="en-US" dirty="0"/>
              <a:t> 통해 수집된 매우 큰 규모의 텍스트 데이터입니다</a:t>
            </a:r>
            <a:r>
              <a:rPr lang="en-US" altLang="ko-KR" dirty="0"/>
              <a:t>. Common Crawl</a:t>
            </a:r>
            <a:r>
              <a:rPr lang="ko-KR" altLang="en-US" dirty="0"/>
              <a:t>은 다양한 웹사이트와 도메인에서 수집되며</a:t>
            </a:r>
            <a:r>
              <a:rPr lang="en-US" altLang="ko-KR" dirty="0"/>
              <a:t>, </a:t>
            </a:r>
            <a:r>
              <a:rPr lang="ko-KR" altLang="en-US" dirty="0"/>
              <a:t>다양한 언어와 주제를 포함합니다</a:t>
            </a:r>
            <a:r>
              <a:rPr lang="en-US" altLang="ko-KR" dirty="0"/>
              <a:t>. </a:t>
            </a:r>
            <a:r>
              <a:rPr lang="ko-KR" altLang="en-US" dirty="0"/>
              <a:t>이 데이터셋은 일반적으로 웹의 다양성을 반영하므로</a:t>
            </a:r>
            <a:r>
              <a:rPr lang="en-US" altLang="ko-KR" dirty="0"/>
              <a:t>, </a:t>
            </a:r>
            <a:r>
              <a:rPr lang="ko-KR" altLang="en-US" dirty="0"/>
              <a:t>모델은 다양한 스타일과 주제에 대한 지식을 학습할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세 번째 데이터셋은 </a:t>
            </a:r>
            <a:r>
              <a:rPr lang="en-US" altLang="ko-KR" dirty="0"/>
              <a:t>Books1 &amp; Books2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이 두 데이터셋은 책의 텍스트를 포함합니다</a:t>
            </a:r>
            <a:r>
              <a:rPr lang="en-US" altLang="ko-KR" dirty="0"/>
              <a:t>. </a:t>
            </a:r>
            <a:r>
              <a:rPr lang="ko-KR" altLang="en-US" dirty="0"/>
              <a:t>이는 고전문학</a:t>
            </a:r>
            <a:r>
              <a:rPr lang="en-US" altLang="ko-KR" dirty="0"/>
              <a:t>, </a:t>
            </a:r>
            <a:r>
              <a:rPr lang="ko-KR" altLang="en-US" dirty="0"/>
              <a:t>현대문학</a:t>
            </a:r>
            <a:r>
              <a:rPr lang="en-US" altLang="ko-KR" dirty="0"/>
              <a:t>, </a:t>
            </a:r>
            <a:r>
              <a:rPr lang="ko-KR" altLang="en-US" dirty="0"/>
              <a:t>과학</a:t>
            </a:r>
            <a:r>
              <a:rPr lang="en-US" altLang="ko-KR" dirty="0"/>
              <a:t>, </a:t>
            </a:r>
            <a:r>
              <a:rPr lang="ko-KR" altLang="en-US" dirty="0"/>
              <a:t>역사 등 다양한 주제와 장르의 책에서 추출된 데이터입니다</a:t>
            </a:r>
            <a:r>
              <a:rPr lang="en-US" altLang="ko-KR" dirty="0"/>
              <a:t>. </a:t>
            </a:r>
            <a:r>
              <a:rPr lang="ko-KR" altLang="en-US" dirty="0"/>
              <a:t>책 데이터는 일반적으로 잘 구성되고</a:t>
            </a:r>
            <a:r>
              <a:rPr lang="en-US" altLang="ko-KR" dirty="0"/>
              <a:t>, </a:t>
            </a:r>
            <a:r>
              <a:rPr lang="ko-KR" altLang="en-US" dirty="0"/>
              <a:t>문맥이 풍부하여 모델이 복잡한 문장 구조와 의미를 학습하는 데 도움이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네 번째 데이터셋은 </a:t>
            </a:r>
            <a:r>
              <a:rPr lang="en-US" altLang="ko-KR" dirty="0"/>
              <a:t>Wikipedia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이 데이터셋은 위키백과의 기사를 포함합니다</a:t>
            </a:r>
            <a:r>
              <a:rPr lang="en-US" altLang="ko-KR" dirty="0"/>
              <a:t>. </a:t>
            </a:r>
            <a:r>
              <a:rPr lang="ko-KR" altLang="en-US" dirty="0"/>
              <a:t>위키백과는 다양한 주제와 언어로 작성된</a:t>
            </a:r>
            <a:r>
              <a:rPr lang="en-US" altLang="ko-KR" dirty="0"/>
              <a:t>, </a:t>
            </a:r>
            <a:r>
              <a:rPr lang="ko-KR" altLang="en-US" dirty="0"/>
              <a:t>고품질의 정보를 제공합니다</a:t>
            </a:r>
            <a:r>
              <a:rPr lang="en-US" altLang="ko-KR" dirty="0"/>
              <a:t>. </a:t>
            </a:r>
            <a:r>
              <a:rPr lang="ko-KR" altLang="en-US" dirty="0"/>
              <a:t>이 데이터셋을 통해 모델은 다양한 주제에 대한 정확한 정보와 구조화된 텍스트를 학습할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E5CFDB-271F-940F-7608-4F270E425D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379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9B714-A648-495E-6924-DFBEC7056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FFD814C-2556-9CC7-B222-B3C82FFD9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B51222C-C802-7286-5348-B8D9230DF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다양한 언어 구조와 문맥을 잘 이해할 수 있다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2383AD1-62D1-CE4C-E49A-BB2C1BBC0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509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D51D4-4DCF-0FDB-AFEC-F13244D80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79E7450-033F-6FA1-6605-4EBE23472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189170-3CC1-B87D-8065-4411695BF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다양한 언어 구조와 문맥을 잘 이해할 수 있다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7AB06-E40F-7986-AC54-AFE3C9584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929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D3A1E-24CF-CA5F-F781-4AEC33C0C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2D7D5A2-6F1B-7DC5-24F2-CCBD189E4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143CE0-70E0-559D-9B9E-CF4E81B20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다양한 언어 구조와 문맥을 잘 이해할 수 있다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1F9979-AC73-923F-AA28-02E029282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137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315DA-A4CB-6ABF-133A-4C58ADAF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3FF0F21-65E8-D9CB-39FD-99C4B0BC2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AD522BA-804D-1EBE-A8D6-CC2ECB6CF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 내용의 문맥 이해 필요 </a:t>
            </a:r>
            <a:r>
              <a:rPr lang="en-US" altLang="ko-KR" dirty="0"/>
              <a:t>-&gt; </a:t>
            </a:r>
            <a:r>
              <a:rPr lang="ko-KR" altLang="en-US" dirty="0"/>
              <a:t>현재 문장에서 지칭하는 대명사가 무엇 또는 누구를 지칭하고 있는지 알 수 </a:t>
            </a:r>
            <a:r>
              <a:rPr lang="ko-KR" altLang="en-US" dirty="0" err="1"/>
              <a:t>있ㅇ므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DB68B9-69EA-5A7C-24D8-7E5FD0F9E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579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FA393-9417-CD86-1DD8-DD37C1218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A37679E-20A2-8C53-E8E9-3F784DDA8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67FD1F8-1393-26DD-4BC6-D54B315A8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위키백과에서 학습한 내용을 토대로 대답할 수 있었기 때문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073E9F-E3FF-BE78-4A77-DBE19B2D8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799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4F118-4A93-97C8-BEAB-5F9205935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41200CA-351A-AFB8-A53F-7BC11E72B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0D1B49-ECB3-DAC6-B538-C46E51DE3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위키백과에서 학습한 내용을 토대로 대답할 수 있었기 때문 </a:t>
            </a:r>
            <a:r>
              <a:rPr lang="en-US" altLang="ko-KR" dirty="0"/>
              <a:t>-&gt; drop </a:t>
            </a:r>
            <a:r>
              <a:rPr lang="ko-KR" altLang="en-US" dirty="0"/>
              <a:t>의 성능 감소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37FC23-AA48-E0E6-934A-D57DB5171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138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19474-2B43-FCA9-5818-C7CF2877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D44076-27EF-7902-2F36-6905C41F8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75E8C7D-1E95-EC67-0BF0-890759FA6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Wic</a:t>
            </a:r>
            <a:r>
              <a:rPr lang="en-US" altLang="ko-KR" dirty="0"/>
              <a:t>, </a:t>
            </a:r>
            <a:r>
              <a:rPr lang="en-US" altLang="ko-KR" dirty="0" err="1"/>
              <a:t>rte</a:t>
            </a:r>
            <a:r>
              <a:rPr lang="en-US" altLang="ko-KR" dirty="0"/>
              <a:t>, </a:t>
            </a:r>
            <a:r>
              <a:rPr lang="en-US" altLang="ko-KR" dirty="0" err="1"/>
              <a:t>cb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두 문장의 관계를 맞추는 문제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1DEDD9-E412-D9FA-2AF0-7912782F4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93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434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846B8-E483-9D88-0B16-117B3E5E1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4DAD84-CF8E-7772-1742-746CD975E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99FBC9B-1D1A-B8BC-1488-B611D2A69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3F7E02-C19D-A9AD-2D52-4FB45AD09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764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FF63D-E177-C2D5-78B1-C56716D95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D02EDB-226D-B646-B10A-C02F929F2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94DD5CC-C179-49F6-7B88-04719EBC1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FC7C69-CC81-B927-7B3B-29C24230D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091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C5B3C-5C37-AD14-17E4-1C072215F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5D5F401-BE52-82EE-766A-A406A5249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09D23EE-45AE-1110-7B3F-93E62D50F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제로 샷의 경우 </a:t>
            </a:r>
            <a:r>
              <a:rPr lang="en-US" altLang="ko-KR" dirty="0" err="1"/>
              <a:t>gpt</a:t>
            </a:r>
            <a:r>
              <a:rPr lang="ko-KR" altLang="en-US" dirty="0"/>
              <a:t>가 대체 무엇을 해야 되는지 도통 이해를 못해서 차이가 크게 벌어짐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A07D0D-4F7F-249B-8E93-BEC87BEA7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941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CD85F-61E6-5F7A-D341-AE586FC03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9FEEBD9-5ACD-821C-B525-B417600FD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AD514C1-237A-13CB-5781-0D069A233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175B</a:t>
            </a:r>
            <a:r>
              <a:rPr lang="ko-KR" altLang="en-US" dirty="0"/>
              <a:t>의 </a:t>
            </a:r>
            <a:r>
              <a:rPr lang="en-US" altLang="ko-KR" dirty="0" err="1"/>
              <a:t>gpt</a:t>
            </a:r>
            <a:r>
              <a:rPr lang="ko-KR" altLang="en-US" dirty="0"/>
              <a:t>모델은 미국 대학생 평균 점수인 </a:t>
            </a:r>
            <a:r>
              <a:rPr lang="en-US" altLang="ko-KR" dirty="0"/>
              <a:t>57</a:t>
            </a:r>
            <a:r>
              <a:rPr lang="ko-KR" altLang="en-US" dirty="0"/>
              <a:t>점보다 </a:t>
            </a:r>
            <a:r>
              <a:rPr lang="ko-KR" altLang="en-US" dirty="0" err="1"/>
              <a:t>잘본다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3FEE9C-F4D3-4BFA-9B5E-10E530750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438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5E6A7-F206-352C-4FD6-4E68B009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3F266A-B713-3175-0D3F-EBEC232E4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C6C8644-8053-9E18-8CB5-FE695ECBD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정확도가 </a:t>
            </a:r>
            <a:r>
              <a:rPr lang="en-US" altLang="ko-KR" dirty="0"/>
              <a:t>52% -&gt; </a:t>
            </a:r>
            <a:r>
              <a:rPr lang="ko-KR" altLang="en-US" dirty="0"/>
              <a:t>사람이 구분하기 </a:t>
            </a:r>
            <a:r>
              <a:rPr lang="ko-KR" altLang="en-US" dirty="0" err="1"/>
              <a:t>힘듬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EEF558-880D-96FF-5BE3-CF7DAEF56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612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F6346-990D-52F7-305F-391340DF1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D54DB10-36BC-ADEE-D615-5297A33A5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BA8B94-1D4F-68A8-8610-99F2C8FA2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C78742-75D1-8E3D-1717-7CCB8554C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712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314F-45A3-A6B1-73DC-1CEF8D653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D5DBA4A-56B6-F8BD-4755-232DEEF03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D0CDEE2-7234-2FB5-F8B6-BB4F8B4AC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81ED97-2886-05F1-2650-F80E9533C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577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07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C075C-42F4-77A3-8BB1-8220E3EF2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13FBD9-7CC7-AF73-3D95-B8F859B9B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7318957-607C-174F-7D87-C34964D5B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94FD2A-09C0-0F74-EAF6-503D3A704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44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056B3-61FD-F391-1442-B3FBB287F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40EACEB-9543-8CD8-4E23-43AF036FB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9240A25-29A9-99E6-4BAE-B201A9AA5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74CFE8-87A5-8E22-1F7B-2797699FC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04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C37FC-227E-9AF1-0512-E61D2D042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5FC08B7-85F3-4E06-C645-5F5289879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2BAF87-9517-C72D-1D08-09BB300CF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Zero-shot : </a:t>
            </a:r>
            <a:r>
              <a:rPr lang="ko-KR" altLang="en-US" dirty="0"/>
              <a:t>예시를 주지 않고 모델의 작업에 대한 설명과 입력 값만 존재</a:t>
            </a:r>
            <a:endParaRPr lang="en-US" altLang="ko-KR" dirty="0"/>
          </a:p>
          <a:p>
            <a:r>
              <a:rPr lang="en-US" altLang="ko-KR" dirty="0"/>
              <a:t>One-shot </a:t>
            </a:r>
            <a:r>
              <a:rPr lang="ko-KR" altLang="en-US" dirty="0"/>
              <a:t>자연어 설명 외에 단 한 번의 예제 입력</a:t>
            </a:r>
            <a:endParaRPr lang="en-US" altLang="ko-KR" dirty="0"/>
          </a:p>
          <a:p>
            <a:r>
              <a:rPr lang="en-US" altLang="ko-KR" dirty="0"/>
              <a:t>Few shot : </a:t>
            </a:r>
            <a:r>
              <a:rPr lang="ko-KR" altLang="en-US" dirty="0"/>
              <a:t>가중치 업데이트 없이 몇 가지의 예제와 </a:t>
            </a:r>
            <a:r>
              <a:rPr lang="en-US" altLang="ko-KR" dirty="0"/>
              <a:t>task</a:t>
            </a:r>
            <a:r>
              <a:rPr lang="ko-KR" altLang="en-US" dirty="0"/>
              <a:t>의 설명을 입력하여 모델 작업 수행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EFA2D8-30F0-F768-45DE-0987A4BF3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64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DFBDF-FE2D-0143-0AD6-BA7C6420A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49207F2-6E04-F8D3-5569-31AB1E648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884B97-1D22-B198-3EF7-F3C667A6E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E7C34E-2CEC-CF08-63C8-D37BF2A02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15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F0A32-E6C7-00EC-483E-BE729EC0F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92E598D-EF92-0471-B7C9-3284FBCD3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4E2E252-8600-959A-9E35-D4108AE36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자연어 </a:t>
            </a:r>
            <a:r>
              <a:rPr lang="en-US" altLang="ko-KR" dirty="0"/>
              <a:t>task </a:t>
            </a:r>
            <a:r>
              <a:rPr lang="ko-KR" altLang="en-US" dirty="0"/>
              <a:t>설명이 증가할수록</a:t>
            </a:r>
            <a:r>
              <a:rPr lang="en-US" altLang="ko-KR" dirty="0"/>
              <a:t>, </a:t>
            </a:r>
            <a:r>
              <a:rPr lang="ko-KR" altLang="en-US" dirty="0"/>
              <a:t>모델의 문맥 예제 수가 커질수록 향상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BAEFFB-0820-EC45-B7DB-0DEBD8E16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7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B2538-3DBD-19CD-024A-C1E22CF0E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1E2C123-D706-CE0B-44F7-6659C8600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22C6D7B-8782-60F4-9ABC-2D0F9C755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GPT-2</a:t>
            </a:r>
            <a:r>
              <a:rPr lang="ko-KR" altLang="en-US" dirty="0"/>
              <a:t>와 같다</a:t>
            </a:r>
            <a:endParaRPr lang="en-US" altLang="ko-KR" dirty="0"/>
          </a:p>
          <a:p>
            <a:r>
              <a:rPr lang="en-US" altLang="ko-KR" dirty="0"/>
              <a:t>Modified initialization, pre-normalization, reversable tokenization </a:t>
            </a:r>
            <a:r>
              <a:rPr lang="ko-KR" altLang="en-US" dirty="0"/>
              <a:t>적용</a:t>
            </a:r>
            <a:endParaRPr lang="en-US" altLang="ko-KR" dirty="0"/>
          </a:p>
          <a:p>
            <a:r>
              <a:rPr lang="ko-KR" altLang="en-US" dirty="0"/>
              <a:t>트랜스포머 레이어의 </a:t>
            </a:r>
            <a:r>
              <a:rPr lang="en-US" altLang="ko-KR" dirty="0"/>
              <a:t>attention </a:t>
            </a:r>
            <a:r>
              <a:rPr lang="ko-KR" altLang="en-US" dirty="0"/>
              <a:t>패턴에 대해 </a:t>
            </a:r>
            <a:r>
              <a:rPr lang="en-US" altLang="ko-KR" dirty="0"/>
              <a:t>dense</a:t>
            </a:r>
            <a:r>
              <a:rPr lang="ko-KR" altLang="en-US" dirty="0"/>
              <a:t>와 </a:t>
            </a:r>
            <a:r>
              <a:rPr lang="en-US" altLang="ko-KR" dirty="0"/>
              <a:t>locally banded sparse attention</a:t>
            </a:r>
            <a:r>
              <a:rPr lang="ko-KR" altLang="en-US" dirty="0"/>
              <a:t>을 </a:t>
            </a:r>
            <a:r>
              <a:rPr lang="ko-KR" altLang="en-US" dirty="0" err="1"/>
              <a:t>번갈아가며</a:t>
            </a:r>
            <a:r>
              <a:rPr lang="ko-KR" altLang="en-US" dirty="0"/>
              <a:t> 사용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46AA71-1A32-9467-55D4-7DC9EAB64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639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24A30-9ABB-D0E8-7F55-2B133D67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16F69FB-72C8-3371-B71B-1D7F4EBB8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E889E5-57F3-420F-C7BD-7006D12E8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1AA62B-708F-689C-050E-A39E94353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8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Language Models are Few-Shot Learners</a:t>
            </a:r>
            <a:endParaRPr lang="ko-KR" altLang="en-US" sz="36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2024.04.16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Won-Jun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164D3-C495-D322-A262-6A321BB8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D2E03E2-475B-D944-B54C-1D27987097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4CB83E5-6695-4EDF-1044-FCE68F794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Architecture</a:t>
            </a:r>
          </a:p>
          <a:p>
            <a:pPr lvl="1"/>
            <a:r>
              <a:rPr lang="en-US" altLang="ko-KR" dirty="0"/>
              <a:t>Modified Initialization</a:t>
            </a:r>
          </a:p>
          <a:p>
            <a:pPr lvl="2"/>
            <a:r>
              <a:rPr lang="ko-KR" altLang="en-US" dirty="0"/>
              <a:t>기존의 모든 가중치를 평균이 </a:t>
            </a:r>
            <a:r>
              <a:rPr lang="en-US" altLang="ko-KR" dirty="0"/>
              <a:t>0, </a:t>
            </a:r>
            <a:r>
              <a:rPr lang="ko-KR" altLang="en-US" dirty="0"/>
              <a:t>분산이 일정한 값으로 설정하는 방법 대신 레이어 간의 연결을 평균적으로 보존하도록 가중치를 초기화</a:t>
            </a:r>
            <a:endParaRPr lang="en-US" altLang="ko-KR" dirty="0"/>
          </a:p>
          <a:p>
            <a:pPr lvl="2"/>
            <a:r>
              <a:rPr lang="ko-KR" altLang="en-US" dirty="0"/>
              <a:t>레이어 간의 입력과 출력의 분산을 유지</a:t>
            </a:r>
            <a:endParaRPr lang="en-US" altLang="ko-KR" dirty="0"/>
          </a:p>
          <a:p>
            <a:pPr lvl="1"/>
            <a:r>
              <a:rPr lang="en-US" altLang="ko-KR" dirty="0"/>
              <a:t>Pre-normalization</a:t>
            </a:r>
          </a:p>
          <a:p>
            <a:pPr lvl="2"/>
            <a:r>
              <a:rPr lang="ko-KR" altLang="en-US" dirty="0"/>
              <a:t>각 레이어에서 입력 데이터를 </a:t>
            </a:r>
            <a:r>
              <a:rPr lang="ko-KR" altLang="en-US" dirty="0" err="1"/>
              <a:t>정규화하는</a:t>
            </a:r>
            <a:r>
              <a:rPr lang="ko-KR" altLang="en-US" dirty="0"/>
              <a:t> 기술</a:t>
            </a:r>
            <a:endParaRPr lang="en-US" altLang="ko-KR" dirty="0"/>
          </a:p>
          <a:p>
            <a:pPr lvl="2"/>
            <a:r>
              <a:rPr lang="ko-KR" altLang="en-US" dirty="0"/>
              <a:t>입력 분포를 더 일관되게 함</a:t>
            </a:r>
            <a:endParaRPr lang="en-US" altLang="ko-KR" dirty="0"/>
          </a:p>
          <a:p>
            <a:pPr lvl="1"/>
            <a:r>
              <a:rPr lang="en-US" altLang="ko-KR" dirty="0"/>
              <a:t>Reversible Tokenization</a:t>
            </a:r>
          </a:p>
          <a:p>
            <a:pPr lvl="2"/>
            <a:r>
              <a:rPr lang="ko-KR" altLang="en-US" dirty="0" err="1"/>
              <a:t>토큰화된</a:t>
            </a:r>
            <a:r>
              <a:rPr lang="ko-KR" altLang="en-US" dirty="0"/>
              <a:t> 텍스트를 원본 텍스트로 복원할 수 있는 기술</a:t>
            </a:r>
            <a:endParaRPr lang="en-US" altLang="ko-KR" dirty="0"/>
          </a:p>
          <a:p>
            <a:pPr lvl="2"/>
            <a:r>
              <a:rPr lang="ko-KR" altLang="en-US" dirty="0"/>
              <a:t>기존의 토큰화 과정은 한 방향으로 텍스트를 토큰 시퀀스로 분해하여 모델의 입력으로 사용</a:t>
            </a:r>
            <a:endParaRPr lang="en-US" altLang="ko-KR" dirty="0"/>
          </a:p>
          <a:p>
            <a:pPr lvl="2"/>
            <a:r>
              <a:rPr lang="ko-KR" altLang="en-US" dirty="0" err="1"/>
              <a:t>토큰화할</a:t>
            </a:r>
            <a:r>
              <a:rPr lang="ko-KR" altLang="en-US" dirty="0"/>
              <a:t> 때 추가 정보를 저장하여 원래 텍스트로 복원할 수 있게 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3748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7F5EC-094E-4CF1-2E0F-F1B3EAB42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6E00A1D-5983-F9A7-2331-634B24CD3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D6C85E-AAB1-BB0F-267A-9EACBFBC8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Architecture</a:t>
            </a:r>
          </a:p>
          <a:p>
            <a:pPr lvl="1"/>
            <a:r>
              <a:rPr lang="en-US" altLang="ko-KR" dirty="0"/>
              <a:t>Locally banded sparse Attention</a:t>
            </a:r>
          </a:p>
          <a:p>
            <a:pPr lvl="2"/>
            <a:r>
              <a:rPr lang="ko-KR" altLang="en-US" dirty="0"/>
              <a:t>입력 시퀀스의 각 위치에 대해 주변 위치만을 고려하여 </a:t>
            </a:r>
            <a:r>
              <a:rPr lang="ko-KR" altLang="en-US" dirty="0" err="1"/>
              <a:t>어텐션을</a:t>
            </a:r>
            <a:r>
              <a:rPr lang="ko-KR" altLang="en-US" dirty="0"/>
              <a:t> 계산하는 방법</a:t>
            </a:r>
            <a:endParaRPr lang="en-US" altLang="ko-K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F7395AD-A187-3858-347C-637395DC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41" y="2507483"/>
            <a:ext cx="9111727" cy="332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4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6C3FD-370A-1CF0-98BC-882642C6D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10217C9-6258-1D39-8A97-6A6FAB3FF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6128B68-03E1-8A00-3B98-9524282E5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Architecture</a:t>
            </a:r>
          </a:p>
          <a:p>
            <a:pPr lvl="1"/>
            <a:r>
              <a:rPr lang="ko-KR" altLang="en-US" dirty="0"/>
              <a:t>스케일에 따라 </a:t>
            </a:r>
            <a:r>
              <a:rPr lang="en-US" altLang="ko-KR" dirty="0"/>
              <a:t>8</a:t>
            </a:r>
            <a:r>
              <a:rPr lang="ko-KR" altLang="en-US" dirty="0"/>
              <a:t>가지 모델을 학습</a:t>
            </a:r>
            <a:endParaRPr lang="en-US" altLang="ko-KR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DA72F06-1149-93B2-9369-7EE11882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95" y="2377097"/>
            <a:ext cx="9319820" cy="25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7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C07D0-44A5-8493-1479-E1731242E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DD7DFD-9FCF-0CF3-1CBC-D83F4C905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4932853E-7E88-9CD3-3072-03CB39318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Training</a:t>
            </a:r>
            <a:r>
              <a:rPr lang="ko-KR" altLang="en-US" dirty="0"/>
              <a:t> </a:t>
            </a:r>
            <a:r>
              <a:rPr lang="en-US" altLang="ko-KR" dirty="0"/>
              <a:t>Dataset</a:t>
            </a:r>
          </a:p>
          <a:p>
            <a:pPr lvl="1"/>
            <a:r>
              <a:rPr lang="ko-KR" altLang="en-US" dirty="0"/>
              <a:t>웹 </a:t>
            </a:r>
            <a:r>
              <a:rPr lang="ko-KR" altLang="en-US" dirty="0" err="1"/>
              <a:t>스크래핑을</a:t>
            </a:r>
            <a:r>
              <a:rPr lang="ko-KR" altLang="en-US" dirty="0"/>
              <a:t> 통해 확장된 산출물인 </a:t>
            </a:r>
            <a:r>
              <a:rPr lang="en-US" altLang="ko-KR" dirty="0"/>
              <a:t>Common Crawl Dataset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2"/>
            <a:r>
              <a:rPr lang="en-US" altLang="ko-KR" dirty="0"/>
              <a:t>1</a:t>
            </a:r>
            <a:r>
              <a:rPr lang="ko-KR" altLang="en-US" dirty="0"/>
              <a:t>조 개의 단어로 구성됨</a:t>
            </a:r>
            <a:endParaRPr lang="en-US" altLang="ko-KR" dirty="0"/>
          </a:p>
          <a:p>
            <a:pPr lvl="1"/>
            <a:r>
              <a:rPr lang="en-US" altLang="ko-KR" dirty="0"/>
              <a:t>GPT-2</a:t>
            </a:r>
            <a:r>
              <a:rPr lang="ko-KR" altLang="en-US" dirty="0"/>
              <a:t>를 위해 생성한 </a:t>
            </a:r>
            <a:r>
              <a:rPr lang="en-US" altLang="ko-KR" dirty="0"/>
              <a:t>web scrapping</a:t>
            </a:r>
            <a:r>
              <a:rPr lang="ko-KR" altLang="en-US" dirty="0"/>
              <a:t>기반 </a:t>
            </a:r>
            <a:r>
              <a:rPr lang="ko-KR" altLang="en-US" dirty="0" err="1"/>
              <a:t>데이터셋인</a:t>
            </a:r>
            <a:r>
              <a:rPr lang="ko-KR" altLang="en-US" dirty="0"/>
              <a:t> </a:t>
            </a:r>
            <a:r>
              <a:rPr lang="en-US" altLang="ko-KR" dirty="0" err="1"/>
              <a:t>WebText</a:t>
            </a:r>
            <a:r>
              <a:rPr lang="en-US" altLang="ko-KR" dirty="0"/>
              <a:t> Dataset </a:t>
            </a:r>
            <a:r>
              <a:rPr lang="ko-KR" altLang="en-US" dirty="0"/>
              <a:t>포함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488CA45-3423-8A73-81F0-DB605EEF6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3019895"/>
            <a:ext cx="8735210" cy="23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0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9ED3E-989E-F98D-41C8-2EB63FDF2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BAA8523-B2FD-738B-0140-3083392B4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42776F7-53F2-7EB8-4795-29B587048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Language Modeling : Cloze and Completion Tasks</a:t>
            </a:r>
          </a:p>
          <a:p>
            <a:pPr lvl="1"/>
            <a:r>
              <a:rPr lang="en-US" altLang="ko-KR" dirty="0"/>
              <a:t>Lambada : </a:t>
            </a:r>
            <a:r>
              <a:rPr lang="ko-KR" altLang="en-US" dirty="0"/>
              <a:t>빈 단어를 예측하는 데이터셋</a:t>
            </a:r>
            <a:endParaRPr lang="en-US" altLang="ko-KR" dirty="0"/>
          </a:p>
          <a:p>
            <a:pPr lvl="1"/>
            <a:r>
              <a:rPr lang="en-US" altLang="ko-KR" dirty="0" err="1"/>
              <a:t>StoryCloze</a:t>
            </a:r>
            <a:r>
              <a:rPr lang="en-US" altLang="ko-KR" dirty="0"/>
              <a:t> : </a:t>
            </a:r>
            <a:r>
              <a:rPr lang="ko-KR" altLang="en-US" dirty="0"/>
              <a:t>빈 칸의 문장을 예측하는 데이터셋</a:t>
            </a:r>
            <a:endParaRPr lang="en-US" altLang="ko-KR" dirty="0"/>
          </a:p>
          <a:p>
            <a:pPr lvl="1"/>
            <a:r>
              <a:rPr lang="en-US" altLang="ko-KR" dirty="0" err="1"/>
              <a:t>HellaSwag</a:t>
            </a:r>
            <a:r>
              <a:rPr lang="en-US" altLang="ko-KR" dirty="0"/>
              <a:t> : </a:t>
            </a:r>
            <a:r>
              <a:rPr lang="ko-KR" altLang="en-US" dirty="0"/>
              <a:t>주어진 시나리오에 대한 결말을 예측하는 데이터셋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1270" name="Picture 6" descr="그림8. Language Modeling 실험 결과">
            <a:extLst>
              <a:ext uri="{FF2B5EF4-FFF2-40B4-BE49-F238E27FC236}">
                <a16:creationId xmlns:a16="http://schemas.microsoft.com/office/drawing/2014/main" id="{919F085B-EC9B-06D7-6C8B-9F6DFA5C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03" y="3066715"/>
            <a:ext cx="7545593" cy="19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7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24177-8D55-B575-C4EB-EAA7891ED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0660768-90E8-6AD7-8C9A-170DE4D9F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B5110081-20F2-5F37-8A7D-69166BAA5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Closed Book Question Answering</a:t>
            </a:r>
          </a:p>
          <a:p>
            <a:pPr lvl="1"/>
            <a:r>
              <a:rPr lang="en-US" altLang="ko-KR" dirty="0" err="1"/>
              <a:t>NaturalQS</a:t>
            </a:r>
            <a:r>
              <a:rPr lang="en-US" altLang="ko-KR" dirty="0"/>
              <a:t> : </a:t>
            </a:r>
            <a:r>
              <a:rPr lang="ko-KR" altLang="en-US" dirty="0"/>
              <a:t>실제</a:t>
            </a:r>
            <a:r>
              <a:rPr lang="en-US" altLang="ko-KR" dirty="0"/>
              <a:t> </a:t>
            </a:r>
            <a:r>
              <a:rPr lang="ko-KR" altLang="en-US" dirty="0"/>
              <a:t>사용자가 구글에 입력한 질문과 그에 대한 답으로 구성된 데이터셋</a:t>
            </a:r>
            <a:endParaRPr lang="en-US" altLang="ko-KR" dirty="0"/>
          </a:p>
          <a:p>
            <a:pPr lvl="1"/>
            <a:r>
              <a:rPr lang="en-US" altLang="ko-KR" dirty="0" err="1"/>
              <a:t>WebQS</a:t>
            </a:r>
            <a:r>
              <a:rPr lang="en-US" altLang="ko-KR" dirty="0"/>
              <a:t> : </a:t>
            </a:r>
            <a:r>
              <a:rPr lang="ko-KR" altLang="en-US" dirty="0"/>
              <a:t>웹 검색을 통해 얻은 질문과 답변으로 구성된 데이터셋</a:t>
            </a:r>
            <a:endParaRPr lang="en-US" altLang="ko-KR" dirty="0"/>
          </a:p>
          <a:p>
            <a:pPr lvl="1"/>
            <a:r>
              <a:rPr lang="en-US" altLang="ko-KR" dirty="0" err="1"/>
              <a:t>TriviaQA</a:t>
            </a:r>
            <a:r>
              <a:rPr lang="en-US" altLang="ko-KR" dirty="0"/>
              <a:t> : </a:t>
            </a:r>
            <a:r>
              <a:rPr lang="en-US" altLang="ko-KR" dirty="0" err="1"/>
              <a:t>WikiPedia</a:t>
            </a:r>
            <a:r>
              <a:rPr lang="ko-KR" altLang="en-US" dirty="0"/>
              <a:t>와 웹에서 수집된 질문 답변 쌍을 포함하는 데이터셋</a:t>
            </a:r>
            <a:endParaRPr lang="en-US" altLang="ko-KR" dirty="0"/>
          </a:p>
        </p:txBody>
      </p:sp>
      <p:pic>
        <p:nvPicPr>
          <p:cNvPr id="12290" name="Picture 2" descr="그림9. Closed Book Qeustion Answering 실험 결과">
            <a:extLst>
              <a:ext uri="{FF2B5EF4-FFF2-40B4-BE49-F238E27FC236}">
                <a16:creationId xmlns:a16="http://schemas.microsoft.com/office/drawing/2014/main" id="{5DA0D8E5-57F4-C59F-0DF0-BE4F351AF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05" y="3087052"/>
            <a:ext cx="71628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6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3A34-A199-A741-D4C9-50B5573B9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E6BCDB2-E2B7-4B16-F02C-40C7C5DC0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BFA6177-D308-8292-9B2E-2210FEDC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Translation</a:t>
            </a:r>
          </a:p>
          <a:p>
            <a:pPr lvl="1"/>
            <a:r>
              <a:rPr lang="ko-KR" altLang="en-US" dirty="0"/>
              <a:t>다양한 언어에 대한 번역 성능 비교</a:t>
            </a:r>
            <a:endParaRPr lang="en-US" altLang="ko-KR" dirty="0"/>
          </a:p>
          <a:p>
            <a:pPr lvl="2"/>
            <a:r>
              <a:rPr lang="en-US" altLang="ko-KR" dirty="0"/>
              <a:t>Few-Shot</a:t>
            </a:r>
            <a:r>
              <a:rPr lang="ko-KR" altLang="en-US" dirty="0"/>
              <a:t>에서 우수한 성능</a:t>
            </a:r>
            <a:endParaRPr lang="en-US" altLang="ko-KR" dirty="0"/>
          </a:p>
        </p:txBody>
      </p:sp>
      <p:pic>
        <p:nvPicPr>
          <p:cNvPr id="13314" name="Picture 2" descr="그림10. 번역 실험 결과">
            <a:extLst>
              <a:ext uri="{FF2B5EF4-FFF2-40B4-BE49-F238E27FC236}">
                <a16:creationId xmlns:a16="http://schemas.microsoft.com/office/drawing/2014/main" id="{A4A1CB34-0337-86FB-944C-6D663734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72" y="2554071"/>
            <a:ext cx="8720866" cy="27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40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9B8C1-1913-E9E1-983D-8BF56A6B2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5A5FEB6-D413-7C3E-B921-B4FC2D98FF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3EF69B9B-2022-4E12-A24F-774C0423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Winograd Style Tasks</a:t>
            </a:r>
          </a:p>
          <a:p>
            <a:pPr lvl="1"/>
            <a:r>
              <a:rPr lang="ko-KR" altLang="en-US" dirty="0"/>
              <a:t>대명사 지칭 문제</a:t>
            </a:r>
            <a:endParaRPr lang="en-US" altLang="ko-KR" dirty="0"/>
          </a:p>
          <a:p>
            <a:pPr lvl="1"/>
            <a:r>
              <a:rPr lang="ko-KR" altLang="en-US" dirty="0"/>
              <a:t>앞 내용의 문맥 이해 필요 </a:t>
            </a:r>
            <a:endParaRPr lang="en-US" altLang="ko-KR" dirty="0"/>
          </a:p>
          <a:p>
            <a:pPr lvl="2"/>
            <a:r>
              <a:rPr lang="en-US" altLang="ko-KR" dirty="0"/>
              <a:t>-</a:t>
            </a:r>
            <a:r>
              <a:rPr lang="ko-KR" altLang="en-US" dirty="0"/>
              <a:t>현재 문장에서 지칭하는 대명사가 무엇 또는 누구를 지칭하고 있는지 알 수 있음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4338" name="Picture 2" descr="그림11. 대명사 지칭 문제 실험 결과">
            <a:extLst>
              <a:ext uri="{FF2B5EF4-FFF2-40B4-BE49-F238E27FC236}">
                <a16:creationId xmlns:a16="http://schemas.microsoft.com/office/drawing/2014/main" id="{F69A47D5-85D4-473B-5AD4-762A78CA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98" y="2978635"/>
            <a:ext cx="5718251" cy="18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4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9B1B8-1283-826B-3407-97107A1AD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B33D0F8-94E8-7D61-D9E9-CC4713525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81A779A-05D2-2A7D-4D0A-90937465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Common Sense Reasoning</a:t>
            </a:r>
          </a:p>
          <a:p>
            <a:pPr lvl="1"/>
            <a:r>
              <a:rPr lang="ko-KR" altLang="en-US" dirty="0"/>
              <a:t>상식 퀴즈 데이터셋</a:t>
            </a:r>
            <a:endParaRPr lang="en-US" altLang="ko-KR" dirty="0"/>
          </a:p>
          <a:p>
            <a:pPr lvl="1"/>
            <a:r>
              <a:rPr lang="en-US" altLang="ko-KR" dirty="0"/>
              <a:t>PIQA : </a:t>
            </a:r>
            <a:r>
              <a:rPr lang="ko-KR" altLang="en-US" dirty="0"/>
              <a:t>물리적 상호작용에 대한 상식을 평가하는 데이터셋</a:t>
            </a:r>
            <a:endParaRPr lang="en-US" altLang="ko-KR" dirty="0"/>
          </a:p>
          <a:p>
            <a:pPr lvl="1"/>
            <a:r>
              <a:rPr lang="en-US" altLang="ko-KR" dirty="0"/>
              <a:t>ARC : </a:t>
            </a:r>
            <a:r>
              <a:rPr lang="ko-KR" altLang="en-US" dirty="0"/>
              <a:t>다양한 주제에 대한 상식을 평가하는 데이터셋</a:t>
            </a:r>
            <a:endParaRPr lang="en-US" altLang="ko-KR" dirty="0"/>
          </a:p>
          <a:p>
            <a:pPr lvl="1"/>
            <a:r>
              <a:rPr lang="en-US" altLang="ko-KR" dirty="0" err="1"/>
              <a:t>OpenBookQA</a:t>
            </a:r>
            <a:r>
              <a:rPr lang="en-US" altLang="ko-KR" dirty="0"/>
              <a:t> : </a:t>
            </a:r>
            <a:r>
              <a:rPr lang="ko-KR" altLang="en-US" dirty="0"/>
              <a:t>주어진 책의 정보를 바탕으로 질문에 답변하는 데이터셋</a:t>
            </a:r>
            <a:endParaRPr lang="en-US" altLang="ko-KR" dirty="0"/>
          </a:p>
        </p:txBody>
      </p:sp>
      <p:pic>
        <p:nvPicPr>
          <p:cNvPr id="15362" name="Picture 2" descr="그림12. Common Sense Reasoning 실험 결과">
            <a:extLst>
              <a:ext uri="{FF2B5EF4-FFF2-40B4-BE49-F238E27FC236}">
                <a16:creationId xmlns:a16="http://schemas.microsoft.com/office/drawing/2014/main" id="{45DDCDAC-DF3E-ABB5-901F-2CB5105A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41" y="3239283"/>
            <a:ext cx="8382928" cy="17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5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110E1-FB91-DFE7-1605-669FE3EA1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1063D64-A4DE-B1B4-9895-93190918BB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39873EB-E6B8-8797-CE26-482A850F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Reading Comprehension</a:t>
            </a:r>
          </a:p>
          <a:p>
            <a:pPr lvl="1"/>
            <a:r>
              <a:rPr lang="ko-KR" altLang="en-US" dirty="0"/>
              <a:t>독해 </a:t>
            </a:r>
            <a:r>
              <a:rPr lang="en-US" altLang="ko-KR" dirty="0"/>
              <a:t>: </a:t>
            </a:r>
            <a:r>
              <a:rPr lang="ko-KR" altLang="en-US" dirty="0"/>
              <a:t>주어진 텍스트를 읽고 관련 문제에 답하는 데이터셋</a:t>
            </a:r>
            <a:endParaRPr lang="en-US" altLang="ko-KR" dirty="0"/>
          </a:p>
          <a:p>
            <a:pPr lvl="1"/>
            <a:r>
              <a:rPr lang="en-US" altLang="ko-KR" dirty="0"/>
              <a:t>COQA : </a:t>
            </a:r>
            <a:r>
              <a:rPr lang="ko-KR" altLang="en-US" dirty="0"/>
              <a:t>자유 형식의 대화 데이터셋</a:t>
            </a:r>
            <a:endParaRPr lang="en-US" altLang="ko-KR" dirty="0"/>
          </a:p>
          <a:p>
            <a:pPr lvl="1"/>
            <a:r>
              <a:rPr lang="en-US" altLang="ko-KR" dirty="0"/>
              <a:t>DROP : </a:t>
            </a:r>
            <a:r>
              <a:rPr lang="ko-KR" altLang="en-US" dirty="0"/>
              <a:t>이산적 추론과 수량화 능력을 테스트하는 데이터셋</a:t>
            </a:r>
            <a:endParaRPr lang="en-US" altLang="ko-KR" dirty="0"/>
          </a:p>
        </p:txBody>
      </p:sp>
      <p:pic>
        <p:nvPicPr>
          <p:cNvPr id="16386" name="Picture 2" descr="그림13. 독해 실험 결과">
            <a:extLst>
              <a:ext uri="{FF2B5EF4-FFF2-40B4-BE49-F238E27FC236}">
                <a16:creationId xmlns:a16="http://schemas.microsoft.com/office/drawing/2014/main" id="{D5718AC0-1F2D-4B3C-282B-F25B0082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91" y="2993987"/>
            <a:ext cx="8329028" cy="17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8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altLang="ko-KR" dirty="0"/>
              <a:t>Introduction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Approach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Experiments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8A5DD-075B-A3B0-0D4A-4C95F1DF5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7CC76E0-3E6F-F106-E2D2-EA905A515B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B9B732A4-ACAE-E302-31AF-2C4AE43F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 err="1"/>
              <a:t>SuperGLUE</a:t>
            </a:r>
            <a:endParaRPr lang="en-US" altLang="ko-KR" dirty="0"/>
          </a:p>
          <a:p>
            <a:pPr lvl="1"/>
            <a:r>
              <a:rPr lang="en-US" altLang="ko-KR" dirty="0"/>
              <a:t>GLUE : </a:t>
            </a:r>
            <a:r>
              <a:rPr lang="ko-KR" altLang="en-US" dirty="0"/>
              <a:t>다양한 </a:t>
            </a:r>
            <a:r>
              <a:rPr lang="en-US" altLang="ko-KR" dirty="0"/>
              <a:t>task</a:t>
            </a:r>
            <a:r>
              <a:rPr lang="ko-KR" altLang="en-US" dirty="0"/>
              <a:t>를 사용하여 일반적인 언어 이해 능력을 평가하는 문제</a:t>
            </a:r>
            <a:endParaRPr lang="en-US" altLang="ko-KR" dirty="0"/>
          </a:p>
          <a:p>
            <a:pPr lvl="1"/>
            <a:r>
              <a:rPr lang="ko-KR" altLang="en-US" dirty="0"/>
              <a:t>문장 분류</a:t>
            </a:r>
            <a:r>
              <a:rPr lang="en-US" altLang="ko-KR" dirty="0"/>
              <a:t>, </a:t>
            </a:r>
            <a:r>
              <a:rPr lang="ko-KR" altLang="en-US" dirty="0"/>
              <a:t>의미론적 역할 </a:t>
            </a:r>
            <a:r>
              <a:rPr lang="ko-KR" altLang="en-US" dirty="0" err="1"/>
              <a:t>라벨링</a:t>
            </a:r>
            <a:r>
              <a:rPr lang="en-US" altLang="ko-KR" dirty="0"/>
              <a:t>, </a:t>
            </a:r>
            <a:r>
              <a:rPr lang="ko-KR" altLang="en-US" dirty="0"/>
              <a:t>핵심어 추출</a:t>
            </a:r>
            <a:r>
              <a:rPr lang="en-US" altLang="ko-KR" dirty="0"/>
              <a:t>, </a:t>
            </a:r>
            <a:r>
              <a:rPr lang="ko-KR" altLang="en-US" dirty="0"/>
              <a:t>읽기 이해 등을 평가</a:t>
            </a:r>
            <a:endParaRPr lang="en-US" altLang="ko-KR" dirty="0"/>
          </a:p>
        </p:txBody>
      </p:sp>
      <p:pic>
        <p:nvPicPr>
          <p:cNvPr id="17410" name="Picture 2" descr="그림14. SuperGLUE 실험 결과">
            <a:extLst>
              <a:ext uri="{FF2B5EF4-FFF2-40B4-BE49-F238E27FC236}">
                <a16:creationId xmlns:a16="http://schemas.microsoft.com/office/drawing/2014/main" id="{0B46CCA0-3ABA-6D5B-008D-C9D9449CD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67" y="2834977"/>
            <a:ext cx="70770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3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B0D4B-D14E-1032-DD65-C064BD622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67C78A2-21A3-4FDF-D124-652D249B5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428F7F7-C3FF-4FFF-C0DC-8BF4FD46D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Natural Language Inference</a:t>
            </a:r>
          </a:p>
          <a:p>
            <a:pPr lvl="1"/>
            <a:r>
              <a:rPr lang="ko-KR" altLang="en-US" dirty="0"/>
              <a:t>주어진 두 문장의 관계를 판단하는 문제</a:t>
            </a:r>
            <a:endParaRPr lang="en-US" altLang="ko-KR" dirty="0"/>
          </a:p>
          <a:p>
            <a:pPr lvl="1"/>
            <a:r>
              <a:rPr lang="en-US" altLang="ko-KR" dirty="0"/>
              <a:t>Premise : </a:t>
            </a:r>
            <a:r>
              <a:rPr lang="ko-KR" altLang="en-US" dirty="0"/>
              <a:t>기본 문장</a:t>
            </a:r>
            <a:r>
              <a:rPr lang="en-US" altLang="ko-KR" dirty="0"/>
              <a:t>, Hypothesis : </a:t>
            </a:r>
            <a:r>
              <a:rPr lang="ko-KR" altLang="en-US" dirty="0"/>
              <a:t>가설 문장</a:t>
            </a:r>
            <a:endParaRPr lang="en-US" altLang="ko-KR" dirty="0"/>
          </a:p>
          <a:p>
            <a:pPr lvl="2"/>
            <a:r>
              <a:rPr lang="en-US" altLang="ko-KR" dirty="0"/>
              <a:t>Entailment, Contradiction, Neutral</a:t>
            </a:r>
          </a:p>
        </p:txBody>
      </p:sp>
      <p:pic>
        <p:nvPicPr>
          <p:cNvPr id="18434" name="Picture 2" descr="그림15. NLI 실험 결과">
            <a:extLst>
              <a:ext uri="{FF2B5EF4-FFF2-40B4-BE49-F238E27FC236}">
                <a16:creationId xmlns:a16="http://schemas.microsoft.com/office/drawing/2014/main" id="{66F0FF65-92C0-B8F4-071E-B1AFFBA2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81" y="2701361"/>
            <a:ext cx="5548467" cy="360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79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BA92-5002-94E9-FD36-FD15A4744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21633A5-0F78-7D12-03E8-863831164C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32DC4B9-397D-CA6F-2C74-943FBA64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Arithmetic – </a:t>
            </a:r>
            <a:r>
              <a:rPr lang="ko-KR" altLang="en-US" dirty="0"/>
              <a:t>산수 문제</a:t>
            </a:r>
            <a:endParaRPr lang="en-US" altLang="ko-KR" dirty="0"/>
          </a:p>
          <a:p>
            <a:pPr lvl="1"/>
            <a:r>
              <a:rPr lang="en-US" altLang="ko-KR" dirty="0"/>
              <a:t>2D+ : </a:t>
            </a:r>
            <a:r>
              <a:rPr lang="ko-KR" altLang="en-US" dirty="0"/>
              <a:t>두 </a:t>
            </a:r>
            <a:r>
              <a:rPr lang="ko-KR" altLang="en-US" dirty="0" err="1"/>
              <a:t>자리수</a:t>
            </a:r>
            <a:r>
              <a:rPr lang="ko-KR" altLang="en-US" dirty="0"/>
              <a:t> 덧셈</a:t>
            </a:r>
            <a:endParaRPr lang="en-US" altLang="ko-KR" dirty="0"/>
          </a:p>
          <a:p>
            <a:pPr lvl="1"/>
            <a:r>
              <a:rPr lang="en-US" altLang="ko-KR" dirty="0"/>
              <a:t>4D- : </a:t>
            </a:r>
            <a:r>
              <a:rPr lang="ko-KR" altLang="en-US" dirty="0"/>
              <a:t>네 </a:t>
            </a:r>
            <a:r>
              <a:rPr lang="ko-KR" altLang="en-US" dirty="0" err="1"/>
              <a:t>자리수</a:t>
            </a:r>
            <a:r>
              <a:rPr lang="ko-KR" altLang="en-US" dirty="0"/>
              <a:t> 뺄셈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산수 능력의 원리를 이해한 것이 아닌</a:t>
            </a:r>
            <a:r>
              <a:rPr lang="en-US" altLang="ko-KR" dirty="0"/>
              <a:t>, </a:t>
            </a:r>
            <a:r>
              <a:rPr lang="ko-KR" altLang="en-US" dirty="0"/>
              <a:t>학습 데이터로부터 비슷한 내용을 찾아 추론한 능력</a:t>
            </a:r>
            <a:endParaRPr lang="en-US" altLang="ko-KR" dirty="0"/>
          </a:p>
        </p:txBody>
      </p:sp>
      <p:pic>
        <p:nvPicPr>
          <p:cNvPr id="19458" name="Picture 2" descr="그림16. 산수 실험 결과">
            <a:extLst>
              <a:ext uri="{FF2B5EF4-FFF2-40B4-BE49-F238E27FC236}">
                <a16:creationId xmlns:a16="http://schemas.microsoft.com/office/drawing/2014/main" id="{FBD5D65B-0AAC-0339-49C5-694DD6A9A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40" y="2797661"/>
            <a:ext cx="8217929" cy="12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4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FBFFB-98F4-E3C6-E7BE-68B0CBE8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A28063A-7106-6745-C42F-4D63B32B0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454DFEB9-FCE8-90E0-3EA0-AF7808E2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Word Scrambling &amp; Manipulation</a:t>
            </a:r>
          </a:p>
          <a:p>
            <a:pPr lvl="1"/>
            <a:r>
              <a:rPr lang="ko-KR" altLang="en-US" dirty="0"/>
              <a:t>단어 또는 문장을 재배열하는 문제</a:t>
            </a:r>
            <a:endParaRPr lang="en-US" altLang="ko-KR" dirty="0"/>
          </a:p>
          <a:p>
            <a:pPr lvl="1"/>
            <a:r>
              <a:rPr lang="ko-KR" altLang="en-US" dirty="0"/>
              <a:t>애너그램 </a:t>
            </a:r>
            <a:r>
              <a:rPr lang="en-US" altLang="ko-KR" dirty="0"/>
              <a:t>: listen -&gt; silent</a:t>
            </a:r>
          </a:p>
          <a:p>
            <a:pPr lvl="1"/>
            <a:r>
              <a:rPr lang="ko-KR" altLang="en-US" dirty="0"/>
              <a:t>글자 섞기 </a:t>
            </a:r>
            <a:r>
              <a:rPr lang="en-US" altLang="ko-KR" dirty="0"/>
              <a:t>: apple -&gt; </a:t>
            </a:r>
            <a:r>
              <a:rPr lang="en-US" altLang="ko-KR" dirty="0" err="1"/>
              <a:t>paple</a:t>
            </a:r>
            <a:endParaRPr lang="en-US" altLang="ko-KR" dirty="0"/>
          </a:p>
          <a:p>
            <a:pPr lvl="1"/>
            <a:r>
              <a:rPr lang="ko-KR" altLang="en-US" dirty="0"/>
              <a:t>글자 대체 </a:t>
            </a:r>
            <a:r>
              <a:rPr lang="en-US" altLang="ko-KR" dirty="0"/>
              <a:t>: cat -&gt; mat</a:t>
            </a:r>
          </a:p>
          <a:p>
            <a:pPr lvl="1"/>
            <a:r>
              <a:rPr lang="ko-KR" altLang="en-US" dirty="0"/>
              <a:t>굴자 추가 또는 제거 </a:t>
            </a:r>
            <a:r>
              <a:rPr lang="en-US" altLang="ko-KR" dirty="0"/>
              <a:t>: sun -&gt; sunglasses</a:t>
            </a:r>
          </a:p>
          <a:p>
            <a:pPr lvl="1"/>
            <a:r>
              <a:rPr lang="ko-KR" altLang="en-US" dirty="0"/>
              <a:t>단어 뒤집기 </a:t>
            </a:r>
            <a:r>
              <a:rPr lang="en-US" altLang="ko-KR" dirty="0"/>
              <a:t>: hello -&gt; </a:t>
            </a:r>
            <a:r>
              <a:rPr lang="en-US" altLang="ko-KR" dirty="0" err="1"/>
              <a:t>olleh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20482" name="Picture 2" descr="그림17. 문장 재배열 실험 결과">
            <a:extLst>
              <a:ext uri="{FF2B5EF4-FFF2-40B4-BE49-F238E27FC236}">
                <a16:creationId xmlns:a16="http://schemas.microsoft.com/office/drawing/2014/main" id="{305BB685-2989-E6C1-E1E8-FD8CAE35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55" y="3028864"/>
            <a:ext cx="4998236" cy="12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B17E89-71B9-E893-37B3-8F768BF5ECCE}"/>
              </a:ext>
            </a:extLst>
          </p:cNvPr>
          <p:cNvSpPr txBox="1"/>
          <p:nvPr/>
        </p:nvSpPr>
        <p:spPr>
          <a:xfrm>
            <a:off x="7048294" y="2471276"/>
            <a:ext cx="366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Zero-Shot vs</a:t>
            </a:r>
            <a:r>
              <a:rPr lang="ko-KR" altLang="en-US" dirty="0"/>
              <a:t> </a:t>
            </a:r>
            <a:r>
              <a:rPr lang="en-US" altLang="ko-KR" dirty="0"/>
              <a:t>One-Shot &amp; Few-Shot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2229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CA6BA-C846-8995-D340-382E9827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0A2AB7C-2E0D-0ACD-0476-D4F325E0F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4CD55AA-9635-DABC-1109-4738C295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SAT</a:t>
            </a:r>
            <a:r>
              <a:rPr lang="ko-KR" altLang="en-US" dirty="0"/>
              <a:t> </a:t>
            </a:r>
            <a:r>
              <a:rPr lang="en-US" altLang="ko-KR" dirty="0"/>
              <a:t>Analogy</a:t>
            </a:r>
          </a:p>
          <a:p>
            <a:pPr lvl="1"/>
            <a:r>
              <a:rPr lang="ko-KR" altLang="en-US" dirty="0"/>
              <a:t>한국의 수능 시험에 해당하는 미국의 대입 능력 시험</a:t>
            </a:r>
            <a:endParaRPr lang="en-US" altLang="ko-KR" dirty="0"/>
          </a:p>
        </p:txBody>
      </p:sp>
      <p:pic>
        <p:nvPicPr>
          <p:cNvPr id="21506" name="Picture 2" descr="그림18. SAT 실험 결과">
            <a:extLst>
              <a:ext uri="{FF2B5EF4-FFF2-40B4-BE49-F238E27FC236}">
                <a16:creationId xmlns:a16="http://schemas.microsoft.com/office/drawing/2014/main" id="{9774A5A1-FB2A-8BC5-0F44-6E011CBA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55" y="2011064"/>
            <a:ext cx="64389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6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875D1-E79B-5E38-955C-A9BFFA380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9EE75AB-78F6-913F-CA15-972733144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B952AE1-6780-C623-5650-031A454B2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News Article Generation</a:t>
            </a:r>
          </a:p>
          <a:p>
            <a:pPr lvl="1"/>
            <a:r>
              <a:rPr lang="ko-KR" altLang="en-US" dirty="0"/>
              <a:t>먼저 </a:t>
            </a:r>
            <a:r>
              <a:rPr lang="en-US" altLang="ko-KR" dirty="0"/>
              <a:t>GPT-3</a:t>
            </a:r>
            <a:r>
              <a:rPr lang="ko-KR" altLang="en-US" dirty="0"/>
              <a:t>가 기사를 제작한 후</a:t>
            </a:r>
            <a:r>
              <a:rPr lang="en-US" altLang="ko-KR" dirty="0"/>
              <a:t>, </a:t>
            </a:r>
            <a:r>
              <a:rPr lang="ko-KR" altLang="en-US" dirty="0"/>
              <a:t>사람이 평가</a:t>
            </a:r>
            <a:endParaRPr lang="en-US" altLang="ko-KR" dirty="0"/>
          </a:p>
        </p:txBody>
      </p:sp>
      <p:pic>
        <p:nvPicPr>
          <p:cNvPr id="22530" name="Picture 2" descr="그림19. 뉴스 기사 생성 실험 결과">
            <a:extLst>
              <a:ext uri="{FF2B5EF4-FFF2-40B4-BE49-F238E27FC236}">
                <a16:creationId xmlns:a16="http://schemas.microsoft.com/office/drawing/2014/main" id="{80E7666C-9598-74C6-BDF9-8F350989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2470194"/>
            <a:ext cx="78009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52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C6F12-57A1-9AD0-B441-981CEEDE1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0AB0F9E-361B-C4D9-62D7-17547E29E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4. Discussion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D9ED3A0-17DF-BA3C-BF18-352650AA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ko-KR" altLang="en-US" dirty="0"/>
              <a:t>한계점 </a:t>
            </a:r>
            <a:r>
              <a:rPr lang="en-US" altLang="ko-KR" dirty="0"/>
              <a:t>- </a:t>
            </a:r>
            <a:r>
              <a:rPr lang="ko-KR" altLang="en-US" dirty="0"/>
              <a:t>성능</a:t>
            </a:r>
            <a:endParaRPr lang="en-US" altLang="ko-KR" dirty="0"/>
          </a:p>
          <a:p>
            <a:pPr lvl="1"/>
            <a:r>
              <a:rPr lang="ko-KR" altLang="en-US" dirty="0"/>
              <a:t>아직 잘 못 푸는 문제가 존재</a:t>
            </a:r>
            <a:endParaRPr lang="en-US" altLang="ko-KR" dirty="0"/>
          </a:p>
          <a:p>
            <a:pPr lvl="2"/>
            <a:r>
              <a:rPr lang="ko-KR" altLang="en-US" dirty="0"/>
              <a:t>일반 상식 문제 혹은 </a:t>
            </a:r>
            <a:r>
              <a:rPr lang="en-US" altLang="ko-KR" dirty="0"/>
              <a:t>GLUE task</a:t>
            </a:r>
            <a:r>
              <a:rPr lang="ko-KR" altLang="en-US" dirty="0"/>
              <a:t>에서 </a:t>
            </a:r>
            <a:r>
              <a:rPr lang="en-US" altLang="ko-KR" dirty="0"/>
              <a:t>SOTA</a:t>
            </a:r>
            <a:r>
              <a:rPr lang="ko-KR" altLang="en-US" dirty="0"/>
              <a:t>에 못 미치는 성능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문장 생성 시 오류 발생 가능성 존재</a:t>
            </a:r>
            <a:endParaRPr lang="en-US" altLang="ko-KR" dirty="0"/>
          </a:p>
          <a:p>
            <a:pPr lvl="2"/>
            <a:r>
              <a:rPr lang="ko-KR" altLang="en-US" dirty="0"/>
              <a:t>문단 레벨에서 동어를 반복하는 현상 발생 </a:t>
            </a:r>
            <a:r>
              <a:rPr lang="en-US" altLang="ko-KR" dirty="0"/>
              <a:t>-&gt; </a:t>
            </a:r>
            <a:r>
              <a:rPr lang="ko-KR" altLang="en-US" dirty="0"/>
              <a:t>문장이 길어질수록 가독성이 떨어짐</a:t>
            </a:r>
            <a:endParaRPr lang="en-US" altLang="ko-KR" dirty="0"/>
          </a:p>
          <a:p>
            <a:pPr lvl="2"/>
            <a:r>
              <a:rPr lang="ko-KR" altLang="en-US" dirty="0"/>
              <a:t>관련 없는 문장 생성</a:t>
            </a:r>
            <a:endParaRPr lang="en-US" altLang="ko-KR" dirty="0"/>
          </a:p>
          <a:p>
            <a:pPr lvl="2"/>
            <a:r>
              <a:rPr lang="ko-KR" altLang="en-US" dirty="0"/>
              <a:t>모순적인 내용을 생성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In Context Learning </a:t>
            </a:r>
            <a:r>
              <a:rPr lang="ko-KR" altLang="en-US" dirty="0"/>
              <a:t>성능 감소</a:t>
            </a:r>
            <a:endParaRPr lang="en-US" altLang="ko-KR" dirty="0"/>
          </a:p>
          <a:p>
            <a:pPr lvl="2"/>
            <a:r>
              <a:rPr lang="ko-KR" altLang="en-US" dirty="0"/>
              <a:t>두 문장의 관계성을 맞추는 문제에서 낮은 정확도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667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3D7C1-FC45-F92D-0DA9-5AA4278B0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B7C4C75-4AED-9420-1C12-CDBBF0532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4. Discussion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22EDF0D2-C0D0-52DD-3897-0928FDE7F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ko-KR" altLang="en-US" dirty="0"/>
              <a:t>한계점 </a:t>
            </a:r>
            <a:r>
              <a:rPr lang="en-US" altLang="ko-KR" dirty="0"/>
              <a:t>– </a:t>
            </a:r>
            <a:r>
              <a:rPr lang="ko-KR" altLang="en-US" dirty="0"/>
              <a:t>구조</a:t>
            </a:r>
            <a:r>
              <a:rPr lang="en-US" altLang="ko-KR" dirty="0"/>
              <a:t> / </a:t>
            </a:r>
            <a:r>
              <a:rPr lang="ko-KR" altLang="en-US" dirty="0"/>
              <a:t>알고리즘</a:t>
            </a:r>
            <a:endParaRPr lang="en-US" altLang="ko-KR" dirty="0"/>
          </a:p>
          <a:p>
            <a:pPr lvl="1"/>
            <a:r>
              <a:rPr lang="en-US" altLang="ko-KR" dirty="0" err="1"/>
              <a:t>AutoRegressive</a:t>
            </a:r>
            <a:r>
              <a:rPr lang="ko-KR" altLang="en-US" dirty="0"/>
              <a:t> 방식으로 다음 토큰을 예측하여 모델이 학습을 수행</a:t>
            </a:r>
            <a:endParaRPr lang="en-US" altLang="ko-KR" dirty="0"/>
          </a:p>
          <a:p>
            <a:pPr lvl="2"/>
            <a:r>
              <a:rPr lang="ko-KR" altLang="en-US" dirty="0"/>
              <a:t>모든 토큰이 동일한 가중치를 갖고 있음 </a:t>
            </a:r>
            <a:r>
              <a:rPr lang="en-US" altLang="ko-KR" dirty="0"/>
              <a:t>-&gt; </a:t>
            </a:r>
            <a:r>
              <a:rPr lang="ko-KR" altLang="en-US" dirty="0"/>
              <a:t>자주 출현하는 단어에 더 큰 가중치를 주는 것이 좋을 수 있음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실제 세상에 대한 컨텍스트 부족</a:t>
            </a:r>
            <a:endParaRPr lang="en-US" altLang="ko-KR" dirty="0"/>
          </a:p>
          <a:p>
            <a:pPr lvl="2"/>
            <a:r>
              <a:rPr lang="ko-KR" altLang="en-US" dirty="0"/>
              <a:t>인터넷 언어 데이터만을 갖고 학습하여 인간의 언어를 모방하는 능력이 있는 것처럼 보임</a:t>
            </a:r>
            <a:endParaRPr lang="en-US" altLang="ko-KR" dirty="0"/>
          </a:p>
          <a:p>
            <a:pPr lvl="2"/>
            <a:r>
              <a:rPr lang="ko-KR" altLang="en-US" dirty="0"/>
              <a:t>실제 사람의 피드백이 요구됨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GPT-3.5</a:t>
            </a:r>
            <a:r>
              <a:rPr lang="ko-KR" altLang="en-US" dirty="0"/>
              <a:t>에서는 </a:t>
            </a:r>
            <a:r>
              <a:rPr lang="en-US" altLang="ko-KR" dirty="0"/>
              <a:t>RLHF</a:t>
            </a:r>
            <a:r>
              <a:rPr lang="ko-KR" altLang="en-US" dirty="0"/>
              <a:t>를 사용하여 인간의 피드백을 활용하여 더 현실적인 </a:t>
            </a:r>
            <a:r>
              <a:rPr lang="en-US" altLang="ko-KR" dirty="0"/>
              <a:t>LLM </a:t>
            </a:r>
            <a:r>
              <a:rPr lang="ko-KR" altLang="en-US" dirty="0"/>
              <a:t>제작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61137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4. Discussion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/>
          <a:lstStyle/>
          <a:p>
            <a:r>
              <a:rPr lang="en-US" altLang="ko-KR" dirty="0"/>
              <a:t>Contribution</a:t>
            </a:r>
          </a:p>
          <a:p>
            <a:pPr lvl="1"/>
            <a:r>
              <a:rPr lang="ko-KR" altLang="en-US" dirty="0"/>
              <a:t>인간이 언어적 다른 </a:t>
            </a:r>
            <a:r>
              <a:rPr lang="en-US" altLang="ko-KR" dirty="0"/>
              <a:t>Task</a:t>
            </a:r>
            <a:r>
              <a:rPr lang="ko-KR" altLang="en-US" dirty="0"/>
              <a:t>를 수행할 때</a:t>
            </a:r>
            <a:r>
              <a:rPr lang="en-US" altLang="ko-KR" dirty="0"/>
              <a:t>, </a:t>
            </a:r>
            <a:r>
              <a:rPr lang="ko-KR" altLang="en-US" dirty="0"/>
              <a:t>많은 데이터를 필요로 하지 않는다는 점을 착안</a:t>
            </a:r>
            <a:endParaRPr lang="en-US" altLang="ko-KR" dirty="0"/>
          </a:p>
          <a:p>
            <a:pPr lvl="2"/>
            <a:r>
              <a:rPr lang="en-US" altLang="ko-KR" dirty="0"/>
              <a:t>Fine-Tuning</a:t>
            </a:r>
            <a:r>
              <a:rPr lang="ko-KR" altLang="en-US" dirty="0"/>
              <a:t>을 사용하지 않고 다른 </a:t>
            </a:r>
            <a:r>
              <a:rPr lang="en-US" altLang="ko-KR" dirty="0"/>
              <a:t>Task</a:t>
            </a:r>
            <a:r>
              <a:rPr lang="ko-KR" altLang="en-US" dirty="0"/>
              <a:t>에 적용할 수 있지 않을까</a:t>
            </a:r>
            <a:r>
              <a:rPr lang="en-US" altLang="ko-KR" dirty="0"/>
              <a:t>?</a:t>
            </a:r>
          </a:p>
          <a:p>
            <a:pPr lvl="2"/>
            <a:r>
              <a:rPr lang="en-US" altLang="ko-KR" dirty="0"/>
              <a:t>Zero, One, Few-shot learning</a:t>
            </a:r>
            <a:r>
              <a:rPr lang="ko-KR" altLang="en-US" dirty="0"/>
              <a:t>을 수행 </a:t>
            </a:r>
            <a:r>
              <a:rPr lang="en-US" altLang="ko-KR" dirty="0"/>
              <a:t>-&gt; </a:t>
            </a:r>
            <a:r>
              <a:rPr lang="ko-KR" altLang="en-US" dirty="0"/>
              <a:t>여러 </a:t>
            </a:r>
            <a:r>
              <a:rPr lang="en-US" altLang="ko-KR" dirty="0"/>
              <a:t>task</a:t>
            </a:r>
            <a:r>
              <a:rPr lang="ko-KR" altLang="en-US" dirty="0"/>
              <a:t>에서 </a:t>
            </a:r>
            <a:r>
              <a:rPr lang="en-US" altLang="ko-KR" dirty="0"/>
              <a:t>SOTA</a:t>
            </a:r>
            <a:r>
              <a:rPr lang="ko-KR" altLang="en-US" dirty="0"/>
              <a:t>에 도달하는 성능</a:t>
            </a:r>
            <a:endParaRPr lang="en-US" altLang="ko-KR" dirty="0"/>
          </a:p>
          <a:p>
            <a:pPr lvl="2"/>
            <a:r>
              <a:rPr lang="ko-KR" altLang="en-US" dirty="0"/>
              <a:t>다양한 산업과 분야에 적용 가능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모델의 크기를 수배 증가시킴으로써 더 복잡한 </a:t>
            </a:r>
            <a:r>
              <a:rPr lang="en-US" altLang="ko-KR" dirty="0"/>
              <a:t>task</a:t>
            </a:r>
            <a:r>
              <a:rPr lang="ko-KR" altLang="en-US" dirty="0"/>
              <a:t> 수행 가능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기존의 언어 모델들이 수행하지 않았던 실험을 통해 자연어 처리 모델의 가능성을 보여줌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하지만 웹 텍스트 </a:t>
            </a:r>
            <a:r>
              <a:rPr lang="ko-KR" altLang="en-US" dirty="0" err="1"/>
              <a:t>데이터셋만을</a:t>
            </a:r>
            <a:r>
              <a:rPr lang="ko-KR" altLang="en-US" dirty="0"/>
              <a:t> 많이 사용하여 학습 </a:t>
            </a:r>
            <a:r>
              <a:rPr lang="en-US" altLang="ko-KR" dirty="0"/>
              <a:t>-&gt; </a:t>
            </a:r>
            <a:r>
              <a:rPr lang="ko-KR" altLang="en-US" dirty="0"/>
              <a:t>세상과 동 떨어진 느낌을 줌</a:t>
            </a:r>
            <a:endParaRPr lang="en-US" altLang="ko-KR" dirty="0"/>
          </a:p>
          <a:p>
            <a:pPr lvl="2"/>
            <a:r>
              <a:rPr lang="ko-KR" altLang="en-US" dirty="0"/>
              <a:t>인간을 모방하는 능력</a:t>
            </a:r>
            <a:r>
              <a:rPr lang="en-US" altLang="ko-KR" dirty="0"/>
              <a:t>?</a:t>
            </a:r>
          </a:p>
          <a:p>
            <a:pPr lvl="2"/>
            <a:r>
              <a:rPr lang="ko-KR" altLang="en-US" dirty="0"/>
              <a:t>이를 해결하기 위해 </a:t>
            </a:r>
            <a:r>
              <a:rPr lang="en-US" altLang="ko-KR" dirty="0"/>
              <a:t>GPT-3.5</a:t>
            </a:r>
            <a:r>
              <a:rPr lang="ko-KR" altLang="en-US" dirty="0"/>
              <a:t>에서는 인간의 피드백을 사용함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934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dirty="0"/>
              <a:t>최근</a:t>
            </a:r>
            <a:r>
              <a:rPr lang="en-US" altLang="ko-KR" dirty="0"/>
              <a:t>(2020)</a:t>
            </a:r>
            <a:r>
              <a:rPr lang="ko-KR" altLang="en-US" dirty="0"/>
              <a:t>의 연구는 대규모 텍스트 데이터에 대한 사전 학습</a:t>
            </a:r>
            <a:r>
              <a:rPr lang="en-US" altLang="ko-KR" dirty="0"/>
              <a:t>(Pre-Training) </a:t>
            </a:r>
            <a:r>
              <a:rPr lang="ko-KR" altLang="en-US" dirty="0"/>
              <a:t>및 </a:t>
            </a:r>
            <a:r>
              <a:rPr lang="en-US" altLang="ko-KR" dirty="0"/>
              <a:t>fine tuning</a:t>
            </a:r>
            <a:r>
              <a:rPr lang="ko-KR" altLang="en-US" dirty="0"/>
              <a:t>을 통해 </a:t>
            </a:r>
            <a:r>
              <a:rPr lang="en-US" altLang="ko-KR" dirty="0"/>
              <a:t>NLP task</a:t>
            </a:r>
            <a:r>
              <a:rPr lang="ko-KR" altLang="en-US" dirty="0"/>
              <a:t>에서 좋은 성과를 얻음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하지만 수천 또는 수만 가지의 예제에 대해 </a:t>
            </a:r>
            <a:r>
              <a:rPr lang="en-US" altLang="ko-KR" dirty="0"/>
              <a:t>task</a:t>
            </a:r>
            <a:r>
              <a:rPr lang="ko-KR" altLang="en-US" dirty="0"/>
              <a:t>별 </a:t>
            </a:r>
            <a:r>
              <a:rPr lang="en-US" altLang="ko-KR" dirty="0"/>
              <a:t>fine tuning</a:t>
            </a:r>
            <a:r>
              <a:rPr lang="ko-KR" altLang="en-US" dirty="0"/>
              <a:t>이 요구됨</a:t>
            </a:r>
            <a:endParaRPr lang="en-US" altLang="ko-KR" dirty="0"/>
          </a:p>
          <a:p>
            <a:pPr lvl="2"/>
            <a:r>
              <a:rPr lang="ko-KR" altLang="en-US" dirty="0"/>
              <a:t>새로운 </a:t>
            </a:r>
            <a:r>
              <a:rPr lang="en-US" altLang="ko-KR" dirty="0"/>
              <a:t>task</a:t>
            </a:r>
            <a:r>
              <a:rPr lang="ko-KR" altLang="en-US" dirty="0"/>
              <a:t>에 해당하는 데이터셋의 </a:t>
            </a:r>
            <a:r>
              <a:rPr lang="ko-KR" altLang="en-US" dirty="0" err="1"/>
              <a:t>라벨링</a:t>
            </a:r>
            <a:r>
              <a:rPr lang="ko-KR" altLang="en-US" dirty="0"/>
              <a:t> 작업 필요</a:t>
            </a:r>
            <a:endParaRPr lang="en-US" altLang="ko-KR" dirty="0"/>
          </a:p>
          <a:p>
            <a:pPr lvl="2"/>
            <a:r>
              <a:rPr lang="ko-KR" altLang="en-US" dirty="0"/>
              <a:t>많은 자원 및 시간 소요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일반적으로 사람은 몇 가지 예시 혹은 지시만으로 새로운 </a:t>
            </a:r>
            <a:r>
              <a:rPr lang="en-US" altLang="ko-KR" dirty="0"/>
              <a:t>task</a:t>
            </a:r>
            <a:r>
              <a:rPr lang="ko-KR" altLang="en-US" dirty="0"/>
              <a:t>에서의 언어 작업을 수행할 수 있음</a:t>
            </a:r>
            <a:endParaRPr lang="en-US" altLang="ko-KR" dirty="0"/>
          </a:p>
          <a:p>
            <a:pPr lvl="2"/>
            <a:r>
              <a:rPr lang="ko-KR" altLang="en-US" dirty="0"/>
              <a:t>이를 </a:t>
            </a:r>
            <a:r>
              <a:rPr lang="en-US" altLang="ko-KR" dirty="0"/>
              <a:t>GPT-3</a:t>
            </a:r>
            <a:r>
              <a:rPr lang="ko-KR" altLang="en-US" dirty="0"/>
              <a:t>에서 수행하기 위해 </a:t>
            </a:r>
            <a:r>
              <a:rPr lang="en-US" altLang="ko-KR" dirty="0"/>
              <a:t>Few-shot </a:t>
            </a:r>
            <a:r>
              <a:rPr lang="ko-KR" altLang="en-US" dirty="0"/>
              <a:t>성능을 향상시킴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9125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71FD0-E7B0-5E96-8143-61C8B638A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90754DF-92AD-6CF8-6F52-6442269FE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FE49BE8-07E2-39F1-1F79-1DF56913A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모델이 가진 한계를 뛰어넘기</a:t>
            </a:r>
            <a:endParaRPr lang="en-US" altLang="ko-KR" dirty="0"/>
          </a:p>
          <a:p>
            <a:pPr lvl="1"/>
            <a:r>
              <a:rPr lang="ko-KR" altLang="en-US" dirty="0"/>
              <a:t>몇 가지 예시만으로 언어 모델을 학습된 데이터와 다른 </a:t>
            </a:r>
            <a:r>
              <a:rPr lang="en-US" altLang="ko-KR" dirty="0"/>
              <a:t>task</a:t>
            </a:r>
            <a:r>
              <a:rPr lang="ko-KR" altLang="en-US" dirty="0"/>
              <a:t>에 적응시켜 사용</a:t>
            </a:r>
            <a:endParaRPr lang="en-US" altLang="ko-KR" dirty="0"/>
          </a:p>
          <a:p>
            <a:pPr lvl="2"/>
            <a:r>
              <a:rPr lang="ko-KR" altLang="en-US" dirty="0"/>
              <a:t>문법 교정</a:t>
            </a:r>
            <a:r>
              <a:rPr lang="en-US" altLang="ko-KR" dirty="0"/>
              <a:t>, </a:t>
            </a:r>
            <a:r>
              <a:rPr lang="ko-KR" altLang="en-US" dirty="0"/>
              <a:t>요약문 생성</a:t>
            </a:r>
            <a:r>
              <a:rPr lang="en-US" altLang="ko-KR" dirty="0"/>
              <a:t>, </a:t>
            </a:r>
            <a:r>
              <a:rPr lang="ko-KR" altLang="en-US" dirty="0"/>
              <a:t>글에 대한 간단한 비평문쓰기</a:t>
            </a:r>
            <a:endParaRPr lang="en-US" altLang="ko-KR" dirty="0"/>
          </a:p>
          <a:p>
            <a:pPr lvl="2"/>
            <a:r>
              <a:rPr lang="ko-KR" altLang="en-US" dirty="0" err="1"/>
              <a:t>라벨링</a:t>
            </a:r>
            <a:r>
              <a:rPr lang="ko-KR" altLang="en-US" dirty="0"/>
              <a:t> 데이터를 제작하기 어려운 데이터셋에 대해 모델의 영역 확장 가능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사람은 다른 언어 </a:t>
            </a:r>
            <a:r>
              <a:rPr lang="en-US" altLang="ko-KR" dirty="0"/>
              <a:t>task</a:t>
            </a:r>
            <a:r>
              <a:rPr lang="ko-KR" altLang="en-US" dirty="0"/>
              <a:t>를 수행하기 위해 많은 다른 예제 데이터를 필요로 하지 않음</a:t>
            </a:r>
            <a:endParaRPr lang="en-US" altLang="ko-KR" dirty="0"/>
          </a:p>
          <a:p>
            <a:pPr lvl="2"/>
            <a:r>
              <a:rPr lang="ko-KR" altLang="en-US" dirty="0"/>
              <a:t>일반적으로 분류 </a:t>
            </a:r>
            <a:r>
              <a:rPr lang="en-US" altLang="ko-KR" dirty="0"/>
              <a:t>task</a:t>
            </a:r>
            <a:r>
              <a:rPr lang="ko-KR" altLang="en-US" dirty="0"/>
              <a:t>나</a:t>
            </a:r>
            <a:r>
              <a:rPr lang="en-US" altLang="ko-KR" dirty="0"/>
              <a:t>, </a:t>
            </a:r>
            <a:r>
              <a:rPr lang="ko-KR" altLang="en-US" dirty="0"/>
              <a:t>번역 </a:t>
            </a:r>
            <a:r>
              <a:rPr lang="en-US" altLang="ko-KR" dirty="0"/>
              <a:t>task</a:t>
            </a:r>
            <a:r>
              <a:rPr lang="ko-KR" altLang="en-US" dirty="0"/>
              <a:t>의 경우 수행하는 사람이 기초적 지식을 담고 있다면 특별한 학습이 필요하지 않음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사전 학습 후 </a:t>
            </a:r>
            <a:r>
              <a:rPr lang="en-US" altLang="ko-KR" dirty="0"/>
              <a:t>fine-tuning </a:t>
            </a:r>
            <a:r>
              <a:rPr lang="ko-KR" altLang="en-US" dirty="0"/>
              <a:t>하는 방법에서 모델은 작은 </a:t>
            </a:r>
            <a:r>
              <a:rPr lang="en-US" altLang="ko-KR" dirty="0"/>
              <a:t>task </a:t>
            </a:r>
            <a:r>
              <a:rPr lang="ko-KR" altLang="en-US" dirty="0"/>
              <a:t>분포에 대해 </a:t>
            </a:r>
            <a:r>
              <a:rPr lang="en-US" altLang="ko-KR" dirty="0"/>
              <a:t>fine-tune </a:t>
            </a:r>
            <a:r>
              <a:rPr lang="ko-KR" altLang="en-US" dirty="0" err="1"/>
              <a:t>되어짐</a:t>
            </a:r>
            <a:endParaRPr lang="en-US" altLang="ko-KR" dirty="0"/>
          </a:p>
          <a:p>
            <a:pPr lvl="2"/>
            <a:r>
              <a:rPr lang="ko-KR" altLang="en-US" dirty="0"/>
              <a:t>훈련 데이터의 분포에 대해 한정되어져 그 외의 영역에 대해 일반화가 </a:t>
            </a:r>
            <a:r>
              <a:rPr lang="ko-KR" altLang="en-US" dirty="0" err="1"/>
              <a:t>힘듬</a:t>
            </a:r>
            <a:endParaRPr lang="en-US" altLang="ko-KR" dirty="0"/>
          </a:p>
          <a:p>
            <a:pPr lvl="2"/>
            <a:r>
              <a:rPr lang="ko-KR" altLang="en-US" dirty="0"/>
              <a:t>벤치마크 테스트에서는 성적이 좋은 것 </a:t>
            </a:r>
            <a:r>
              <a:rPr lang="ko-KR" altLang="en-US" dirty="0" err="1"/>
              <a:t>처럼</a:t>
            </a:r>
            <a:r>
              <a:rPr lang="ko-KR" altLang="en-US" dirty="0"/>
              <a:t> 보임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5132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3DF8E-BBF9-1970-081C-F0F00E0FB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5AD3A87-C138-9DBC-76EC-89D80FB828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34370334-7B0C-6C44-A807-03CA8333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6864061" cy="5278845"/>
          </a:xfrm>
        </p:spPr>
        <p:txBody>
          <a:bodyPr/>
          <a:lstStyle/>
          <a:p>
            <a:r>
              <a:rPr lang="ko-KR" altLang="en-US" dirty="0"/>
              <a:t>기존의 </a:t>
            </a:r>
            <a:r>
              <a:rPr lang="en-US" altLang="ko-KR" dirty="0"/>
              <a:t>Fine-Tuning</a:t>
            </a:r>
          </a:p>
          <a:p>
            <a:pPr lvl="1"/>
            <a:r>
              <a:rPr lang="ko-KR" altLang="en-US" dirty="0"/>
              <a:t>새로운 </a:t>
            </a:r>
            <a:r>
              <a:rPr lang="en-US" altLang="ko-KR" dirty="0"/>
              <a:t>task</a:t>
            </a:r>
            <a:r>
              <a:rPr lang="ko-KR" altLang="en-US" dirty="0"/>
              <a:t>에 대해 모델의 </a:t>
            </a:r>
            <a:r>
              <a:rPr lang="en-US" altLang="ko-KR" dirty="0"/>
              <a:t>gradient update</a:t>
            </a:r>
            <a:r>
              <a:rPr lang="ko-KR" altLang="en-US" dirty="0"/>
              <a:t>를 수행해야 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번역 </a:t>
            </a:r>
            <a:r>
              <a:rPr lang="en-US" altLang="ko-KR" dirty="0"/>
              <a:t>task</a:t>
            </a:r>
            <a:r>
              <a:rPr lang="ko-KR" altLang="en-US" dirty="0"/>
              <a:t>에 대해  </a:t>
            </a:r>
            <a:r>
              <a:rPr lang="en-US" altLang="ko-KR" dirty="0"/>
              <a:t>Fine-Tuning </a:t>
            </a:r>
            <a:r>
              <a:rPr lang="ko-KR" altLang="en-US" dirty="0"/>
              <a:t>을 수행 시</a:t>
            </a:r>
            <a:r>
              <a:rPr lang="en-US" altLang="ko-KR" dirty="0"/>
              <a:t>, </a:t>
            </a:r>
            <a:r>
              <a:rPr lang="ko-KR" altLang="en-US" dirty="0"/>
              <a:t>예제와 같이 번역 라벨이 존재하는 데이터셋을 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일반적인 모델 학습과 같이 </a:t>
            </a:r>
            <a:r>
              <a:rPr lang="en-US" altLang="ko-KR" dirty="0"/>
              <a:t>gradient update</a:t>
            </a:r>
            <a:r>
              <a:rPr lang="ko-KR" altLang="en-US" dirty="0"/>
              <a:t>를 수행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또 다른 </a:t>
            </a:r>
            <a:r>
              <a:rPr lang="en-US" altLang="ko-KR" dirty="0"/>
              <a:t>task(</a:t>
            </a:r>
            <a:r>
              <a:rPr lang="ko-KR" altLang="en-US" dirty="0"/>
              <a:t>분류</a:t>
            </a:r>
            <a:r>
              <a:rPr lang="en-US" altLang="ko-KR" dirty="0"/>
              <a:t>, </a:t>
            </a:r>
            <a:r>
              <a:rPr lang="ko-KR" altLang="en-US" dirty="0"/>
              <a:t>텍스트 생성</a:t>
            </a:r>
            <a:r>
              <a:rPr lang="en-US" altLang="ko-KR" dirty="0"/>
              <a:t>)</a:t>
            </a:r>
            <a:r>
              <a:rPr lang="ko-KR" altLang="en-US" dirty="0"/>
              <a:t>를 수행하기 위해 다른 데이터로 </a:t>
            </a:r>
            <a:r>
              <a:rPr lang="en-US" altLang="ko-KR" dirty="0"/>
              <a:t>fine-tuning </a:t>
            </a:r>
            <a:r>
              <a:rPr lang="ko-KR" altLang="en-US" dirty="0"/>
              <a:t>필요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CB18B7-7D63-3C01-DF88-A4DE07A6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32" y="756749"/>
            <a:ext cx="4008445" cy="55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7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D1E3-552C-A43A-2DB5-4B78E86D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6BBD2B1-1AD0-E722-F0AE-A9413255AF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D8AACBD-0C3D-7C58-9680-4469A624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7208306" cy="5278845"/>
          </a:xfrm>
        </p:spPr>
        <p:txBody>
          <a:bodyPr/>
          <a:lstStyle/>
          <a:p>
            <a:r>
              <a:rPr lang="en-US" altLang="ko-KR" dirty="0"/>
              <a:t>Few Shot Learning</a:t>
            </a:r>
          </a:p>
          <a:p>
            <a:pPr lvl="1"/>
            <a:r>
              <a:rPr lang="ko-KR" altLang="en-US" dirty="0"/>
              <a:t>만약 인간과 마찬가지로 언어 모델에게 몇 가지 예시만 주고 풀어보라고 한다면</a:t>
            </a:r>
            <a:r>
              <a:rPr lang="en-US" altLang="ko-KR" dirty="0"/>
              <a:t>?</a:t>
            </a:r>
          </a:p>
          <a:p>
            <a:pPr lvl="2"/>
            <a:r>
              <a:rPr lang="en-US" altLang="ko-KR" dirty="0"/>
              <a:t>Few-Shot Learning</a:t>
            </a:r>
          </a:p>
          <a:p>
            <a:pPr lvl="2"/>
            <a:r>
              <a:rPr lang="ko-KR" altLang="en-US" dirty="0"/>
              <a:t>새로운 </a:t>
            </a:r>
            <a:r>
              <a:rPr lang="en-US" altLang="ko-KR" dirty="0"/>
              <a:t>task</a:t>
            </a:r>
            <a:r>
              <a:rPr lang="ko-KR" altLang="en-US" dirty="0"/>
              <a:t>에 대해 </a:t>
            </a:r>
            <a:r>
              <a:rPr lang="en-US" altLang="ko-KR" dirty="0"/>
              <a:t>fine tuning </a:t>
            </a:r>
            <a:r>
              <a:rPr lang="ko-KR" altLang="en-US" dirty="0"/>
              <a:t>불필요</a:t>
            </a:r>
            <a:endParaRPr lang="en-US" altLang="ko-KR" dirty="0"/>
          </a:p>
          <a:p>
            <a:pPr lvl="2"/>
            <a:r>
              <a:rPr lang="ko-KR" altLang="en-US" dirty="0"/>
              <a:t>가중치 업데이트 또한 불필요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Task</a:t>
            </a:r>
            <a:r>
              <a:rPr lang="ko-KR" altLang="en-US" dirty="0"/>
              <a:t>의 설명 입력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 새로운 </a:t>
            </a:r>
            <a:r>
              <a:rPr lang="en-US" altLang="ko-KR" dirty="0"/>
              <a:t>task</a:t>
            </a:r>
            <a:r>
              <a:rPr lang="ko-KR" altLang="en-US" dirty="0"/>
              <a:t>에 적용하기 위한 데이터의 양을 최소화</a:t>
            </a:r>
            <a:endParaRPr lang="en-US" altLang="ko-KR" dirty="0"/>
          </a:p>
        </p:txBody>
      </p:sp>
      <p:pic>
        <p:nvPicPr>
          <p:cNvPr id="1028" name="Picture 4" descr="캡션 참조">
            <a:extLst>
              <a:ext uri="{FF2B5EF4-FFF2-40B4-BE49-F238E27FC236}">
                <a16:creationId xmlns:a16="http://schemas.microsoft.com/office/drawing/2014/main" id="{D8941189-6C98-E8E0-66B7-F697CDD3C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 r="51108" b="4941"/>
          <a:stretch/>
        </p:blipFill>
        <p:spPr bwMode="auto">
          <a:xfrm>
            <a:off x="7754787" y="849768"/>
            <a:ext cx="3280409" cy="56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7A43C-D564-497E-DC68-6DB4A2002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F67214D-9528-2E3C-D152-884B67F3F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973B042-6BDF-26A0-392C-2D38C8927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7208306" cy="5278845"/>
          </a:xfrm>
        </p:spPr>
        <p:txBody>
          <a:bodyPr/>
          <a:lstStyle/>
          <a:p>
            <a:r>
              <a:rPr lang="ko-KR" altLang="en-US" dirty="0"/>
              <a:t>추론 방법</a:t>
            </a:r>
            <a:endParaRPr lang="en-US" altLang="ko-KR" dirty="0"/>
          </a:p>
          <a:p>
            <a:pPr lvl="1"/>
            <a:r>
              <a:rPr lang="en-US" altLang="ko-KR" dirty="0"/>
              <a:t>Few-Shot</a:t>
            </a:r>
            <a:r>
              <a:rPr lang="ko-KR" altLang="en-US" dirty="0"/>
              <a:t> </a:t>
            </a:r>
            <a:r>
              <a:rPr lang="en-US" altLang="ko-KR" dirty="0"/>
              <a:t>Learning</a:t>
            </a:r>
          </a:p>
          <a:p>
            <a:pPr lvl="2"/>
            <a:r>
              <a:rPr lang="ko-KR" altLang="en-US" dirty="0"/>
              <a:t>몇 가지 예시 </a:t>
            </a:r>
            <a:r>
              <a:rPr lang="en-US" altLang="ko-KR" dirty="0"/>
              <a:t>task</a:t>
            </a:r>
            <a:r>
              <a:rPr lang="ko-KR" altLang="en-US" dirty="0"/>
              <a:t>를 입력해주지만</a:t>
            </a:r>
            <a:r>
              <a:rPr lang="en-US" altLang="ko-KR" dirty="0"/>
              <a:t>, </a:t>
            </a:r>
            <a:r>
              <a:rPr lang="ko-KR" altLang="en-US" dirty="0"/>
              <a:t>가중치 업데이트는 일어나지 않음</a:t>
            </a:r>
            <a:endParaRPr lang="en-US" altLang="ko-KR" dirty="0"/>
          </a:p>
          <a:p>
            <a:pPr lvl="2"/>
            <a:r>
              <a:rPr lang="en-US" altLang="ko-KR" dirty="0"/>
              <a:t>10~100</a:t>
            </a:r>
            <a:r>
              <a:rPr lang="ko-KR" altLang="en-US" dirty="0"/>
              <a:t>개의 예제를 </a:t>
            </a:r>
            <a:r>
              <a:rPr lang="en-US" altLang="ko-KR" dirty="0"/>
              <a:t>context</a:t>
            </a:r>
            <a:r>
              <a:rPr lang="ko-KR" altLang="en-US" dirty="0"/>
              <a:t>에 부여한 뒤 추론하려는 </a:t>
            </a:r>
            <a:r>
              <a:rPr lang="en-US" altLang="ko-KR" dirty="0"/>
              <a:t>example</a:t>
            </a:r>
            <a:r>
              <a:rPr lang="ko-KR" altLang="en-US" dirty="0"/>
              <a:t>의 결과를 완성하도록 하는 접근법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One-Shot Learning</a:t>
            </a:r>
          </a:p>
          <a:p>
            <a:pPr lvl="2"/>
            <a:r>
              <a:rPr lang="en-US" altLang="ko-KR" dirty="0"/>
              <a:t>Few-Shot</a:t>
            </a:r>
            <a:r>
              <a:rPr lang="ko-KR" altLang="en-US" dirty="0"/>
              <a:t> </a:t>
            </a:r>
            <a:r>
              <a:rPr lang="en-US" altLang="ko-KR" dirty="0"/>
              <a:t>Learning</a:t>
            </a:r>
            <a:r>
              <a:rPr lang="ko-KR" altLang="en-US" dirty="0"/>
              <a:t>과 동일하지만</a:t>
            </a:r>
            <a:r>
              <a:rPr lang="en-US" altLang="ko-KR" dirty="0"/>
              <a:t>, </a:t>
            </a:r>
            <a:r>
              <a:rPr lang="ko-KR" altLang="en-US" dirty="0"/>
              <a:t>한 개의 예시만을 부여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Zero-Shot Learning</a:t>
            </a:r>
          </a:p>
          <a:p>
            <a:pPr lvl="2"/>
            <a:r>
              <a:rPr lang="en-US" altLang="ko-KR" dirty="0"/>
              <a:t>Task</a:t>
            </a:r>
            <a:r>
              <a:rPr lang="ko-KR" altLang="en-US" dirty="0"/>
              <a:t>에 대한 예시 없이 </a:t>
            </a:r>
            <a:r>
              <a:rPr lang="en-US" altLang="ko-KR" dirty="0"/>
              <a:t>task</a:t>
            </a:r>
            <a:r>
              <a:rPr lang="ko-KR" altLang="en-US" dirty="0"/>
              <a:t>를 설명하는 자연어 문구만 입력</a:t>
            </a:r>
            <a:endParaRPr lang="en-US" altLang="ko-KR" dirty="0"/>
          </a:p>
        </p:txBody>
      </p:sp>
      <p:pic>
        <p:nvPicPr>
          <p:cNvPr id="1028" name="Picture 4" descr="캡션 참조">
            <a:extLst>
              <a:ext uri="{FF2B5EF4-FFF2-40B4-BE49-F238E27FC236}">
                <a16:creationId xmlns:a16="http://schemas.microsoft.com/office/drawing/2014/main" id="{A8B92D8B-3575-6481-D61A-88FCE23FB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 r="51108" b="4941"/>
          <a:stretch/>
        </p:blipFill>
        <p:spPr bwMode="auto">
          <a:xfrm>
            <a:off x="7754787" y="849768"/>
            <a:ext cx="3280409" cy="56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1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AC344-7858-AACC-C1F4-AA86A1DC0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3D8FE53-E49C-5479-0B0D-E2459ABCC8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439A3103-A1F8-0C95-7CA2-DC5FE97BB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7208306" cy="5278845"/>
          </a:xfrm>
        </p:spPr>
        <p:txBody>
          <a:bodyPr/>
          <a:lstStyle/>
          <a:p>
            <a:r>
              <a:rPr lang="ko-KR" altLang="en-US" dirty="0"/>
              <a:t>추론 방법</a:t>
            </a:r>
            <a:endParaRPr lang="en-US" altLang="ko-K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56AD5E7-A069-D039-EEA2-7B8088DE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35" y="1613479"/>
            <a:ext cx="8171666" cy="440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3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84A74-D05B-0C6C-B94D-07563538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80265FA-9942-2DBC-93A0-FA0D4DE77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3D9F53F1-FBD5-7AF1-276E-87675343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11156362" cy="5278845"/>
          </a:xfrm>
        </p:spPr>
        <p:txBody>
          <a:bodyPr/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Architecture</a:t>
            </a:r>
          </a:p>
          <a:p>
            <a:pPr lvl="1"/>
            <a:endParaRPr lang="en-US" altLang="ko-K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B8062F-0FD3-9DE8-F1C0-4042CD2B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66" y="1844505"/>
            <a:ext cx="3846834" cy="40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2101DFB-F508-FCF6-BA1C-01FD1EF5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30" y="1465684"/>
            <a:ext cx="1679513" cy="4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85E04-EFC5-D0D7-9FAF-62C74EEE1EC2}"/>
              </a:ext>
            </a:extLst>
          </p:cNvPr>
          <p:cNvSpPr txBox="1"/>
          <p:nvPr/>
        </p:nvSpPr>
        <p:spPr>
          <a:xfrm>
            <a:off x="3677375" y="6000368"/>
            <a:ext cx="74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GPT-1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A94C9-9998-CA79-A850-09161EAD03A2}"/>
              </a:ext>
            </a:extLst>
          </p:cNvPr>
          <p:cNvSpPr txBox="1"/>
          <p:nvPr/>
        </p:nvSpPr>
        <p:spPr>
          <a:xfrm>
            <a:off x="8232537" y="6000368"/>
            <a:ext cx="74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GPT-2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824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24397</TotalTime>
  <Words>1498</Words>
  <Application>Microsoft Office PowerPoint</Application>
  <PresentationFormat>와이드스크린</PresentationFormat>
  <Paragraphs>249</Paragraphs>
  <Slides>28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A4033</cp:lastModifiedBy>
  <cp:revision>792</cp:revision>
  <dcterms:created xsi:type="dcterms:W3CDTF">2022-02-02T04:32:22Z</dcterms:created>
  <dcterms:modified xsi:type="dcterms:W3CDTF">2024-04-15T18:38:34Z</dcterms:modified>
</cp:coreProperties>
</file>