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70" r:id="rId1"/>
  </p:sldMasterIdLst>
  <p:notesMasterIdLst>
    <p:notesMasterId r:id="rId23"/>
  </p:notesMasterIdLst>
  <p:sldIdLst>
    <p:sldId id="342" r:id="rId2"/>
    <p:sldId id="346" r:id="rId3"/>
    <p:sldId id="407" r:id="rId4"/>
    <p:sldId id="406" r:id="rId5"/>
    <p:sldId id="408" r:id="rId6"/>
    <p:sldId id="410" r:id="rId7"/>
    <p:sldId id="409" r:id="rId8"/>
    <p:sldId id="411" r:id="rId9"/>
    <p:sldId id="413" r:id="rId10"/>
    <p:sldId id="414" r:id="rId11"/>
    <p:sldId id="415" r:id="rId12"/>
    <p:sldId id="417" r:id="rId13"/>
    <p:sldId id="416" r:id="rId14"/>
    <p:sldId id="418" r:id="rId15"/>
    <p:sldId id="419" r:id="rId16"/>
    <p:sldId id="420" r:id="rId17"/>
    <p:sldId id="421" r:id="rId18"/>
    <p:sldId id="422" r:id="rId19"/>
    <p:sldId id="423" r:id="rId20"/>
    <p:sldId id="424" r:id="rId21"/>
    <p:sldId id="425" r:id="rId22"/>
  </p:sldIdLst>
  <p:sldSz cx="12192000" cy="6858000"/>
  <p:notesSz cx="6831013" cy="9853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문 기렴" initials="문기" lastIdx="1" clrIdx="0">
    <p:extLst>
      <p:ext uri="{19B8F6BF-5375-455C-9EA6-DF929625EA0E}">
        <p15:presenceInfo xmlns:p15="http://schemas.microsoft.com/office/powerpoint/2012/main" userId="0a84f5e582197c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CEE"/>
    <a:srgbClr val="FF9900"/>
    <a:srgbClr val="391DFF"/>
    <a:srgbClr val="FFFF00"/>
    <a:srgbClr val="FFFFFF"/>
    <a:srgbClr val="FFF2CC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389" autoAdjust="0"/>
    <p:restoredTop sz="88652" autoAdjust="0"/>
  </p:normalViewPr>
  <p:slideViewPr>
    <p:cSldViewPr snapToGrid="0">
      <p:cViewPr varScale="1">
        <p:scale>
          <a:sx n="98" d="100"/>
          <a:sy n="98" d="100"/>
        </p:scale>
        <p:origin x="1680" y="7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106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69326" y="0"/>
            <a:ext cx="2960106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F3803-FCDE-4E49-BEE8-1D0AA57BC22C}" type="datetimeFigureOut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1231900"/>
            <a:ext cx="5910263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3102" y="4742051"/>
            <a:ext cx="5464810" cy="38798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59223"/>
            <a:ext cx="2960106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69326" y="9359223"/>
            <a:ext cx="2960106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FEC2-E03A-4AE0-A376-EF4F600C00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94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75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2971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9265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1860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85766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116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ko-KR" sz="1800" dirty="0">
                <a:effectLst/>
                <a:latin typeface="CMMI10"/>
              </a:rPr>
              <a:t>G </a:t>
            </a:r>
            <a:r>
              <a:rPr lang="es-419" altLang="ko-KR" sz="1800" dirty="0">
                <a:effectLst/>
                <a:latin typeface="NimbusRomNo9L"/>
              </a:rPr>
              <a:t>to minimize </a:t>
            </a:r>
            <a:r>
              <a:rPr lang="es-419" altLang="ko-KR" sz="1800" dirty="0">
                <a:effectLst/>
                <a:latin typeface="MSBM10"/>
              </a:rPr>
              <a:t>E</a:t>
            </a:r>
            <a:r>
              <a:rPr lang="es-419" altLang="ko-KR" sz="1800" dirty="0">
                <a:effectLst/>
                <a:latin typeface="CMMI7"/>
              </a:rPr>
              <a:t>x</a:t>
            </a:r>
            <a:r>
              <a:rPr lang="es-419" altLang="ko-KR" sz="1800" dirty="0">
                <a:effectLst/>
                <a:latin typeface="CMSY7"/>
              </a:rPr>
              <a:t>∼</a:t>
            </a:r>
            <a:r>
              <a:rPr lang="es-419" altLang="ko-KR" sz="1800" dirty="0">
                <a:effectLst/>
                <a:latin typeface="CMMI7"/>
              </a:rPr>
              <a:t>p</a:t>
            </a:r>
            <a:r>
              <a:rPr lang="es-419" altLang="ko-KR" sz="1800" dirty="0">
                <a:effectLst/>
                <a:latin typeface="NimbusRomNo9L"/>
              </a:rPr>
              <a:t>data</a:t>
            </a:r>
            <a:r>
              <a:rPr lang="es-419" altLang="ko-KR" sz="1800" dirty="0">
                <a:effectLst/>
                <a:latin typeface="CMR7"/>
              </a:rPr>
              <a:t>(</a:t>
            </a:r>
            <a:r>
              <a:rPr lang="es-419" altLang="ko-KR" sz="1800" dirty="0">
                <a:effectLst/>
                <a:latin typeface="CMMI7"/>
              </a:rPr>
              <a:t>x</a:t>
            </a:r>
            <a:r>
              <a:rPr lang="es-419" altLang="ko-KR" sz="1800" dirty="0">
                <a:effectLst/>
                <a:latin typeface="CMR7"/>
              </a:rPr>
              <a:t>)</a:t>
            </a:r>
            <a:r>
              <a:rPr lang="es-419" altLang="ko-KR" sz="1800" dirty="0">
                <a:effectLst/>
                <a:latin typeface="CMR10"/>
              </a:rPr>
              <a:t>[(</a:t>
            </a:r>
            <a:r>
              <a:rPr lang="es-419" altLang="ko-KR" sz="1800" dirty="0">
                <a:effectLst/>
                <a:latin typeface="CMMI10"/>
              </a:rPr>
              <a:t>D</a:t>
            </a:r>
            <a:r>
              <a:rPr lang="es-419" altLang="ko-KR" sz="1800" dirty="0">
                <a:effectLst/>
                <a:latin typeface="CMR10"/>
              </a:rPr>
              <a:t>(</a:t>
            </a:r>
            <a:r>
              <a:rPr lang="es-419" altLang="ko-KR" sz="1800" dirty="0">
                <a:effectLst/>
                <a:latin typeface="CMMI10"/>
              </a:rPr>
              <a:t>G</a:t>
            </a:r>
            <a:r>
              <a:rPr lang="es-419" altLang="ko-KR" sz="1800" dirty="0">
                <a:effectLst/>
                <a:latin typeface="CMR10"/>
              </a:rPr>
              <a:t>(</a:t>
            </a:r>
            <a:r>
              <a:rPr lang="es-419" altLang="ko-KR" sz="1800" dirty="0">
                <a:effectLst/>
                <a:latin typeface="CMMI10"/>
              </a:rPr>
              <a:t>x</a:t>
            </a:r>
            <a:r>
              <a:rPr lang="es-419" altLang="ko-KR" sz="1800" dirty="0">
                <a:effectLst/>
                <a:latin typeface="CMR10"/>
              </a:rPr>
              <a:t>)) </a:t>
            </a:r>
            <a:r>
              <a:rPr lang="es-419" altLang="ko-KR" sz="1800" dirty="0">
                <a:effectLst/>
                <a:latin typeface="CMSY10"/>
              </a:rPr>
              <a:t>− </a:t>
            </a:r>
            <a:r>
              <a:rPr lang="es-419" altLang="ko-KR" sz="1800" dirty="0">
                <a:effectLst/>
                <a:latin typeface="CMR10"/>
              </a:rPr>
              <a:t>1)</a:t>
            </a:r>
            <a:r>
              <a:rPr lang="es-419" altLang="ko-KR" sz="1800" dirty="0">
                <a:effectLst/>
                <a:latin typeface="CMR7"/>
              </a:rPr>
              <a:t>2</a:t>
            </a:r>
            <a:r>
              <a:rPr lang="es-419" altLang="ko-KR" sz="1800" dirty="0">
                <a:effectLst/>
                <a:latin typeface="CMR10"/>
              </a:rPr>
              <a:t>] </a:t>
            </a:r>
            <a:endParaRPr lang="es-419" altLang="ko-KR" dirty="0"/>
          </a:p>
          <a:p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altLang="ko-KR" sz="1800" dirty="0">
                <a:effectLst/>
                <a:latin typeface="CMMI10"/>
              </a:rPr>
              <a:t>D </a:t>
            </a:r>
            <a:r>
              <a:rPr lang="es-419" altLang="ko-KR" sz="1800" dirty="0">
                <a:effectLst/>
                <a:latin typeface="NimbusRomNo9L"/>
              </a:rPr>
              <a:t>to minimize </a:t>
            </a:r>
            <a:r>
              <a:rPr lang="es-419" altLang="ko-KR" sz="1800" dirty="0">
                <a:effectLst/>
                <a:latin typeface="MSBM10"/>
              </a:rPr>
              <a:t>E</a:t>
            </a:r>
            <a:r>
              <a:rPr lang="es-419" altLang="ko-KR" sz="1800" dirty="0">
                <a:effectLst/>
                <a:latin typeface="CMMI7"/>
              </a:rPr>
              <a:t>y</a:t>
            </a:r>
            <a:r>
              <a:rPr lang="es-419" altLang="ko-KR" sz="1800" dirty="0">
                <a:effectLst/>
                <a:latin typeface="CMSY7"/>
              </a:rPr>
              <a:t>∼</a:t>
            </a:r>
            <a:r>
              <a:rPr lang="es-419" altLang="ko-KR" sz="1800" dirty="0">
                <a:effectLst/>
                <a:latin typeface="CMMI7"/>
              </a:rPr>
              <a:t>p</a:t>
            </a:r>
            <a:r>
              <a:rPr lang="es-419" altLang="ko-KR" sz="1800" dirty="0">
                <a:effectLst/>
                <a:latin typeface="NimbusRomNo9L"/>
              </a:rPr>
              <a:t>data</a:t>
            </a:r>
            <a:r>
              <a:rPr lang="es-419" altLang="ko-KR" sz="1800" dirty="0">
                <a:effectLst/>
                <a:latin typeface="CMR7"/>
              </a:rPr>
              <a:t>(</a:t>
            </a:r>
            <a:r>
              <a:rPr lang="es-419" altLang="ko-KR" sz="1800" dirty="0">
                <a:effectLst/>
                <a:latin typeface="CMMI7"/>
              </a:rPr>
              <a:t>y</a:t>
            </a:r>
            <a:r>
              <a:rPr lang="es-419" altLang="ko-KR" sz="1800" dirty="0">
                <a:effectLst/>
                <a:latin typeface="CMR7"/>
              </a:rPr>
              <a:t>)</a:t>
            </a:r>
            <a:r>
              <a:rPr lang="es-419" altLang="ko-KR" sz="1800" dirty="0">
                <a:effectLst/>
                <a:latin typeface="CMR10"/>
              </a:rPr>
              <a:t>[(</a:t>
            </a:r>
            <a:r>
              <a:rPr lang="es-419" altLang="ko-KR" sz="1800" dirty="0">
                <a:effectLst/>
                <a:latin typeface="CMMI10"/>
              </a:rPr>
              <a:t>D</a:t>
            </a:r>
            <a:r>
              <a:rPr lang="es-419" altLang="ko-KR" sz="1800" dirty="0">
                <a:effectLst/>
                <a:latin typeface="CMR10"/>
              </a:rPr>
              <a:t>(</a:t>
            </a:r>
            <a:r>
              <a:rPr lang="es-419" altLang="ko-KR" sz="1800" dirty="0">
                <a:effectLst/>
                <a:latin typeface="CMMI10"/>
              </a:rPr>
              <a:t>y</a:t>
            </a:r>
            <a:r>
              <a:rPr lang="es-419" altLang="ko-KR" sz="1800" dirty="0">
                <a:effectLst/>
                <a:latin typeface="CMR10"/>
              </a:rPr>
              <a:t>) </a:t>
            </a:r>
            <a:r>
              <a:rPr lang="es-419" altLang="ko-KR" sz="1800" dirty="0">
                <a:effectLst/>
                <a:latin typeface="CMSY10"/>
              </a:rPr>
              <a:t>− </a:t>
            </a:r>
            <a:r>
              <a:rPr lang="es-419" altLang="ko-KR" sz="1800" dirty="0">
                <a:effectLst/>
                <a:latin typeface="CMR10"/>
              </a:rPr>
              <a:t>1)</a:t>
            </a:r>
            <a:r>
              <a:rPr lang="es-419" altLang="ko-KR" sz="1800" dirty="0">
                <a:effectLst/>
                <a:latin typeface="CMR7"/>
              </a:rPr>
              <a:t>2</a:t>
            </a:r>
            <a:r>
              <a:rPr lang="es-419" altLang="ko-KR" sz="1800" dirty="0">
                <a:effectLst/>
                <a:latin typeface="CMR10"/>
              </a:rPr>
              <a:t>] + </a:t>
            </a:r>
            <a:r>
              <a:rPr lang="es-419" altLang="ko-KR" sz="1800" dirty="0">
                <a:effectLst/>
                <a:latin typeface="MSBM10"/>
              </a:rPr>
              <a:t>E</a:t>
            </a:r>
            <a:r>
              <a:rPr lang="es-419" altLang="ko-KR" sz="1800" dirty="0">
                <a:effectLst/>
                <a:latin typeface="CMMI7"/>
              </a:rPr>
              <a:t>x</a:t>
            </a:r>
            <a:r>
              <a:rPr lang="es-419" altLang="ko-KR" sz="1800" dirty="0">
                <a:effectLst/>
                <a:latin typeface="CMSY7"/>
              </a:rPr>
              <a:t>∼</a:t>
            </a:r>
            <a:r>
              <a:rPr lang="es-419" altLang="ko-KR" sz="1800" dirty="0">
                <a:effectLst/>
                <a:latin typeface="CMMI7"/>
              </a:rPr>
              <a:t>p</a:t>
            </a:r>
            <a:r>
              <a:rPr lang="es-419" altLang="ko-KR" sz="1800" dirty="0">
                <a:effectLst/>
                <a:latin typeface="NimbusRomNo9L"/>
              </a:rPr>
              <a:t>data</a:t>
            </a:r>
            <a:r>
              <a:rPr lang="es-419" altLang="ko-KR" sz="1800" dirty="0">
                <a:effectLst/>
                <a:latin typeface="CMR7"/>
              </a:rPr>
              <a:t>(</a:t>
            </a:r>
            <a:r>
              <a:rPr lang="es-419" altLang="ko-KR" sz="1800" dirty="0">
                <a:effectLst/>
                <a:latin typeface="CMMI7"/>
              </a:rPr>
              <a:t>x</a:t>
            </a:r>
            <a:r>
              <a:rPr lang="es-419" altLang="ko-KR" sz="1800" dirty="0">
                <a:effectLst/>
                <a:latin typeface="CMR7"/>
              </a:rPr>
              <a:t>)</a:t>
            </a:r>
            <a:r>
              <a:rPr lang="es-419" altLang="ko-KR" sz="1800" dirty="0">
                <a:effectLst/>
                <a:latin typeface="CMR10"/>
              </a:rPr>
              <a:t>[</a:t>
            </a:r>
            <a:r>
              <a:rPr lang="es-419" altLang="ko-KR" sz="1800" dirty="0">
                <a:effectLst/>
                <a:latin typeface="CMMI10"/>
              </a:rPr>
              <a:t>D</a:t>
            </a:r>
            <a:r>
              <a:rPr lang="es-419" altLang="ko-KR" sz="1800" dirty="0">
                <a:effectLst/>
                <a:latin typeface="CMR10"/>
              </a:rPr>
              <a:t>(</a:t>
            </a:r>
            <a:r>
              <a:rPr lang="es-419" altLang="ko-KR" sz="1800" dirty="0">
                <a:effectLst/>
                <a:latin typeface="CMMI10"/>
              </a:rPr>
              <a:t>G</a:t>
            </a:r>
            <a:r>
              <a:rPr lang="es-419" altLang="ko-KR" sz="1800" dirty="0">
                <a:effectLst/>
                <a:latin typeface="CMR10"/>
              </a:rPr>
              <a:t>(</a:t>
            </a:r>
            <a:r>
              <a:rPr lang="es-419" altLang="ko-KR" sz="1800" dirty="0">
                <a:effectLst/>
                <a:latin typeface="CMMI10"/>
              </a:rPr>
              <a:t>x</a:t>
            </a:r>
            <a:r>
              <a:rPr lang="es-419" altLang="ko-KR" sz="1800" dirty="0">
                <a:effectLst/>
                <a:latin typeface="CMR10"/>
              </a:rPr>
              <a:t>))</a:t>
            </a:r>
            <a:r>
              <a:rPr lang="es-419" altLang="ko-KR" sz="1800" dirty="0">
                <a:effectLst/>
                <a:latin typeface="CMR7"/>
              </a:rPr>
              <a:t>2</a:t>
            </a:r>
            <a:r>
              <a:rPr lang="es-419" altLang="ko-KR" sz="1800" dirty="0">
                <a:effectLst/>
                <a:latin typeface="CMR10"/>
              </a:rPr>
              <a:t>] </a:t>
            </a:r>
            <a:endParaRPr lang="es-419" altLang="ko-KR" dirty="0"/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7882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2095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5655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8882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6544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8410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0946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982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223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86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199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8412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2926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683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8E84F63-7CCD-07EF-3438-3E099D167A4C}"/>
              </a:ext>
            </a:extLst>
          </p:cNvPr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93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F3853-045D-40B1-82A2-45D776B2E9AC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44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C7ED-5BF3-4D03-B896-DAF14C40C429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953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137E06-CC97-4619-9A56-19D0A3FF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6"/>
            <a:ext cx="12192000" cy="6886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322541-8C97-729F-9E19-B407D204EC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76094" r="22476" b="10136"/>
          <a:stretch/>
        </p:blipFill>
        <p:spPr bwMode="auto">
          <a:xfrm>
            <a:off x="9309124" y="5312752"/>
            <a:ext cx="2438400" cy="73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432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CD81CA-D64A-45D9-BC85-7CC84BB4C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8"/>
            <a:ext cx="12192000" cy="67665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CD35250-8866-49A9-B0FC-9F0AE4C32026}"/>
              </a:ext>
            </a:extLst>
          </p:cNvPr>
          <p:cNvSpPr/>
          <p:nvPr userDrawn="1"/>
        </p:nvSpPr>
        <p:spPr>
          <a:xfrm rot="5400000">
            <a:off x="171787" y="159192"/>
            <a:ext cx="504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35254-E8CC-4107-BAB3-2D503DF0BBA9}"/>
              </a:ext>
            </a:extLst>
          </p:cNvPr>
          <p:cNvSpPr txBox="1"/>
          <p:nvPr userDrawn="1"/>
        </p:nvSpPr>
        <p:spPr>
          <a:xfrm>
            <a:off x="11444347" y="6415084"/>
            <a:ext cx="62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10F0811-F307-44F9-A192-63EBA736051C}" type="slidenum">
              <a:rPr lang="ko-KR" altLang="en-US" sz="110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pPr algn="ctr"/>
              <a:t>‹#›</a:t>
            </a:fld>
            <a:endParaRPr lang="ko-KR" altLang="en-US" sz="1800" dirty="0">
              <a:solidFill>
                <a:srgbClr val="000000"/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5577CD6-5A45-4988-9298-FAC45821B30C}"/>
              </a:ext>
            </a:extLst>
          </p:cNvPr>
          <p:cNvCxnSpPr/>
          <p:nvPr userDrawn="1"/>
        </p:nvCxnSpPr>
        <p:spPr>
          <a:xfrm>
            <a:off x="11628847" y="6648119"/>
            <a:ext cx="252000" cy="0"/>
          </a:xfrm>
          <a:prstGeom prst="line">
            <a:avLst/>
          </a:prstGeom>
          <a:ln w="6350">
            <a:solidFill>
              <a:srgbClr val="024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E72D198-9532-4DC7-A14A-C275A93777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37" y="-25038"/>
            <a:ext cx="11339177" cy="6244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400" spc="-150">
                <a:solidFill>
                  <a:schemeClr val="bg1"/>
                </a:solidFill>
                <a:effectLst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ko-KR" altLang="en-US" dirty="0"/>
              <a:t>슬라이드제목을 입력하세요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3EBB06-5B39-4834-C186-40B88C78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2755" cy="5278845"/>
          </a:xfrm>
        </p:spPr>
        <p:txBody>
          <a:bodyPr>
            <a:normAutofit/>
          </a:bodyPr>
          <a:lstStyle>
            <a:lvl1pPr marL="266700" indent="-266700" latinLnBrk="0">
              <a:lnSpc>
                <a:spcPct val="100000"/>
              </a:lnSpc>
              <a:spcAft>
                <a:spcPts val="0"/>
              </a:spcAft>
              <a:buSzPct val="100000"/>
              <a:buFont typeface="Wingdings 2" panose="05020102010507070707" pitchFamily="18" charset="2"/>
              <a:buChar char=""/>
              <a:defRPr sz="20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  <a:lvl2pPr marL="6858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"/>
              <a:defRPr sz="18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2pPr>
            <a:lvl3pPr marL="1143000" indent="-228600" latinLnBrk="0">
              <a:lnSpc>
                <a:spcPct val="100000"/>
              </a:lnSpc>
              <a:spcBef>
                <a:spcPts val="1000"/>
              </a:spcBef>
              <a:buFont typeface="Calibri" panose="020F0502020204030204" pitchFamily="34" charset="0"/>
              <a:buChar char="‒"/>
              <a:defRPr sz="16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3pPr>
            <a:lvl4pPr marL="1600200" indent="-228600" latinLnBrk="0">
              <a:lnSpc>
                <a:spcPct val="100000"/>
              </a:lnSpc>
              <a:spcBef>
                <a:spcPts val="1000"/>
              </a:spcBef>
              <a:buFont typeface="맑은 고딕" panose="020B0503020000020004" pitchFamily="50" charset="-127"/>
              <a:buChar char="〮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4pPr>
            <a:lvl5pPr marL="20574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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8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마스터 부제목 스타일 편집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1" y="1491296"/>
            <a:ext cx="10515600" cy="955812"/>
          </a:xfrm>
        </p:spPr>
        <p:txBody>
          <a:bodyPr anchor="ctr" anchorCtr="0">
            <a:normAutofit/>
          </a:bodyPr>
          <a:lstStyle>
            <a:lvl1pPr>
              <a:defRPr sz="4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7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9623" y="195944"/>
            <a:ext cx="11332755" cy="761999"/>
          </a:xfrm>
        </p:spPr>
        <p:txBody>
          <a:bodyPr>
            <a:normAutofit/>
          </a:bodyPr>
          <a:lstStyle>
            <a:lvl1pPr>
              <a:defRPr sz="3200" b="1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9623" y="1271451"/>
            <a:ext cx="11332755" cy="5033555"/>
          </a:xfrm>
        </p:spPr>
        <p:txBody>
          <a:bodyPr>
            <a:normAutofit/>
          </a:bodyPr>
          <a:lstStyle>
            <a:lvl1pPr marL="266700" indent="-266700" latinLnBrk="0">
              <a:buSzPct val="100000"/>
              <a:buFont typeface="Wingdings 2" panose="05020102010507070707" pitchFamily="18" charset="2"/>
              <a:buChar char=""/>
              <a:defRPr sz="24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  <a:lvl2pPr marL="685800" indent="-228600" latinLnBrk="0">
              <a:buFont typeface="Wingdings 2" panose="05020102010507070707" pitchFamily="18" charset="2"/>
              <a:buChar char=""/>
              <a:defRPr sz="2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2pPr>
            <a:lvl3pPr marL="1143000" indent="-228600" latinLnBrk="0">
              <a:buFont typeface="Calibri" panose="020F0502020204030204" pitchFamily="34" charset="0"/>
              <a:buChar char="‒"/>
              <a:defRPr sz="18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3pPr>
            <a:lvl4pPr marL="1600200" indent="-228600" latinLnBrk="0">
              <a:buFont typeface="맑은 고딕" panose="020B0503020000020004" pitchFamily="50" charset="-127"/>
              <a:buChar char="〮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4pPr>
            <a:lvl5pPr marL="2057400" indent="-228600" latinLnBrk="0">
              <a:buFont typeface="Wingdings 2" panose="05020102010507070707" pitchFamily="18" charset="2"/>
              <a:buChar char="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0370"/>
            <a:ext cx="3151777" cy="365125"/>
          </a:xfrm>
        </p:spPr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422010" y="6365966"/>
            <a:ext cx="2124585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ACAA8C2-C318-BBA5-5457-622C5FA6C1D3}"/>
              </a:ext>
            </a:extLst>
          </p:cNvPr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FF9CA2F-B90E-73A8-4657-017E82C69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422010" y="6365966"/>
            <a:ext cx="2124585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6D90-1A0C-4670-BB78-48B232EF3EED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5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D312-FD9F-42DF-A41F-79D2D6FCCFFE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63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93FE-21E4-4CBA-98A7-40F152473B58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60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D4AE-924E-460B-90D3-F4B7C0D5F8E2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358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FF2B-25BB-429C-A6B2-359C6B75F068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53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37FB-2700-4EDB-98DB-0207F05EBC6C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38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ED21-1ECB-41CD-A690-9F83AA2A7757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88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CCF3-1E80-4EFC-B9F8-E76FB6BDBE51}" type="datetime1">
              <a:rPr lang="ko-KR" altLang="en-US" smtClean="0"/>
              <a:t>2024-04-09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50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661" r:id="rId14"/>
    <p:sldLayoutId id="2147483662" r:id="rId1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703.10593.pdf" TargetMode="External"/><Relationship Id="rId2" Type="http://schemas.openxmlformats.org/officeDocument/2006/relationships/hyperlink" Target="https://arxiv.org/pdf/1611.07004.pdf" TargetMode="Externa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B68E53-37F7-4DEC-A2E4-8962022C78D9}"/>
              </a:ext>
            </a:extLst>
          </p:cNvPr>
          <p:cNvSpPr txBox="1"/>
          <p:nvPr/>
        </p:nvSpPr>
        <p:spPr>
          <a:xfrm>
            <a:off x="631596" y="1545249"/>
            <a:ext cx="10928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I2I Translation Tutorial</a:t>
            </a:r>
          </a:p>
          <a:p>
            <a:pPr algn="ctr"/>
            <a: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(pix2pix + </a:t>
            </a:r>
            <a:r>
              <a:rPr lang="en-US" altLang="ko-KR" sz="3600" b="1" spc="-150" dirty="0" err="1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CycleGAN</a:t>
            </a:r>
            <a: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)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8F3127D-9AF5-4AA5-A260-A119480BE8FD}"/>
              </a:ext>
            </a:extLst>
          </p:cNvPr>
          <p:cNvCxnSpPr/>
          <p:nvPr/>
        </p:nvCxnSpPr>
        <p:spPr>
          <a:xfrm>
            <a:off x="5278800" y="1394745"/>
            <a:ext cx="1632031" cy="0"/>
          </a:xfrm>
          <a:prstGeom prst="line">
            <a:avLst/>
          </a:prstGeom>
          <a:ln w="38100">
            <a:solidFill>
              <a:srgbClr val="3E3E3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6E64E2-B93A-D1CF-6BCF-5F24A50994A9}"/>
              </a:ext>
            </a:extLst>
          </p:cNvPr>
          <p:cNvSpPr txBox="1"/>
          <p:nvPr/>
        </p:nvSpPr>
        <p:spPr>
          <a:xfrm>
            <a:off x="6920871" y="3642946"/>
            <a:ext cx="4839989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2024.04.09</a:t>
            </a:r>
            <a:endParaRPr lang="en-US" altLang="ko-KR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r">
              <a:lnSpc>
                <a:spcPct val="150000"/>
              </a:lnSpc>
            </a:pPr>
            <a:endParaRPr lang="en-US" altLang="ko-KR" sz="1100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Sun-Woo Pi</a:t>
            </a: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36823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pix2pix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(L1 + CGAN) Loss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(L1 + CGAN)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두 개의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Loss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 적절히 섞어 사용할 때 우수한 결과가 나옴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  <a:endParaRPr lang="en-US" altLang="ko-KR" dirty="0"/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L1 Loss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만 사용하는 경우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blurry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한 결과를 보임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CGAN Loss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만 사용하는 경우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blurry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하지 않고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sharp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하지만 </a:t>
            </a:r>
            <a:r>
              <a:rPr lang="en-US" altLang="ko-KR" u="sng" dirty="0">
                <a:solidFill>
                  <a:srgbClr val="00B05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Visual Artifacts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가 존재하는 문제가 발생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7262C76-4C39-EF04-590F-EB7A59B9B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878" y="2761672"/>
            <a:ext cx="6526244" cy="403167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2846211A-EBB0-15AB-252A-E97078B7E402}"/>
              </a:ext>
            </a:extLst>
          </p:cNvPr>
          <p:cNvSpPr/>
          <p:nvPr/>
        </p:nvSpPr>
        <p:spPr>
          <a:xfrm>
            <a:off x="6833007" y="5508866"/>
            <a:ext cx="388063" cy="32327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8EFB6B0C-187F-9F07-82FC-9E7DB9FF8EB1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7027039" y="2509736"/>
            <a:ext cx="278433" cy="299913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C2D38050-12DE-AA0D-68C1-27C288428829}"/>
              </a:ext>
            </a:extLst>
          </p:cNvPr>
          <p:cNvSpPr/>
          <p:nvPr/>
        </p:nvSpPr>
        <p:spPr>
          <a:xfrm>
            <a:off x="2984907" y="5508866"/>
            <a:ext cx="388063" cy="323273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F3798F6B-E9D2-F6BF-E2BF-46B6F56AB59D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372970" y="5670503"/>
            <a:ext cx="3460037" cy="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31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pix2pix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pix2pix</a:t>
            </a:r>
            <a:r>
              <a:rPr lang="ko-KR" altLang="en-US" dirty="0"/>
              <a:t>의 한계점</a:t>
            </a:r>
            <a:endParaRPr lang="en-US" altLang="ko-KR" dirty="0"/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pix2pix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서로 다른 두 도메인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X, Y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Data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한 쌍으로 묶어 학습을 진행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Gray-to-Color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와 같은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Task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에서는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Dataset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구성이 쉽지만 그렇지 않은 경우가 대부분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CDC65E1-514E-EA0C-4592-AE14AB71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006" y="2608729"/>
            <a:ext cx="6373987" cy="38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73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CycleGAN</a:t>
            </a:r>
            <a:endParaRPr lang="en-US" altLang="ko-KR" dirty="0"/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Cycle-Consistent Loss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Unpaired Dataset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으로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학습이 가능한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I2I Translation Method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제안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전반적인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Content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유지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CDC65E1-514E-EA0C-4592-AE14AB714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47" y="3435946"/>
            <a:ext cx="3607669" cy="21515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6B375F8-A98E-D1A4-8F37-DC41590D4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553" y="2718417"/>
            <a:ext cx="7772400" cy="35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7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Unpaired Dataset + GAN Loss(Only)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Image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x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가 주어졌을 때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Y Domain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 해당하는 현실적인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그럴싸한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Image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라면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True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반환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marL="457200" lvl="1" indent="0">
              <a:buNone/>
            </a:pPr>
            <a:endParaRPr lang="en-US" altLang="ko-KR" dirty="0"/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marL="457200" lvl="1" indent="0">
              <a:buNone/>
            </a:pP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Image x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Content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유지한 상태로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Translation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 가능하다는 보장이 없음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G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어떤 입력이든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Y Domain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 해당하는 </a:t>
            </a:r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Contnet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정보가 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아얘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바뀌어버린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하나의 이미지만을 제시할 수 있음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Content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보존하기 위해선 추가적인 제약 조건이 필요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ACFEDC7-0A84-80AF-7B5C-73255E1F0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694" y="1901064"/>
            <a:ext cx="7772400" cy="978296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80B5ABD-7898-2D42-D88C-E6C3C9AB7F29}"/>
              </a:ext>
            </a:extLst>
          </p:cNvPr>
          <p:cNvSpPr/>
          <p:nvPr/>
        </p:nvSpPr>
        <p:spPr>
          <a:xfrm>
            <a:off x="5421748" y="2029613"/>
            <a:ext cx="1297709" cy="8959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dirty="0"/>
              <a:t> </a:t>
            </a: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E9845BC0-EE2D-D8C9-131A-620A0EF20DA5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4765964" y="2925540"/>
            <a:ext cx="1304639" cy="5034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1B07D0-170D-177E-936C-62BF52DB486A}"/>
              </a:ext>
            </a:extLst>
          </p:cNvPr>
          <p:cNvSpPr txBox="1"/>
          <p:nvPr/>
        </p:nvSpPr>
        <p:spPr>
          <a:xfrm>
            <a:off x="5303169" y="3111820"/>
            <a:ext cx="1394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600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Unpaired</a:t>
            </a:r>
            <a:endParaRPr kumimoji="1" lang="ko-KR" altLang="en-US" sz="1600" dirty="0">
              <a:solidFill>
                <a:srgbClr val="FF0000"/>
              </a:solidFill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9409CAD8-8F13-91B1-6223-5F053F120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590" y="4662980"/>
            <a:ext cx="3981745" cy="157661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8B88E814-F4F7-CFF7-F39A-34572F47B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7639" y="4662980"/>
            <a:ext cx="2210986" cy="157661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8CD6B8-3B25-EFB7-BFFD-6D8B10270F49}"/>
              </a:ext>
            </a:extLst>
          </p:cNvPr>
          <p:cNvSpPr txBox="1"/>
          <p:nvPr/>
        </p:nvSpPr>
        <p:spPr>
          <a:xfrm>
            <a:off x="2835564" y="6239590"/>
            <a:ext cx="111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X Domain</a:t>
            </a:r>
            <a:endParaRPr kumimoji="1" lang="ko-KR" altLang="en-US" sz="1400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1226B1-27D3-ABF4-6357-3B7C82869C20}"/>
              </a:ext>
            </a:extLst>
          </p:cNvPr>
          <p:cNvSpPr txBox="1"/>
          <p:nvPr/>
        </p:nvSpPr>
        <p:spPr>
          <a:xfrm>
            <a:off x="4437462" y="6239590"/>
            <a:ext cx="197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Y Domain (Target)</a:t>
            </a:r>
            <a:endParaRPr kumimoji="1" lang="ko-KR" altLang="en-US" sz="1400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9B1EDE-4031-0F87-9C29-9B42B8582101}"/>
              </a:ext>
            </a:extLst>
          </p:cNvPr>
          <p:cNvSpPr txBox="1"/>
          <p:nvPr/>
        </p:nvSpPr>
        <p:spPr>
          <a:xfrm>
            <a:off x="7565330" y="6248826"/>
            <a:ext cx="197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실제 </a:t>
            </a:r>
            <a:r>
              <a:rPr kumimoji="1"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Output</a:t>
            </a:r>
            <a:endParaRPr kumimoji="1" lang="ko-KR" altLang="en-US" sz="1400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68070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/>
                  <a:t>Cycle-Consistency Loss</a:t>
                </a:r>
                <a:endParaRPr lang="en-US" altLang="ko-KR" dirty="0">
                  <a:latin typeface="KoPubWorldDotum Medium" pitchFamily="2" charset="-127"/>
                  <a:ea typeface="KoPubWorldDotum Medium" pitchFamily="2" charset="-127"/>
                  <a:cs typeface="KoPubWorldDotum Medium" pitchFamily="2" charset="-127"/>
                </a:endParaRPr>
              </a:p>
              <a:p>
                <a:pPr lvl="1"/>
                <a:r>
                  <a:rPr lang="en-US" altLang="ko-KR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2</a:t>
                </a:r>
                <a:r>
                  <a:rPr lang="ko-KR" altLang="en-US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개의 역함수 관계인 </a:t>
                </a:r>
                <a:r>
                  <a:rPr lang="en-US" altLang="ko-KR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Translator(Generator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𝐺</m:t>
                    </m:r>
                    <m:r>
                      <a:rPr lang="en-US" altLang="ko-KR" b="0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, </m:t>
                    </m:r>
                    <m:r>
                      <a:rPr lang="en-US" altLang="ko-KR" b="0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𝐹</m:t>
                    </m:r>
                  </m:oMath>
                </a14:m>
                <a:r>
                  <a:rPr lang="en-US" altLang="ko-KR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) </a:t>
                </a:r>
                <a:r>
                  <a:rPr lang="ko-KR" altLang="en-US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사용</a:t>
                </a:r>
                <a:endParaRPr lang="en-US" altLang="ko-KR" dirty="0">
                  <a:latin typeface="KoPubWorldDotum Medium" pitchFamily="2" charset="-127"/>
                  <a:ea typeface="KoPubWorldDotum Medium" pitchFamily="2" charset="-127"/>
                  <a:cs typeface="KoPubWorldDotum Medium" pitchFamily="2" charset="-127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𝐺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: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𝑋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→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𝑌</m:t>
                    </m:r>
                  </m:oMath>
                </a14:m>
                <a:r>
                  <a:rPr lang="en-US" altLang="ko-KR" b="0" i="0" dirty="0">
                    <a:latin typeface="+mj-lt"/>
                    <a:ea typeface="KoPubWorldDotum Medium" pitchFamily="2" charset="-127"/>
                    <a:cs typeface="KoPubWorldDotum Medium" pitchFamily="2" charset="-127"/>
                  </a:rPr>
                  <a:t> /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𝐹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: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𝑌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→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𝑋</m:t>
                    </m:r>
                  </m:oMath>
                </a14:m>
                <a:endParaRPr lang="en-US" altLang="ko-KR" dirty="0">
                  <a:latin typeface="KoPubWorldDotum Medium" pitchFamily="2" charset="-127"/>
                  <a:ea typeface="KoPubWorldDotum Medium" pitchFamily="2" charset="-127"/>
                  <a:cs typeface="KoPubWorldDotum Medium" pitchFamily="2" charset="-127"/>
                </a:endParaRPr>
              </a:p>
              <a:p>
                <a:pPr lvl="2"/>
                <a:endParaRPr lang="en-US" altLang="ko-KR" dirty="0">
                  <a:latin typeface="KoPubWorldDotum Medium" pitchFamily="2" charset="-127"/>
                  <a:ea typeface="KoPubWorldDotum Medium" pitchFamily="2" charset="-127"/>
                  <a:cs typeface="KoPubWorldDotum Medium" pitchFamily="2" charset="-127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𝐺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KoPubWorldDotum Medium" pitchFamily="2" charset="-127"/>
                            <a:cs typeface="KoPubWorldDotum Medium" pitchFamily="2" charset="-127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KoPubWorldDotum Medium" pitchFamily="2" charset="-127"/>
                            <a:cs typeface="KoPubWorldDotum Medium" pitchFamily="2" charset="-127"/>
                          </a:rPr>
                          <m:t>𝑥</m:t>
                        </m:r>
                      </m:e>
                    </m:d>
                  </m:oMath>
                </a14:m>
                <a:r>
                  <a:rPr lang="ko-KR" altLang="en-US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가 다시 원본 이미지</a:t>
                </a:r>
                <a:r>
                  <a:rPr lang="en-US" altLang="ko-KR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𝑥</m:t>
                    </m:r>
                  </m:oMath>
                </a14:m>
                <a:r>
                  <a:rPr lang="ko-KR" altLang="en-US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로 재구성</a:t>
                </a:r>
                <a:r>
                  <a:rPr lang="en-US" altLang="ko-KR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(reconstruct)</a:t>
                </a:r>
                <a:r>
                  <a:rPr lang="ko-KR" altLang="en-US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될 수 있도록 함</a:t>
                </a:r>
                <a:r>
                  <a:rPr lang="en-US" altLang="ko-KR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.</a:t>
                </a:r>
              </a:p>
              <a:p>
                <a:pPr lvl="2"/>
                <a:r>
                  <a:rPr lang="ko-KR" altLang="en-US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원본 이미지의 </a:t>
                </a:r>
                <a:r>
                  <a:rPr lang="en-US" altLang="ko-KR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Content</a:t>
                </a:r>
                <a:r>
                  <a:rPr lang="ko-KR" altLang="en-US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는 보존하고 </a:t>
                </a:r>
                <a:r>
                  <a:rPr lang="en-US" altLang="ko-KR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Domain</a:t>
                </a:r>
                <a:r>
                  <a:rPr lang="ko-KR" altLang="en-US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과 관련된 특성만을 변경</a:t>
                </a:r>
                <a:endParaRPr lang="en-US" altLang="ko-KR" dirty="0">
                  <a:latin typeface="KoPubWorldDotum Medium" pitchFamily="2" charset="-127"/>
                  <a:ea typeface="KoPubWorldDotum Medium" pitchFamily="2" charset="-127"/>
                  <a:cs typeface="KoPubWorldDotum Medium" pitchFamily="2" charset="-127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𝐹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KoPubWorldDotum Medium" pitchFamily="2" charset="-127"/>
                            <a:cs typeface="KoPubWorldDotum Medium" pitchFamily="2" charset="-127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KoPubWorldDotum Medium" pitchFamily="2" charset="-127"/>
                            <a:cs typeface="KoPubWorldDotum Medium" pitchFamily="2" charset="-127"/>
                          </a:rPr>
                          <m:t>𝐺</m:t>
                        </m:r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KoPubWorldDotum Medium" pitchFamily="2" charset="-127"/>
                                <a:cs typeface="KoPubWorldDotum Medium" pitchFamily="2" charset="-127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KoPubWorldDotum Medium" pitchFamily="2" charset="-127"/>
                                <a:cs typeface="KoPubWorldDotum Medium" pitchFamily="2" charset="-127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 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Dotum Medium" pitchFamily="2" charset="-127"/>
                      </a:rPr>
                      <m:t>≈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Dotum Medium" pitchFamily="2" charset="-127"/>
                      </a:rPr>
                      <m:t>𝑥</m:t>
                    </m:r>
                  </m:oMath>
                </a14:m>
                <a:r>
                  <a:rPr lang="en-US" altLang="ko-KR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 /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𝐺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  <a:ea typeface="KoPubWorldDotum Medium" pitchFamily="2" charset="-127"/>
                            <a:cs typeface="KoPubWorldDotum Medium" pitchFamily="2" charset="-127"/>
                          </a:rPr>
                        </m:ctrlPr>
                      </m:d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ea typeface="KoPubWorldDotum Medium" pitchFamily="2" charset="-127"/>
                            <a:cs typeface="KoPubWorldDotum Medium" pitchFamily="2" charset="-127"/>
                          </a:rPr>
                          <m:t>𝐹</m:t>
                        </m:r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KoPubWorldDotum Medium" pitchFamily="2" charset="-127"/>
                                <a:cs typeface="KoPubWorldDotum Medium" pitchFamily="2" charset="-127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KoPubWorldDotum Medium" pitchFamily="2" charset="-127"/>
                                <a:cs typeface="KoPubWorldDotum Medium" pitchFamily="2" charset="-127"/>
                              </a:rPr>
                              <m:t>𝑦</m:t>
                            </m:r>
                          </m:e>
                        </m:d>
                      </m:e>
                    </m:d>
                    <m:r>
                      <a:rPr lang="en-US" altLang="ko-KR" i="1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 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Dotum Medium" pitchFamily="2" charset="-127"/>
                      </a:rPr>
                      <m:t>≈</m:t>
                    </m:r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KoPubWorldDotum Medium" pitchFamily="2" charset="-127"/>
                      </a:rPr>
                      <m:t>𝑦</m:t>
                    </m:r>
                  </m:oMath>
                </a14:m>
                <a:endParaRPr lang="en-US" altLang="ko-KR" dirty="0">
                  <a:latin typeface="KoPubWorldDotum Medium" pitchFamily="2" charset="-127"/>
                  <a:ea typeface="KoPubWorldDotum Medium" pitchFamily="2" charset="-127"/>
                  <a:cs typeface="KoPubWorldDotum Medium" pitchFamily="2" charset="-127"/>
                </a:endParaRPr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  <a:blipFill>
                <a:blip r:embed="rId3"/>
                <a:stretch>
                  <a:fillRect l="-336" t="-71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70E035BD-BEC1-EDDA-A689-BDF91C184B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282" y="2030424"/>
            <a:ext cx="3285836" cy="209679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BE62649-4014-D803-FDEC-F7D6A403B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433995"/>
            <a:ext cx="7772400" cy="19379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78B527-75DF-80CB-95DA-D076275DDBA0}"/>
              </a:ext>
            </a:extLst>
          </p:cNvPr>
          <p:cNvSpPr txBox="1"/>
          <p:nvPr/>
        </p:nvSpPr>
        <p:spPr>
          <a:xfrm>
            <a:off x="2497825" y="6430181"/>
            <a:ext cx="197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X Domain</a:t>
            </a:r>
            <a:endParaRPr kumimoji="1" lang="ko-KR" altLang="en-US" sz="1400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192DDD-EC17-B6BB-CB85-6443439532F1}"/>
              </a:ext>
            </a:extLst>
          </p:cNvPr>
          <p:cNvSpPr txBox="1"/>
          <p:nvPr/>
        </p:nvSpPr>
        <p:spPr>
          <a:xfrm>
            <a:off x="5108456" y="6425563"/>
            <a:ext cx="197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Y Domain</a:t>
            </a:r>
            <a:endParaRPr kumimoji="1" lang="ko-KR" altLang="en-US" sz="1400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F4DB30-1014-6697-64B4-029E74F567A0}"/>
              </a:ext>
            </a:extLst>
          </p:cNvPr>
          <p:cNvSpPr txBox="1"/>
          <p:nvPr/>
        </p:nvSpPr>
        <p:spPr>
          <a:xfrm>
            <a:off x="7719087" y="6425563"/>
            <a:ext cx="1975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X Domain</a:t>
            </a:r>
            <a:endParaRPr kumimoji="1" lang="ko-KR" altLang="en-US" sz="1400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D2243B-0ED2-24E6-3DB8-9380D0AEFD1A}"/>
                  </a:ext>
                </a:extLst>
              </p:cNvPr>
              <p:cNvSpPr txBox="1"/>
              <p:nvPr/>
            </p:nvSpPr>
            <p:spPr>
              <a:xfrm>
                <a:off x="2497825" y="4131338"/>
                <a:ext cx="19750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1400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Input </a:t>
                </a:r>
                <a14:m>
                  <m:oMath xmlns:m="http://schemas.openxmlformats.org/officeDocument/2006/math">
                    <m:r>
                      <a:rPr kumimoji="1" lang="en-US" altLang="ko-KR" sz="1400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𝑥</m:t>
                    </m:r>
                  </m:oMath>
                </a14:m>
                <a:endParaRPr kumimoji="1" lang="ko-KR" altLang="en-US" sz="1400" dirty="0">
                  <a:latin typeface="KoPubWorldDotum Medium" pitchFamily="2" charset="-127"/>
                  <a:ea typeface="KoPubWorldDotum Medium" pitchFamily="2" charset="-127"/>
                  <a:cs typeface="KoPubWorldDotum Medium" pitchFamily="2" charset="-127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D2243B-0ED2-24E6-3DB8-9380D0AEFD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7825" y="4131338"/>
                <a:ext cx="1975088" cy="307777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865634-0472-57D9-31B2-8C7914B66674}"/>
                  </a:ext>
                </a:extLst>
              </p:cNvPr>
              <p:cNvSpPr txBox="1"/>
              <p:nvPr/>
            </p:nvSpPr>
            <p:spPr>
              <a:xfrm>
                <a:off x="5108456" y="4126218"/>
                <a:ext cx="19750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1400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Output </a:t>
                </a:r>
                <a14:m>
                  <m:oMath xmlns:m="http://schemas.openxmlformats.org/officeDocument/2006/math">
                    <m:r>
                      <a:rPr kumimoji="1" lang="en-US" altLang="ko-KR" sz="1400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𝐺</m:t>
                    </m:r>
                    <m:r>
                      <a:rPr kumimoji="1" lang="en-US" altLang="ko-KR" sz="1400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(</m:t>
                    </m:r>
                    <m:r>
                      <a:rPr kumimoji="1" lang="en-US" altLang="ko-KR" sz="1400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𝑥</m:t>
                    </m:r>
                    <m:r>
                      <a:rPr kumimoji="1" lang="en-US" altLang="ko-KR" sz="1400" b="0" i="1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)</m:t>
                    </m:r>
                  </m:oMath>
                </a14:m>
                <a:endParaRPr kumimoji="1" lang="ko-KR" altLang="en-US" sz="1400" dirty="0">
                  <a:latin typeface="KoPubWorldDotum Medium" pitchFamily="2" charset="-127"/>
                  <a:ea typeface="KoPubWorldDotum Medium" pitchFamily="2" charset="-127"/>
                  <a:cs typeface="KoPubWorldDotum Medium" pitchFamily="2" charset="-127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865634-0472-57D9-31B2-8C7914B66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8456" y="4126218"/>
                <a:ext cx="1975088" cy="307777"/>
              </a:xfrm>
              <a:prstGeom prst="rect">
                <a:avLst/>
              </a:prstGeom>
              <a:blipFill>
                <a:blip r:embed="rId7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E267AD-D2A3-56FC-84A7-72F599BA751C}"/>
                  </a:ext>
                </a:extLst>
              </p:cNvPr>
              <p:cNvSpPr txBox="1"/>
              <p:nvPr/>
            </p:nvSpPr>
            <p:spPr>
              <a:xfrm>
                <a:off x="7652429" y="4126218"/>
                <a:ext cx="21084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ko-KR" sz="1400" dirty="0">
                    <a:latin typeface="KoPubWorldDotum Medium" pitchFamily="2" charset="-127"/>
                    <a:ea typeface="KoPubWorldDotum Medium" pitchFamily="2" charset="-127"/>
                    <a:cs typeface="KoPubWorldDotum Medium" pitchFamily="2" charset="-127"/>
                  </a:rPr>
                  <a:t>Reconstruction </a:t>
                </a:r>
                <a14:m>
                  <m:oMath xmlns:m="http://schemas.openxmlformats.org/officeDocument/2006/math">
                    <m:r>
                      <a:rPr kumimoji="1" lang="en-US" altLang="ko-KR" sz="1400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𝐹</m:t>
                    </m:r>
                    <m:r>
                      <a:rPr kumimoji="1" lang="en-US" altLang="ko-KR" sz="1400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(</m:t>
                    </m:r>
                    <m:r>
                      <a:rPr kumimoji="1" lang="en-US" altLang="ko-KR" sz="1400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𝐺</m:t>
                    </m:r>
                    <m:r>
                      <a:rPr kumimoji="1" lang="en-US" altLang="ko-KR" sz="1400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(</m:t>
                    </m:r>
                    <m:r>
                      <a:rPr kumimoji="1" lang="en-US" altLang="ko-KR" sz="1400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𝑥</m:t>
                    </m:r>
                    <m:r>
                      <a:rPr kumimoji="1" lang="en-US" altLang="ko-KR" sz="1400" i="1" dirty="0" smtClean="0">
                        <a:latin typeface="Cambria Math" panose="02040503050406030204" pitchFamily="18" charset="0"/>
                        <a:ea typeface="KoPubWorldDotum Medium" pitchFamily="2" charset="-127"/>
                        <a:cs typeface="KoPubWorldDotum Medium" pitchFamily="2" charset="-127"/>
                      </a:rPr>
                      <m:t>))</m:t>
                    </m:r>
                  </m:oMath>
                </a14:m>
                <a:endParaRPr kumimoji="1" lang="ko-KR" altLang="en-US" sz="1400" dirty="0">
                  <a:latin typeface="KoPubWorldDotum Medium" pitchFamily="2" charset="-127"/>
                  <a:ea typeface="KoPubWorldDotum Medium" pitchFamily="2" charset="-127"/>
                  <a:cs typeface="KoPubWorldDotum Medium" pitchFamily="2" charset="-127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E267AD-D2A3-56FC-84A7-72F599BA7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429" y="4126218"/>
                <a:ext cx="2108404" cy="307777"/>
              </a:xfrm>
              <a:prstGeom prst="rect">
                <a:avLst/>
              </a:prstGeom>
              <a:blipFill>
                <a:blip r:embed="rId8"/>
                <a:stretch>
                  <a:fillRect b="-24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0131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Objective Function of </a:t>
            </a:r>
            <a:r>
              <a:rPr lang="en-US" altLang="ko-KR" dirty="0" err="1"/>
              <a:t>CycleGAN</a:t>
            </a:r>
            <a:endParaRPr lang="en-US" altLang="ko-KR" dirty="0"/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Unpaired Dataset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을 학습하기 위한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Cycle-Consistent Loss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이용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6F6A14C-75D6-0618-7D48-006C68427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282" y="1973518"/>
            <a:ext cx="6435436" cy="1691364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4E2A087-6385-16C0-7C19-FB091D4CA1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53" y="4105270"/>
            <a:ext cx="7772400" cy="975032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C5FF3ED-CAF5-8EC4-8057-1E3A0FDDE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61" y="5418410"/>
            <a:ext cx="6573983" cy="1110648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0FC65EF0-5FD8-8165-D304-A563BD9066BB}"/>
              </a:ext>
            </a:extLst>
          </p:cNvPr>
          <p:cNvSpPr/>
          <p:nvPr/>
        </p:nvSpPr>
        <p:spPr>
          <a:xfrm>
            <a:off x="295562" y="3980873"/>
            <a:ext cx="8081818" cy="2660072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885E7-54C9-D647-412E-82CEDDC86206}"/>
              </a:ext>
            </a:extLst>
          </p:cNvPr>
          <p:cNvSpPr txBox="1"/>
          <p:nvPr/>
        </p:nvSpPr>
        <p:spPr>
          <a:xfrm>
            <a:off x="9134764" y="2411750"/>
            <a:ext cx="3057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현실적인</a:t>
            </a:r>
            <a:r>
              <a:rPr kumimoji="1" lang="en-US" altLang="ko-KR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</a:t>
            </a:r>
            <a:r>
              <a:rPr kumimoji="1" lang="ko-KR" altLang="en-US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그럴싸한</a:t>
            </a:r>
            <a:r>
              <a:rPr kumimoji="1" lang="en-US" altLang="ko-KR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)</a:t>
            </a:r>
            <a:r>
              <a:rPr kumimoji="1" lang="ko-KR" altLang="en-US" sz="1400" dirty="0">
                <a:solidFill>
                  <a:schemeClr val="accent6">
                    <a:lumMod val="75000"/>
                  </a:schemeClr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이미지를 만들도록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DB74A9-349F-6392-355D-A17DCFA3280E}"/>
              </a:ext>
            </a:extLst>
          </p:cNvPr>
          <p:cNvSpPr txBox="1"/>
          <p:nvPr/>
        </p:nvSpPr>
        <p:spPr>
          <a:xfrm>
            <a:off x="8257312" y="3230576"/>
            <a:ext cx="2059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Content</a:t>
            </a:r>
            <a:r>
              <a:rPr kumimoji="1" lang="ko-KR" altLang="en-US" sz="1400" dirty="0" err="1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kumimoji="1" lang="ko-KR" altLang="en-US" sz="1400" dirty="0">
                <a:solidFill>
                  <a:srgbClr val="FF00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유지하도록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7E9CFE6-98F1-28C8-25B7-4D0B57F0389A}"/>
              </a:ext>
            </a:extLst>
          </p:cNvPr>
          <p:cNvSpPr/>
          <p:nvPr/>
        </p:nvSpPr>
        <p:spPr>
          <a:xfrm>
            <a:off x="6077528" y="1991990"/>
            <a:ext cx="3140364" cy="1074482"/>
          </a:xfrm>
          <a:prstGeom prst="rec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B7BDCB4-5042-8DFC-6D39-A9353F3AA3CE}"/>
              </a:ext>
            </a:extLst>
          </p:cNvPr>
          <p:cNvSpPr/>
          <p:nvPr/>
        </p:nvSpPr>
        <p:spPr>
          <a:xfrm>
            <a:off x="6137567" y="3120815"/>
            <a:ext cx="1916542" cy="50347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9CA5EBF3-569E-21B8-19E3-E911F0078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0112" y="4370245"/>
            <a:ext cx="2821991" cy="1881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F8069F-F276-B539-056F-DDA0F3029335}"/>
                  </a:ext>
                </a:extLst>
              </p:cNvPr>
              <p:cNvSpPr txBox="1"/>
              <p:nvPr/>
            </p:nvSpPr>
            <p:spPr>
              <a:xfrm>
                <a:off x="10125076" y="5414080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ko-KR" altLang="en-US" dirty="0">
                  <a:solidFill>
                    <a:srgbClr val="391DFF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F8069F-F276-B539-056F-DDA0F3029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5076" y="5414080"/>
                <a:ext cx="183319" cy="276999"/>
              </a:xfrm>
              <a:prstGeom prst="rect">
                <a:avLst/>
              </a:prstGeom>
              <a:blipFill>
                <a:blip r:embed="rId7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685E78-E5CB-D192-836C-55DD36D9DE43}"/>
                  </a:ext>
                </a:extLst>
              </p:cNvPr>
              <p:cNvSpPr txBox="1"/>
              <p:nvPr/>
            </p:nvSpPr>
            <p:spPr>
              <a:xfrm>
                <a:off x="11216261" y="5653565"/>
                <a:ext cx="53168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dirty="0">
                  <a:solidFill>
                    <a:srgbClr val="391DFF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B685E78-E5CB-D192-836C-55DD36D9D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6261" y="5653565"/>
                <a:ext cx="531684" cy="276999"/>
              </a:xfrm>
              <a:prstGeom prst="rect">
                <a:avLst/>
              </a:prstGeom>
              <a:blipFill>
                <a:blip r:embed="rId8"/>
                <a:stretch>
                  <a:fillRect l="-9524" r="-16667" b="-2916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772120-C2F5-3087-AD90-2E8935111757}"/>
                  </a:ext>
                </a:extLst>
              </p:cNvPr>
              <p:cNvSpPr txBox="1"/>
              <p:nvPr/>
            </p:nvSpPr>
            <p:spPr>
              <a:xfrm>
                <a:off x="9880331" y="6091270"/>
                <a:ext cx="873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kumimoji="1" lang="en-US" altLang="ko-KR" b="0" i="1" smtClean="0">
                              <a:solidFill>
                                <a:srgbClr val="391D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ko-KR" b="0" i="1" smtClean="0">
                              <a:solidFill>
                                <a:srgbClr val="391D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dirty="0">
                  <a:solidFill>
                    <a:srgbClr val="391DFF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772120-C2F5-3087-AD90-2E8935111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0331" y="6091270"/>
                <a:ext cx="873381" cy="276999"/>
              </a:xfrm>
              <a:prstGeom prst="rect">
                <a:avLst/>
              </a:prstGeom>
              <a:blipFill>
                <a:blip r:embed="rId9"/>
                <a:stretch>
                  <a:fillRect l="-5797" r="-8696" b="-347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14F99CFF-C06B-DFE3-46CB-7A933BD71F16}"/>
              </a:ext>
            </a:extLst>
          </p:cNvPr>
          <p:cNvSpPr txBox="1"/>
          <p:nvPr/>
        </p:nvSpPr>
        <p:spPr>
          <a:xfrm>
            <a:off x="6904524" y="5595320"/>
            <a:ext cx="2059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b="1" dirty="0">
                <a:solidFill>
                  <a:srgbClr val="FF99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Forward</a:t>
            </a:r>
            <a:endParaRPr kumimoji="1" lang="ko-KR" altLang="en-US" sz="1400" b="1" dirty="0">
              <a:solidFill>
                <a:srgbClr val="FF9900"/>
              </a:solidFill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6D19F7-37A6-7C60-6CB3-3D49C17C2C3A}"/>
              </a:ext>
            </a:extLst>
          </p:cNvPr>
          <p:cNvSpPr txBox="1"/>
          <p:nvPr/>
        </p:nvSpPr>
        <p:spPr>
          <a:xfrm>
            <a:off x="6904524" y="6144748"/>
            <a:ext cx="2059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b="1" dirty="0">
                <a:solidFill>
                  <a:srgbClr val="FF9900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Backward</a:t>
            </a:r>
            <a:endParaRPr kumimoji="1" lang="ko-KR" altLang="en-US" sz="1400" b="1" dirty="0">
              <a:solidFill>
                <a:srgbClr val="FF9900"/>
              </a:solidFill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059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Architecture of </a:t>
            </a:r>
            <a:r>
              <a:rPr lang="en-US" altLang="ko-KR" dirty="0" err="1"/>
              <a:t>CycleGAN</a:t>
            </a:r>
            <a:endParaRPr lang="en-US" altLang="ko-KR" dirty="0"/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Network Architecture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Generator</a:t>
            </a:r>
          </a:p>
          <a:p>
            <a:pPr lvl="3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Bottleneck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 존재하는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U-Net Architecture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대신 </a:t>
            </a:r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ResNet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Architecture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활용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4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Bottleneck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에서 형태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(Content)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손실이 발생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Discriminator</a:t>
            </a:r>
          </a:p>
          <a:p>
            <a:pPr lvl="3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Image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내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Patch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단위로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Real/Fake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여부를 판별하는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Discriminator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인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70x70 </a:t>
            </a:r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PatchGAN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사용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Training Strategy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Least Squares Loss</a:t>
            </a:r>
          </a:p>
          <a:p>
            <a:pPr lvl="3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기존의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Cross Entropy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기반의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GAN Loss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대신 더 안정적인 학습을 가능케하는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MSE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기반의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LSGAN Loss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사용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Replay Buffer</a:t>
            </a:r>
          </a:p>
          <a:p>
            <a:pPr lvl="3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Generator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가 만든 이전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50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개의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Image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저장해두고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이를 이용해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Discriminator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업데이트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4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Model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학습 안정성을 개선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4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1335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Results</a:t>
            </a:r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이전 연구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(Baseline)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 비해 우수한 생성 결과 확인 가능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pix2pix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와 비교할 만한 점수 확인 가능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pix2pix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</a:t>
            </a:r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CycleGAN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과는 다르게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Paired Dataset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으로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학습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E802AD1-6FFF-4EF8-CA15-E30FB1932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67" y="2758353"/>
            <a:ext cx="7737233" cy="383324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03CDF9F-6D94-4953-DF66-68B4B2A90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06" y="1876425"/>
            <a:ext cx="3872383" cy="44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58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Ablation Study</a:t>
            </a:r>
          </a:p>
          <a:p>
            <a:pPr lvl="1"/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CycleGAN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Loss: GAN Loss + Cycle-Consistency Loss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모두 사용하였을 때 가장 우수한 결과를 보임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(GAN alone)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및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(GAN + forward)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평가 지표상 높을 수 있지만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”Mode Collapse”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문제가 발생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18DCA94-5C96-73CF-A7F5-0FDB3961F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136" y="2859876"/>
            <a:ext cx="9254977" cy="297196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3BFF4795-ED26-9FF9-864C-BB7B637018A5}"/>
              </a:ext>
            </a:extLst>
          </p:cNvPr>
          <p:cNvSpPr/>
          <p:nvPr/>
        </p:nvSpPr>
        <p:spPr>
          <a:xfrm>
            <a:off x="4257675" y="3067050"/>
            <a:ext cx="2552700" cy="647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B9D804B-D7F0-41DB-E7E5-ABFD616DF0D4}"/>
              </a:ext>
            </a:extLst>
          </p:cNvPr>
          <p:cNvSpPr/>
          <p:nvPr/>
        </p:nvSpPr>
        <p:spPr>
          <a:xfrm>
            <a:off x="4257675" y="4392295"/>
            <a:ext cx="2552700" cy="647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02302B95-2F52-A673-5DF0-2FE76E34D9AB}"/>
              </a:ext>
            </a:extLst>
          </p:cNvPr>
          <p:cNvCxnSpPr/>
          <p:nvPr/>
        </p:nvCxnSpPr>
        <p:spPr>
          <a:xfrm flipH="1">
            <a:off x="5534025" y="2143125"/>
            <a:ext cx="2085975" cy="8572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0112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Identity Loss</a:t>
            </a:r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색상 구성을 보존해야 하는 경우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Identity Loss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추가로 사용 가능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그림을 사진으로 변경하는 것과 같이 색상 정보가 중요한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Task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에서 사용 가능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7447433-CB44-39C4-A819-A2C01CF57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839" y="3333750"/>
            <a:ext cx="4253161" cy="3225275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5678A2AE-21F8-BC94-58B6-11BE7953B9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881" y="2559834"/>
            <a:ext cx="10077487" cy="369332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C588663-8247-6CC3-8817-8BCB7F0FF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538" y="3685307"/>
            <a:ext cx="3929548" cy="26196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B948D8-C967-0655-FD7E-286339D82F65}"/>
                  </a:ext>
                </a:extLst>
              </p:cNvPr>
              <p:cNvSpPr txBox="1"/>
              <p:nvPr/>
            </p:nvSpPr>
            <p:spPr>
              <a:xfrm>
                <a:off x="10143393" y="5631041"/>
                <a:ext cx="18671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kumimoji="1" lang="ko-KR" altLang="en-US" dirty="0">
                  <a:solidFill>
                    <a:srgbClr val="391DFF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B948D8-C967-0655-FD7E-286339D82F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3393" y="5631041"/>
                <a:ext cx="186718" cy="276999"/>
              </a:xfrm>
              <a:prstGeom prst="rect">
                <a:avLst/>
              </a:prstGeom>
              <a:blipFill>
                <a:blip r:embed="rId7"/>
                <a:stretch>
                  <a:fillRect l="-31250" r="-25000" b="-2608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A4AFFD-FBC3-38AC-4798-9E242D7A7015}"/>
                  </a:ext>
                </a:extLst>
              </p:cNvPr>
              <p:cNvSpPr txBox="1"/>
              <p:nvPr/>
            </p:nvSpPr>
            <p:spPr>
              <a:xfrm>
                <a:off x="8638284" y="5183366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solidFill>
                            <a:srgbClr val="391D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ko-KR" altLang="en-US" dirty="0">
                  <a:solidFill>
                    <a:srgbClr val="391DFF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A4AFFD-FBC3-38AC-4798-9E242D7A7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284" y="5183366"/>
                <a:ext cx="183319" cy="276999"/>
              </a:xfrm>
              <a:prstGeom prst="rect">
                <a:avLst/>
              </a:prstGeom>
              <a:blipFill>
                <a:blip r:embed="rId8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364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DF088A4D-10BF-C116-BBC1-0ACB8B1B3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00E9A-DA5E-72A1-1BD7-D9A106C8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979980"/>
            <a:ext cx="11623832" cy="5753329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altLang="ko-KR" dirty="0">
                <a:hlinkClick r:id="rId2"/>
              </a:rPr>
              <a:t>pix2pix [Image-to-Image Translation with Conditional Adversarial Networks]</a:t>
            </a:r>
            <a:br>
              <a:rPr lang="en-US" altLang="ko-KR" dirty="0">
                <a:hlinkClick r:id="rId2"/>
              </a:rPr>
            </a:br>
            <a:r>
              <a:rPr lang="en-US" altLang="ko-KR" dirty="0">
                <a:hlinkClick r:id="rId2"/>
              </a:rPr>
              <a:t>[CVPR, 2017]</a:t>
            </a:r>
            <a:endParaRPr lang="en-US" altLang="ko-KR" dirty="0"/>
          </a:p>
          <a:p>
            <a:pPr>
              <a:lnSpc>
                <a:spcPct val="250000"/>
              </a:lnSpc>
            </a:pPr>
            <a:r>
              <a:rPr lang="en-US" altLang="ko-KR" dirty="0" err="1">
                <a:hlinkClick r:id="rId3"/>
              </a:rPr>
              <a:t>CycleGAN</a:t>
            </a:r>
            <a:r>
              <a:rPr lang="en-US" altLang="ko-KR" dirty="0">
                <a:hlinkClick r:id="rId3"/>
              </a:rPr>
              <a:t> [Unpaired Image-to-Image Translation Using Cycle-Consistent Adversarial Networks]</a:t>
            </a:r>
            <a:br>
              <a:rPr lang="en-US" altLang="ko-KR" dirty="0">
                <a:hlinkClick r:id="rId3"/>
              </a:rPr>
            </a:br>
            <a:r>
              <a:rPr lang="en-US" altLang="ko-KR" dirty="0">
                <a:hlinkClick r:id="rId3"/>
              </a:rPr>
              <a:t>[ICCV, 2017]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3890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Style Transfer</a:t>
            </a:r>
          </a:p>
          <a:p>
            <a:pPr lvl="1"/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CycleGAN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learns to mimic the style of an entire collection of artworks.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917276B-1E5D-5AA4-7606-93C1B855B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24" y="2614727"/>
            <a:ext cx="5581219" cy="319980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FE15DC1-CCB5-639A-664C-DF25814C4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908" y="2743199"/>
            <a:ext cx="5745373" cy="307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495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 err="1"/>
              <a:t>CycleGAN</a:t>
            </a:r>
            <a:endParaRPr lang="en-US" altLang="ko-KR" dirty="0"/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Failure Cases</a:t>
            </a:r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모양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(Shape)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정보를 포함한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Content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변경이 필요한 경우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Train Datasets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 포함되지 않은 사물을 처리하는 경우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4480778-4684-49A2-C703-D04C6FA2F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441695"/>
            <a:ext cx="3143593" cy="185476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0AC4341-B5CC-04EB-4FE6-07D0EB4F0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4454405"/>
            <a:ext cx="7268572" cy="2156306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5A87F9A-C357-D08A-A855-B1496FCB8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964" y="932660"/>
            <a:ext cx="5048250" cy="38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8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Image-to-Image Translation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Image-to-Image Translation (I2I Translation)</a:t>
            </a:r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주어진 원본 이미지의 구조는 대체적으로 유지하면서 특정한 특성을 다른 특성으로 변경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Style Transfer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은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I2I Translation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응용 분야 중 하나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BE2A3DA-EE9C-9580-1F49-4972E25B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713" y="2881757"/>
            <a:ext cx="9299824" cy="342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4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pix2pix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pix2pix (Pixel to Pixel) 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pix2pix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Pixel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들을 입력으로 받아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Pixel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들을 예측한다는 의미를 가집니다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marL="914400" lvl="2" indent="0">
              <a:buNone/>
            </a:pP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기존과는 다르게 다양한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Task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에 공통적인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Approach</a:t>
            </a:r>
            <a:r>
              <a:rPr lang="ko-KR" altLang="en-US" dirty="0" err="1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를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적용 가능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>
              <a:lnSpc>
                <a:spcPct val="150000"/>
              </a:lnSpc>
            </a:pPr>
            <a:r>
              <a:rPr lang="en-US" altLang="ko-KR" dirty="0"/>
              <a:t>pix2pix Architecture</a:t>
            </a:r>
            <a:r>
              <a:rPr lang="ko-KR" altLang="en-US" dirty="0" err="1"/>
              <a:t>를</a:t>
            </a:r>
            <a:r>
              <a:rPr lang="ko-KR" altLang="en-US" dirty="0"/>
              <a:t> 통해 </a:t>
            </a:r>
            <a:r>
              <a:rPr lang="en-US" altLang="ko-KR" dirty="0"/>
              <a:t>Day-to-Night, Edges-to-Photo</a:t>
            </a:r>
            <a:r>
              <a:rPr lang="ko-KR" altLang="en-US" dirty="0"/>
              <a:t> 등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br>
              <a:rPr lang="en-US" altLang="ko-KR" dirty="0"/>
            </a:br>
            <a:r>
              <a:rPr lang="ko-KR" altLang="en-US" dirty="0"/>
              <a:t>다양한 </a:t>
            </a:r>
            <a:r>
              <a:rPr lang="en-US" altLang="ko-KR" dirty="0"/>
              <a:t>Task</a:t>
            </a:r>
            <a:r>
              <a:rPr lang="ko-KR" altLang="en-US" dirty="0"/>
              <a:t>에서 까다로운 </a:t>
            </a:r>
            <a:r>
              <a:rPr lang="ko-KR" altLang="en-US" dirty="0" err="1"/>
              <a:t>하이퍼파라미터</a:t>
            </a:r>
            <a:r>
              <a:rPr lang="ko-KR" altLang="en-US" dirty="0"/>
              <a:t> 조정을 할 필요가 없음</a:t>
            </a:r>
            <a:r>
              <a:rPr lang="en-US" altLang="ko-KR" dirty="0"/>
              <a:t>.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AE203B4-F5CD-67CB-2914-9EF805E73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86" y="3784111"/>
            <a:ext cx="6848428" cy="252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pix2pix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pix2pix (Pixel to Pixel) 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을 기반으로 설계된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I2I Translation Architecture</a:t>
            </a: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학습 과정에서 이미지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x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자체를 조건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(Condition)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으로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입력 받는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한 유형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marL="0" indent="0">
              <a:buNone/>
            </a:pP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Noise z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가 사용되지 않아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Deterministic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한 결과를 생성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Model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의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Dropout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기법으로 인한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Randomness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제외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CFBAC83-B3D7-FA35-D05E-041BC7B01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790391"/>
            <a:ext cx="7772400" cy="243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9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pix2pix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Objective Function of pix2pix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은 기본적으로 다른 생성 모델에 비하여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blurry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한 결과가 나오는 문제가 적은 편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성능을 더 향상시키기 위해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L1 Loss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함께 사용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Euclidean distances is minimized by averaging all plausible outputs, which causes blurring.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L2 Loss(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평균값 추정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)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이용할 때보다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L1 Loss(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중앙값 추정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)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이용했을 때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blurring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현상이 덜 발생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5A0A0BE-7B54-C1A1-52E2-2BD0065FE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754" y="5616445"/>
            <a:ext cx="5188527" cy="93841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FACE2E-5704-A0D2-C823-263BE7CF5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412" y="5811964"/>
            <a:ext cx="4386120" cy="54737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5EDCE38-8323-752B-1B38-C0B3BA3DA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484901"/>
            <a:ext cx="7772400" cy="796636"/>
          </a:xfrm>
          <a:prstGeom prst="rect">
            <a:avLst/>
          </a:prstGeom>
        </p:spPr>
      </p:pic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85A080D8-90A5-F69F-A546-C524F07991B3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713018" y="4181615"/>
            <a:ext cx="2704489" cy="1434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310EEF94-0A42-E28C-B038-EE4B39F12B2A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9189472" y="4181615"/>
            <a:ext cx="0" cy="1630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44B3567-7D6E-9DCD-06B7-56090705F69D}"/>
              </a:ext>
            </a:extLst>
          </p:cNvPr>
          <p:cNvSpPr txBox="1"/>
          <p:nvPr/>
        </p:nvSpPr>
        <p:spPr>
          <a:xfrm>
            <a:off x="2018729" y="4748924"/>
            <a:ext cx="3057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dirty="0">
                <a:solidFill>
                  <a:schemeClr val="accent2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현실적인</a:t>
            </a:r>
            <a:r>
              <a:rPr kumimoji="1" lang="en-US" altLang="ko-KR" sz="1400" dirty="0">
                <a:solidFill>
                  <a:schemeClr val="accent2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</a:t>
            </a:r>
            <a:r>
              <a:rPr kumimoji="1" lang="ko-KR" altLang="en-US" sz="1400" dirty="0">
                <a:solidFill>
                  <a:schemeClr val="accent2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그럴싸한</a:t>
            </a:r>
            <a:r>
              <a:rPr kumimoji="1" lang="en-US" altLang="ko-KR" sz="1400" dirty="0">
                <a:solidFill>
                  <a:schemeClr val="accent2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)</a:t>
            </a:r>
            <a:r>
              <a:rPr kumimoji="1" lang="ko-KR" altLang="en-US" sz="1400" dirty="0">
                <a:solidFill>
                  <a:schemeClr val="accent2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이미지를 만들도록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4E88F-B1AD-2D86-B950-07DF4AD11A81}"/>
              </a:ext>
            </a:extLst>
          </p:cNvPr>
          <p:cNvSpPr txBox="1"/>
          <p:nvPr/>
        </p:nvSpPr>
        <p:spPr>
          <a:xfrm>
            <a:off x="8738045" y="4824362"/>
            <a:ext cx="3334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1400" dirty="0">
                <a:solidFill>
                  <a:schemeClr val="accent2"/>
                </a:solidFill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실제 원본 이미지와 유사하도록</a:t>
            </a:r>
          </a:p>
        </p:txBody>
      </p:sp>
      <p:cxnSp>
        <p:nvCxnSpPr>
          <p:cNvPr id="21" name="직선 연결선[R] 20">
            <a:extLst>
              <a:ext uri="{FF2B5EF4-FFF2-40B4-BE49-F238E27FC236}">
                <a16:creationId xmlns:a16="http://schemas.microsoft.com/office/drawing/2014/main" id="{B92315C6-BA9C-A8EA-DC94-21E586F93738}"/>
              </a:ext>
            </a:extLst>
          </p:cNvPr>
          <p:cNvCxnSpPr>
            <a:cxnSpLocks/>
          </p:cNvCxnSpPr>
          <p:nvPr/>
        </p:nvCxnSpPr>
        <p:spPr>
          <a:xfrm>
            <a:off x="4519457" y="6455783"/>
            <a:ext cx="1542423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D1511B-D224-BDA1-7C2B-B416BB8751E2}"/>
                  </a:ext>
                </a:extLst>
              </p:cNvPr>
              <p:cNvSpPr txBox="1"/>
              <p:nvPr/>
            </p:nvSpPr>
            <p:spPr>
              <a:xfrm>
                <a:off x="4736638" y="6487357"/>
                <a:ext cx="11080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kumimoji="1"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2D1511B-D224-BDA1-7C2B-B416BB875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638" y="6487357"/>
                <a:ext cx="1108060" cy="276999"/>
              </a:xfrm>
              <a:prstGeom prst="rect">
                <a:avLst/>
              </a:prstGeom>
              <a:blipFill>
                <a:blip r:embed="rId6"/>
                <a:stretch>
                  <a:fillRect l="-4396" t="-2174" r="-7143" b="-326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직선 연결선[R] 23">
            <a:extLst>
              <a:ext uri="{FF2B5EF4-FFF2-40B4-BE49-F238E27FC236}">
                <a16:creationId xmlns:a16="http://schemas.microsoft.com/office/drawing/2014/main" id="{ECE763D1-888C-14DF-6B62-2C848A5FAF67}"/>
              </a:ext>
            </a:extLst>
          </p:cNvPr>
          <p:cNvCxnSpPr>
            <a:cxnSpLocks/>
          </p:cNvCxnSpPr>
          <p:nvPr/>
        </p:nvCxnSpPr>
        <p:spPr>
          <a:xfrm>
            <a:off x="10041467" y="6308539"/>
            <a:ext cx="922866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4E36E21-265A-D62E-8633-82D3065DDF28}"/>
                  </a:ext>
                </a:extLst>
              </p:cNvPr>
              <p:cNvSpPr txBox="1"/>
              <p:nvPr/>
            </p:nvSpPr>
            <p:spPr>
              <a:xfrm>
                <a:off x="9948870" y="6359340"/>
                <a:ext cx="110806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kumimoji="1" lang="en-US" altLang="ko-KR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1" lang="ko-KR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4E36E21-265A-D62E-8633-82D3065DD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8870" y="6359340"/>
                <a:ext cx="1108060" cy="276999"/>
              </a:xfrm>
              <a:prstGeom prst="rect">
                <a:avLst/>
              </a:prstGeom>
              <a:blipFill>
                <a:blip r:embed="rId7"/>
                <a:stretch>
                  <a:fillRect t="-2174" b="-3260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443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pix2pix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Generator of pix2pix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Image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조건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(Condition)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으로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받아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Image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출력으로 내보냄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이를 효과적으로 처리할 수 있는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U-Net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기반의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Architecture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사용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Input and Output both are renderings of the same underlying structure.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There is a great deal of low-level information shared between the input and output.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556FE12-5245-62D7-C48D-D3E896F77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665582"/>
            <a:ext cx="7772400" cy="272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2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pix2pix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Discriminator of pix2pix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en-US" altLang="ko-KR" dirty="0" err="1"/>
              <a:t>PatchGAN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pix2pix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Discriminator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Convolutional </a:t>
            </a:r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PatchGAN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분류 모델을 사용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이미지 전체에 대하여 판별하지 않고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이미지 내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Patch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단위로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Real/Fake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여부를 판별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In order to model high-frequencies, it is sufficient to restrict our attention to the structure in local image patches.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fewer parameters, runs faster, can be applied to arbitrarily large images.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216BD17-F771-119B-BADF-32358B5EB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001" y="4588587"/>
            <a:ext cx="9713248" cy="12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pix2pix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U-Net Architecture</a:t>
            </a:r>
          </a:p>
          <a:p>
            <a:pPr lvl="1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Adding skip connections to an encoder-decoder to create a “U-Net” results in much higher quality results. 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U-Net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구조와 함께 논문에서 제안한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(L1 + CGAN) Loss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사용할 때 가장 우수한 결과를 보임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95A0141-A6D7-7EEF-56CC-3EF649157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557774"/>
            <a:ext cx="7772400" cy="403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4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22402</TotalTime>
  <Words>1008</Words>
  <Application>Microsoft Office PowerPoint</Application>
  <PresentationFormat>와이드스크린</PresentationFormat>
  <Paragraphs>172</Paragraphs>
  <Slides>21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20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42" baseType="lpstr">
      <vt:lpstr>CMMI10</vt:lpstr>
      <vt:lpstr>CMMI7</vt:lpstr>
      <vt:lpstr>CMR10</vt:lpstr>
      <vt:lpstr>CMR7</vt:lpstr>
      <vt:lpstr>CMSY10</vt:lpstr>
      <vt:lpstr>CMSY7</vt:lpstr>
      <vt:lpstr>KoPubWorldDotum Medium</vt:lpstr>
      <vt:lpstr>KoPubWorldDotum Medium</vt:lpstr>
      <vt:lpstr>KoPubWorld돋움체 Bold</vt:lpstr>
      <vt:lpstr>KoPubWorld돋움체 Medium</vt:lpstr>
      <vt:lpstr>KoPub돋움체 Bold</vt:lpstr>
      <vt:lpstr>Malgun Gothic Semilight</vt:lpstr>
      <vt:lpstr>MSBM10</vt:lpstr>
      <vt:lpstr>NimbusRomNo9L</vt:lpstr>
      <vt:lpstr>맑은 고딕</vt:lpstr>
      <vt:lpstr>Arial</vt:lpstr>
      <vt:lpstr>Calibri</vt:lpstr>
      <vt:lpstr>Calibri Light</vt:lpstr>
      <vt:lpstr>Cambria Math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 Ratio 측정 자동화 솔루션</dc:title>
  <dc:creator>Blee</dc:creator>
  <cp:lastModifiedBy>Sunwoo Pi</cp:lastModifiedBy>
  <cp:revision>1204</cp:revision>
  <cp:lastPrinted>2023-05-19T06:05:16Z</cp:lastPrinted>
  <dcterms:created xsi:type="dcterms:W3CDTF">2020-01-31T06:40:47Z</dcterms:created>
  <dcterms:modified xsi:type="dcterms:W3CDTF">2024-04-08T23:26:40Z</dcterms:modified>
</cp:coreProperties>
</file>