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4"/>
  </p:notesMasterIdLst>
  <p:handoutMasterIdLst>
    <p:handoutMasterId r:id="rId35"/>
  </p:handoutMasterIdLst>
  <p:sldIdLst>
    <p:sldId id="342" r:id="rId2"/>
    <p:sldId id="346" r:id="rId3"/>
    <p:sldId id="397" r:id="rId4"/>
    <p:sldId id="398" r:id="rId5"/>
    <p:sldId id="399" r:id="rId6"/>
    <p:sldId id="400" r:id="rId7"/>
    <p:sldId id="401" r:id="rId8"/>
    <p:sldId id="419" r:id="rId9"/>
    <p:sldId id="421" r:id="rId10"/>
    <p:sldId id="425" r:id="rId11"/>
    <p:sldId id="420" r:id="rId12"/>
    <p:sldId id="423" r:id="rId13"/>
    <p:sldId id="424" r:id="rId14"/>
    <p:sldId id="426" r:id="rId15"/>
    <p:sldId id="431" r:id="rId16"/>
    <p:sldId id="434" r:id="rId17"/>
    <p:sldId id="433" r:id="rId18"/>
    <p:sldId id="435" r:id="rId19"/>
    <p:sldId id="427" r:id="rId20"/>
    <p:sldId id="428" r:id="rId21"/>
    <p:sldId id="429" r:id="rId22"/>
    <p:sldId id="372" r:id="rId23"/>
    <p:sldId id="396" r:id="rId24"/>
    <p:sldId id="378" r:id="rId25"/>
    <p:sldId id="381" r:id="rId26"/>
    <p:sldId id="418" r:id="rId27"/>
    <p:sldId id="374" r:id="rId28"/>
    <p:sldId id="413" r:id="rId29"/>
    <p:sldId id="414" r:id="rId30"/>
    <p:sldId id="415" r:id="rId31"/>
    <p:sldId id="417" r:id="rId32"/>
    <p:sldId id="41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A08E13D-E4C2-42CC-9B56-46B1DA2F6597}">
          <p14:sldIdLst>
            <p14:sldId id="342"/>
            <p14:sldId id="346"/>
            <p14:sldId id="397"/>
            <p14:sldId id="398"/>
            <p14:sldId id="399"/>
            <p14:sldId id="400"/>
            <p14:sldId id="401"/>
          </p14:sldIdLst>
        </p14:section>
        <p14:section name="1. Fine-tuning on Medical Images" id="{7C608D84-EE6A-4D1F-8343-18390CB87D49}">
          <p14:sldIdLst>
            <p14:sldId id="419"/>
            <p14:sldId id="421"/>
            <p14:sldId id="425"/>
            <p14:sldId id="420"/>
            <p14:sldId id="423"/>
            <p14:sldId id="424"/>
          </p14:sldIdLst>
        </p14:section>
        <p14:section name="2. Auto-prompting Adaptation" id="{E2D426B7-C484-4A6C-8C2A-EF44BE592387}">
          <p14:sldIdLst>
            <p14:sldId id="426"/>
            <p14:sldId id="431"/>
            <p14:sldId id="434"/>
            <p14:sldId id="433"/>
            <p14:sldId id="435"/>
          </p14:sldIdLst>
        </p14:section>
        <p14:section name="3. Framework Modification" id="{52BD82AF-EC91-45ED-80FB-CD24478C72A9}">
          <p14:sldIdLst>
            <p14:sldId id="427"/>
            <p14:sldId id="428"/>
            <p14:sldId id="429"/>
          </p14:sldIdLst>
        </p14:section>
        <p14:section name="4. Towards 3D Medical Images" id="{418B714D-7617-4A56-A20E-967CB4E4B4CB}">
          <p14:sldIdLst>
            <p14:sldId id="372"/>
            <p14:sldId id="396"/>
            <p14:sldId id="378"/>
            <p14:sldId id="381"/>
            <p14:sldId id="418"/>
            <p14:sldId id="374"/>
          </p14:sldIdLst>
        </p14:section>
        <p14:section name="Discussion" id="{C6A562E2-B29F-41EB-9DD5-7A20FBB63006}">
          <p14:sldIdLst>
            <p14:sldId id="413"/>
            <p14:sldId id="414"/>
            <p14:sldId id="415"/>
            <p14:sldId id="417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3" pos="3817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pos="483" userDrawn="1">
          <p15:clr>
            <a:srgbClr val="A4A3A4"/>
          </p15:clr>
        </p15:guide>
        <p15:guide id="9" pos="3500" userDrawn="1">
          <p15:clr>
            <a:srgbClr val="A4A3A4"/>
          </p15:clr>
        </p15:guide>
        <p15:guide id="10" pos="4180" userDrawn="1">
          <p15:clr>
            <a:srgbClr val="A4A3A4"/>
          </p15:clr>
        </p15:guide>
        <p15:guide id="11" pos="7197" userDrawn="1">
          <p15:clr>
            <a:srgbClr val="A4A3A4"/>
          </p15:clr>
        </p15:guide>
        <p15:guide id="12" orient="horz" pos="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55657"/>
    <a:srgbClr val="F2E5FF"/>
    <a:srgbClr val="CCCCFF"/>
    <a:srgbClr val="000000"/>
    <a:srgbClr val="3E3E3E"/>
    <a:srgbClr val="CD0F41"/>
    <a:srgbClr val="D5B186"/>
    <a:srgbClr val="DCDACC"/>
    <a:srgbClr val="002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84606" autoAdjust="0"/>
  </p:normalViewPr>
  <p:slideViewPr>
    <p:cSldViewPr snapToGrid="0" showGuides="1">
      <p:cViewPr varScale="1">
        <p:scale>
          <a:sx n="93" d="100"/>
          <a:sy n="93" d="100"/>
        </p:scale>
        <p:origin x="1560" y="78"/>
      </p:cViewPr>
      <p:guideLst>
        <p:guide pos="3817"/>
        <p:guide orient="horz" pos="777"/>
        <p:guide pos="483"/>
        <p:guide pos="3500"/>
        <p:guide pos="4180"/>
        <p:guide pos="7197"/>
        <p:guide orient="horz" pos="66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2371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DD21606-E1F2-4B97-92D1-DAFD45C02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4DE7504-E995-4FB2-8A43-D5D7468BF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2224D-1184-45AE-8BA6-1991448FAB4A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1C423F3-CAF7-4940-839A-645C7FDAD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01FC86-7DA0-458D-A79F-F298A2B274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E0067-DAD4-47D5-9E01-EB118C352F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88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B575A-33D8-471D-8367-A965AB842AA0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702A0-409D-4B63-B3B2-61BA02D30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9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SAM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 나온 후 </a:t>
            </a: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medical domain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으로 </a:t>
            </a:r>
            <a:r>
              <a:rPr lang="ko-KR" altLang="en-US" sz="12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확장시키려는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여러 방향의 연구들을 소개</a:t>
            </a: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Fully fine-tuning</a:t>
            </a:r>
            <a:r>
              <a:rPr lang="ko-KR" altLang="en-US" dirty="0"/>
              <a:t> 문제점 </a:t>
            </a:r>
            <a:r>
              <a:rPr lang="en-US" altLang="ko-KR" dirty="0"/>
              <a:t>: time-consuming, computationally intensive</a:t>
            </a:r>
          </a:p>
          <a:p>
            <a:pPr marL="914400" lvl="2" indent="0">
              <a:buNone/>
            </a:pPr>
            <a:r>
              <a:rPr lang="en-US" altLang="ko-KR" dirty="0"/>
              <a:t>   =&gt; </a:t>
            </a:r>
            <a:r>
              <a:rPr lang="en-US" altLang="ko-KR" b="1" dirty="0"/>
              <a:t>Fine-tuning a </a:t>
            </a:r>
            <a:r>
              <a:rPr lang="en-US" altLang="ko-KR" b="1" u="sng" dirty="0"/>
              <a:t>small</a:t>
            </a:r>
            <a:r>
              <a:rPr lang="en-US" altLang="ko-KR" b="1" dirty="0"/>
              <a:t> fraction of the parameters using </a:t>
            </a:r>
            <a:r>
              <a:rPr lang="en-US" altLang="ko-KR" b="1" u="sng" dirty="0"/>
              <a:t>parameter efficient fine-tuning techniques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719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이런 불편함을 해결하고자</a:t>
            </a:r>
            <a:r>
              <a:rPr lang="en-US" altLang="ko-KR" dirty="0"/>
              <a:t>, “auto-prompting mechanism”</a:t>
            </a:r>
            <a:r>
              <a:rPr lang="ko-KR" altLang="en-US" dirty="0"/>
              <a:t>에 대한 연구들 진행중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26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271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074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1233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31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ko-KR" altLang="en-US" dirty="0"/>
            </a:br>
            <a:r>
              <a:rPr lang="en-US" altLang="ko-KR" b="0" i="0" dirty="0">
                <a:solidFill>
                  <a:srgbClr val="0D0D0D"/>
                </a:solidFill>
                <a:effectLst/>
                <a:latin typeface="Söhne"/>
              </a:rPr>
              <a:t>"SAM</a:t>
            </a:r>
            <a:r>
              <a:rPr lang="ko-KR" altLang="en-US" b="0" i="0" dirty="0">
                <a:solidFill>
                  <a:srgbClr val="0D0D0D"/>
                </a:solidFill>
                <a:effectLst/>
                <a:latin typeface="Söhne"/>
              </a:rPr>
              <a:t>은 자연 이미지 </a:t>
            </a:r>
            <a:r>
              <a:rPr lang="ko-KR" altLang="en-US" b="0" i="0" dirty="0" err="1">
                <a:solidFill>
                  <a:srgbClr val="0D0D0D"/>
                </a:solidFill>
                <a:effectLst/>
                <a:latin typeface="Söhne"/>
              </a:rPr>
              <a:t>세그멘테이션에</a:t>
            </a:r>
            <a:r>
              <a:rPr lang="ko-KR" altLang="en-US" b="0" i="0" dirty="0">
                <a:solidFill>
                  <a:srgbClr val="0D0D0D"/>
                </a:solidFill>
                <a:effectLst/>
                <a:latin typeface="Söhne"/>
              </a:rPr>
              <a:t> 사전 학습된 강력한 기반 모델이기 때문에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ko-KR" altLang="en-US" b="0" i="0" dirty="0">
                <a:solidFill>
                  <a:srgbClr val="0D0D0D"/>
                </a:solidFill>
                <a:effectLst/>
                <a:latin typeface="Söhne"/>
              </a:rPr>
              <a:t>많은 노력들이 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Söhne"/>
              </a:rPr>
              <a:t>SAM</a:t>
            </a:r>
            <a:r>
              <a:rPr lang="ko-KR" altLang="en-US" b="0" i="0" dirty="0">
                <a:solidFill>
                  <a:srgbClr val="0D0D0D"/>
                </a:solidFill>
                <a:effectLst/>
                <a:latin typeface="Söhne"/>
              </a:rPr>
              <a:t>의 능력을 활용하기 위해 기존 프레임워크를 수정하거나 새로운 훈련 체계에 신속하게 통합하여 고급 의료 이미지 </a:t>
            </a:r>
            <a:r>
              <a:rPr lang="ko-KR" altLang="en-US" b="0" i="0" dirty="0" err="1">
                <a:solidFill>
                  <a:srgbClr val="0D0D0D"/>
                </a:solidFill>
                <a:effectLst/>
                <a:latin typeface="Söhne"/>
              </a:rPr>
              <a:t>세그멘테이션</a:t>
            </a:r>
            <a:r>
              <a:rPr lang="ko-KR" altLang="en-US" b="0" i="0" dirty="0">
                <a:solidFill>
                  <a:srgbClr val="0D0D0D"/>
                </a:solidFill>
                <a:effectLst/>
                <a:latin typeface="Söhne"/>
              </a:rPr>
              <a:t> 모델을 구축하기 위해 시도되어 왔다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376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231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https://arxiv.org/abs/2309.16967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4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18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ko-KR" dirty="0"/>
              <a:t>Background : </a:t>
            </a:r>
            <a:r>
              <a:rPr lang="en-US" altLang="ko-KR" dirty="0" err="1"/>
              <a:t>Foudation</a:t>
            </a:r>
            <a:r>
              <a:rPr lang="en-US" altLang="ko-KR" dirty="0"/>
              <a:t> model. SAM </a:t>
            </a:r>
            <a:r>
              <a:rPr lang="ko-KR" altLang="en-US" dirty="0"/>
              <a:t>설명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최신 </a:t>
            </a:r>
            <a:r>
              <a:rPr lang="en-US" altLang="ko-KR" dirty="0"/>
              <a:t>works </a:t>
            </a:r>
            <a:r>
              <a:rPr lang="ko-KR" altLang="en-US" dirty="0"/>
              <a:t>소개 </a:t>
            </a:r>
            <a:r>
              <a:rPr lang="en-US" altLang="ko-KR" dirty="0"/>
              <a:t>=&gt; (1) zero-shot | (2) adaptation</a:t>
            </a:r>
          </a:p>
          <a:p>
            <a:pPr marL="171450" indent="-171450">
              <a:buFontTx/>
              <a:buChar char="-"/>
            </a:pPr>
            <a:r>
              <a:rPr lang="en-US" altLang="ko-KR" dirty="0"/>
              <a:t>Conclusion : </a:t>
            </a:r>
            <a:r>
              <a:rPr lang="ko-KR" altLang="en-US" dirty="0"/>
              <a:t>여전한 문제점들  </a:t>
            </a:r>
            <a:r>
              <a:rPr lang="en-US" altLang="ko-KR" dirty="0"/>
              <a:t>+ future work &amp; </a:t>
            </a:r>
            <a:r>
              <a:rPr lang="ko-KR" altLang="en-US" dirty="0"/>
              <a:t>가능성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925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한계점 </a:t>
            </a:r>
            <a:r>
              <a:rPr lang="en-US" altLang="ko-KR" dirty="0"/>
              <a:t>: 3D </a:t>
            </a:r>
            <a:r>
              <a:rPr lang="ko-KR" altLang="en-US" dirty="0"/>
              <a:t>이미지의 </a:t>
            </a:r>
            <a:r>
              <a:rPr lang="en-US" altLang="ko-KR" dirty="0"/>
              <a:t>volumetric</a:t>
            </a:r>
            <a:r>
              <a:rPr lang="ko-KR" altLang="en-US" dirty="0"/>
              <a:t>한 연관성을 고려하지 못함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해결    </a:t>
            </a:r>
            <a:r>
              <a:rPr lang="en-US" altLang="ko-KR" dirty="0"/>
              <a:t>: SD-Trans </a:t>
            </a:r>
            <a:r>
              <a:rPr lang="ko-KR" altLang="en-US" dirty="0"/>
              <a:t>제안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49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en-US" altLang="ko-KR" dirty="0"/>
              <a:t>N(volume) =&gt; </a:t>
            </a:r>
            <a:r>
              <a:rPr lang="ko-KR" altLang="en-US" dirty="0"/>
              <a:t>배치처럼 </a:t>
            </a:r>
            <a:r>
              <a:rPr lang="en-US" altLang="ko-KR" dirty="0"/>
              <a:t>reshape</a:t>
            </a:r>
            <a:r>
              <a:rPr lang="ko-KR" altLang="en-US" dirty="0"/>
              <a:t>한 이후</a:t>
            </a:r>
            <a:r>
              <a:rPr lang="en-US" altLang="ko-KR" dirty="0"/>
              <a:t>, (2D</a:t>
            </a:r>
            <a:r>
              <a:rPr lang="ko-KR" altLang="en-US" dirty="0"/>
              <a:t>처럼 처리</a:t>
            </a:r>
            <a:r>
              <a:rPr lang="en-US" altLang="ko-KR" dirty="0"/>
              <a:t>)</a:t>
            </a:r>
          </a:p>
          <a:p>
            <a:pPr marL="628650" lvl="1" indent="-171450">
              <a:buFontTx/>
              <a:buChar char="-"/>
            </a:pPr>
            <a:r>
              <a:rPr lang="ko-KR" altLang="en-US" dirty="0"/>
              <a:t>단</a:t>
            </a:r>
            <a:r>
              <a:rPr lang="en-US" altLang="ko-KR" dirty="0"/>
              <a:t>, image encoder </a:t>
            </a:r>
            <a:r>
              <a:rPr lang="ko-KR" altLang="en-US" dirty="0"/>
              <a:t>속 </a:t>
            </a:r>
            <a:r>
              <a:rPr lang="en-US" altLang="ko-KR" dirty="0"/>
              <a:t>3D adapter</a:t>
            </a:r>
            <a:r>
              <a:rPr lang="ko-KR" altLang="en-US" dirty="0"/>
              <a:t>에서 </a:t>
            </a:r>
            <a:r>
              <a:rPr lang="en-US" altLang="ko-KR" dirty="0"/>
              <a:t>(BN -&gt; B, N)</a:t>
            </a:r>
            <a:r>
              <a:rPr lang="ko-KR" altLang="en-US" dirty="0"/>
              <a:t>하여 </a:t>
            </a:r>
            <a:r>
              <a:rPr lang="en-US" altLang="ko-KR" dirty="0"/>
              <a:t>3D conv</a:t>
            </a:r>
            <a:r>
              <a:rPr lang="ko-KR" altLang="en-US" dirty="0"/>
              <a:t>를 거치면서 </a:t>
            </a:r>
            <a:r>
              <a:rPr lang="en-US" altLang="ko-KR" dirty="0"/>
              <a:t>3</a:t>
            </a:r>
            <a:r>
              <a:rPr lang="ko-KR" altLang="en-US" dirty="0"/>
              <a:t>차원적으로도 </a:t>
            </a:r>
            <a:r>
              <a:rPr lang="ko-KR" altLang="en-US" dirty="0" err="1"/>
              <a:t>볼수</a:t>
            </a:r>
            <a:r>
              <a:rPr lang="ko-KR" altLang="en-US" dirty="0"/>
              <a:t> 있도록 하는 추가적인 </a:t>
            </a:r>
            <a:r>
              <a:rPr lang="en-US" altLang="ko-KR" dirty="0"/>
              <a:t>adapter </a:t>
            </a:r>
            <a:r>
              <a:rPr lang="ko-KR" altLang="en-US" dirty="0"/>
              <a:t>삽입</a:t>
            </a:r>
            <a:endParaRPr lang="en-US" altLang="ko-KR" dirty="0"/>
          </a:p>
          <a:p>
            <a:pPr marL="628650" lvl="1" indent="-171450">
              <a:buFontTx/>
              <a:buChar char="-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178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435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Scratch </a:t>
            </a:r>
            <a:r>
              <a:rPr lang="ko-KR" altLang="en-US" dirty="0"/>
              <a:t>학습 </a:t>
            </a:r>
            <a:r>
              <a:rPr lang="en-US" altLang="ko-KR" dirty="0"/>
              <a:t>=&gt; </a:t>
            </a:r>
            <a:r>
              <a:rPr lang="ko-KR" altLang="en-US" dirty="0"/>
              <a:t>대규모의 </a:t>
            </a:r>
            <a:r>
              <a:rPr lang="en-US" altLang="ko-KR" dirty="0"/>
              <a:t>3d medical dataset </a:t>
            </a:r>
            <a:r>
              <a:rPr lang="ko-KR" altLang="en-US" dirty="0"/>
              <a:t>사용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7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728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810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ko-KR" dirty="0"/>
              <a:t>AI </a:t>
            </a:r>
            <a:r>
              <a:rPr lang="ko-KR" altLang="en-US" dirty="0"/>
              <a:t>분야에서 매우 급격하게 성장하고 있는 주제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7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1039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189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Fully fine-tuning</a:t>
            </a:r>
            <a:r>
              <a:rPr lang="ko-KR" altLang="en-US" dirty="0"/>
              <a:t> 문제점 </a:t>
            </a:r>
            <a:r>
              <a:rPr lang="en-US" altLang="ko-KR" dirty="0"/>
              <a:t>: time-consuming, computationally intensive</a:t>
            </a:r>
          </a:p>
          <a:p>
            <a:pPr marL="914400" lvl="2" indent="0">
              <a:buNone/>
            </a:pPr>
            <a:r>
              <a:rPr lang="en-US" altLang="ko-KR" dirty="0"/>
              <a:t>   =&gt; </a:t>
            </a:r>
            <a:r>
              <a:rPr lang="en-US" altLang="ko-KR" b="1" dirty="0"/>
              <a:t>Fine-tuning a </a:t>
            </a:r>
            <a:r>
              <a:rPr lang="en-US" altLang="ko-KR" b="1" u="sng" dirty="0"/>
              <a:t>small</a:t>
            </a:r>
            <a:r>
              <a:rPr lang="en-US" altLang="ko-KR" b="1" dirty="0"/>
              <a:t> fraction of the parameters using </a:t>
            </a:r>
            <a:r>
              <a:rPr lang="en-US" altLang="ko-KR" b="1" u="sng" dirty="0"/>
              <a:t>parameter efficient fine-tuning techniques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499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ko-KR" dirty="0"/>
              <a:t>Fully fine-tuning</a:t>
            </a:r>
            <a:r>
              <a:rPr lang="ko-KR" altLang="en-US" dirty="0"/>
              <a:t> 문제점 </a:t>
            </a:r>
            <a:r>
              <a:rPr lang="en-US" altLang="ko-KR" dirty="0"/>
              <a:t>: time-consuming, computationally intensive</a:t>
            </a:r>
          </a:p>
          <a:p>
            <a:pPr marL="914400" lvl="2" indent="0">
              <a:buNone/>
            </a:pPr>
            <a:r>
              <a:rPr lang="en-US" altLang="ko-KR" dirty="0"/>
              <a:t>   =&gt; </a:t>
            </a:r>
            <a:r>
              <a:rPr lang="en-US" altLang="ko-KR" b="1" dirty="0"/>
              <a:t>Fine-tuning a </a:t>
            </a:r>
            <a:r>
              <a:rPr lang="en-US" altLang="ko-KR" b="1" u="sng" dirty="0"/>
              <a:t>small</a:t>
            </a:r>
            <a:r>
              <a:rPr lang="en-US" altLang="ko-KR" b="1" dirty="0"/>
              <a:t> fraction of the parameters using </a:t>
            </a:r>
            <a:r>
              <a:rPr lang="en-US" altLang="ko-KR" b="1" u="sng" dirty="0"/>
              <a:t>parameter efficient fine-tuning techniques</a:t>
            </a:r>
            <a:endParaRPr lang="en-US" altLang="ko-KR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23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20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6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866C2B-7F0C-1F5C-A6D1-E755534610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39818" r="21200" b="46182"/>
          <a:stretch/>
        </p:blipFill>
        <p:spPr bwMode="auto">
          <a:xfrm>
            <a:off x="155950" y="6312264"/>
            <a:ext cx="1727284" cy="50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4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Segment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Anything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Model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for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Medical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Image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Segmentation</a:t>
            </a:r>
          </a:p>
          <a:p>
            <a:pPr algn="ctr"/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:</a:t>
            </a:r>
            <a:r>
              <a:rPr lang="ko-KR" altLang="en-US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Tutorial</a:t>
            </a:r>
            <a:endParaRPr lang="ko-KR" altLang="en-US" sz="3600" spc="-150" dirty="0">
              <a:solidFill>
                <a:srgbClr val="00000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2024.03.12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Seung-Ha Noh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en-US" altLang="ko-KR" b="1" dirty="0"/>
              <a:t> Fine-tuning  </a:t>
            </a:r>
            <a:r>
              <a:rPr lang="en-US" altLang="ko-KR" sz="1200" dirty="0" err="1"/>
              <a:t>Fine-tuning</a:t>
            </a:r>
            <a:r>
              <a:rPr lang="en-US" altLang="ko-KR" sz="1200" dirty="0"/>
              <a:t> on Medical Images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 err="1"/>
              <a:t>Skinsam</a:t>
            </a:r>
            <a:r>
              <a:rPr lang="en-US" altLang="ko-KR" dirty="0"/>
              <a:t>: Empowering skin cancer segmentation with segment anything model (2023.04)</a:t>
            </a:r>
          </a:p>
          <a:p>
            <a:pPr lvl="2"/>
            <a:r>
              <a:rPr lang="en-US" altLang="ko-KR" dirty="0"/>
              <a:t>Skin cancer segmentation datasets</a:t>
            </a:r>
            <a:r>
              <a:rPr lang="ko-KR" altLang="en-US" dirty="0"/>
              <a:t>으로 </a:t>
            </a:r>
            <a:r>
              <a:rPr lang="en-US" altLang="ko-KR" dirty="0"/>
              <a:t>fine-tuning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Polyp-SAM: Transfer SAM for Polyp Segmentation (2023.04)</a:t>
            </a:r>
          </a:p>
          <a:p>
            <a:pPr lvl="2"/>
            <a:r>
              <a:rPr lang="en-US" altLang="ko-KR" dirty="0"/>
              <a:t>Polyp segmentation datasets</a:t>
            </a:r>
            <a:r>
              <a:rPr lang="ko-KR" altLang="en-US" dirty="0"/>
              <a:t>으로 </a:t>
            </a:r>
            <a:r>
              <a:rPr lang="en-US" altLang="ko-KR" dirty="0"/>
              <a:t>fine-tuning</a:t>
            </a: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Segment anything in medical images (2023.04 / Nature 2024) ⭐</a:t>
            </a:r>
          </a:p>
          <a:p>
            <a:pPr lvl="2"/>
            <a:r>
              <a:rPr lang="en-US" altLang="ko-KR" b="1" dirty="0"/>
              <a:t>1M </a:t>
            </a:r>
            <a:r>
              <a:rPr lang="ko-KR" altLang="en-US" b="1" dirty="0"/>
              <a:t>이상의 </a:t>
            </a:r>
            <a:r>
              <a:rPr lang="en-US" altLang="ko-KR" b="1" dirty="0"/>
              <a:t>dataset</a:t>
            </a:r>
            <a:r>
              <a:rPr lang="ko-KR" altLang="en-US" dirty="0"/>
              <a:t>을 수집하여 </a:t>
            </a:r>
            <a:r>
              <a:rPr lang="en-US" altLang="ko-KR" b="1" dirty="0"/>
              <a:t>Mask Decoder/prompt encoder(only </a:t>
            </a:r>
            <a:r>
              <a:rPr lang="en-US" altLang="ko-KR" b="1" dirty="0" err="1"/>
              <a:t>bbox</a:t>
            </a:r>
            <a:r>
              <a:rPr lang="en-US" altLang="ko-KR" b="1" dirty="0"/>
              <a:t>) fine-tuning</a:t>
            </a:r>
          </a:p>
          <a:p>
            <a:pPr lvl="3"/>
            <a:r>
              <a:rPr lang="ko-KR" altLang="en-US" dirty="0"/>
              <a:t>다양한 </a:t>
            </a:r>
            <a:r>
              <a:rPr lang="ko-KR" altLang="en-US" dirty="0" err="1"/>
              <a:t>모달리티</a:t>
            </a:r>
            <a:r>
              <a:rPr lang="en-US" altLang="ko-KR" dirty="0"/>
              <a:t>(11</a:t>
            </a:r>
            <a:r>
              <a:rPr lang="ko-KR" altLang="en-US" dirty="0"/>
              <a:t>개</a:t>
            </a:r>
            <a:r>
              <a:rPr lang="en-US" altLang="ko-KR" dirty="0"/>
              <a:t>), </a:t>
            </a:r>
            <a:r>
              <a:rPr lang="ko-KR" altLang="en-US" dirty="0"/>
              <a:t>신체부위</a:t>
            </a:r>
            <a:r>
              <a:rPr lang="en-US" altLang="ko-KR" dirty="0"/>
              <a:t>, segmentation </a:t>
            </a:r>
            <a:r>
              <a:rPr lang="ko-KR" altLang="en-US" dirty="0"/>
              <a:t>대상으로 </a:t>
            </a:r>
            <a:r>
              <a:rPr lang="en-US" altLang="ko-KR" dirty="0"/>
              <a:t>Dataset </a:t>
            </a:r>
            <a:r>
              <a:rPr lang="ko-KR" altLang="en-US" dirty="0"/>
              <a:t>구성 </a:t>
            </a:r>
            <a:r>
              <a:rPr lang="en-US" altLang="ko-KR" dirty="0"/>
              <a:t>=&gt; ‘Diverse’</a:t>
            </a:r>
          </a:p>
          <a:p>
            <a:pPr lvl="2"/>
            <a:r>
              <a:rPr lang="en-US" altLang="ko-KR" dirty="0"/>
              <a:t>[</a:t>
            </a:r>
            <a:r>
              <a:rPr lang="ko-KR" altLang="en-US" dirty="0"/>
              <a:t>한계점</a:t>
            </a:r>
            <a:r>
              <a:rPr lang="en-US" altLang="ko-KR" dirty="0"/>
              <a:t>] </a:t>
            </a:r>
          </a:p>
          <a:p>
            <a:pPr lvl="3"/>
            <a:r>
              <a:rPr lang="en-US" altLang="ko-KR" dirty="0"/>
              <a:t>3D image</a:t>
            </a:r>
            <a:r>
              <a:rPr lang="ko-KR" altLang="en-US" dirty="0"/>
              <a:t>를 </a:t>
            </a:r>
            <a:r>
              <a:rPr lang="en-US" altLang="ko-KR" dirty="0"/>
              <a:t>2D slices</a:t>
            </a:r>
            <a:r>
              <a:rPr lang="ko-KR" altLang="en-US" dirty="0"/>
              <a:t>로 쪼개서 처리 </a:t>
            </a:r>
            <a:r>
              <a:rPr lang="en-US" altLang="ko-KR" dirty="0"/>
              <a:t>-&gt; depth-wise </a:t>
            </a:r>
            <a:r>
              <a:rPr lang="ko-KR" altLang="en-US" dirty="0"/>
              <a:t>정보 고려 </a:t>
            </a:r>
            <a:r>
              <a:rPr lang="en-US" altLang="ko-KR" dirty="0"/>
              <a:t>X</a:t>
            </a:r>
          </a:p>
          <a:p>
            <a:pPr lvl="3"/>
            <a:r>
              <a:rPr lang="en-US" altLang="ko-KR" dirty="0"/>
              <a:t>Image Encoder </a:t>
            </a:r>
            <a:r>
              <a:rPr lang="ko-KR" altLang="en-US" dirty="0"/>
              <a:t>학습 </a:t>
            </a:r>
            <a:r>
              <a:rPr lang="en-US" altLang="ko-KR" dirty="0"/>
              <a:t>X -&gt; medical image</a:t>
            </a:r>
            <a:r>
              <a:rPr lang="ko-KR" altLang="en-US" dirty="0"/>
              <a:t>의 특징 학습 </a:t>
            </a:r>
            <a:r>
              <a:rPr lang="en-US" altLang="ko-KR" dirty="0"/>
              <a:t>X</a:t>
            </a:r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</p:txBody>
      </p:sp>
      <p:sp>
        <p:nvSpPr>
          <p:cNvPr id="5" name="오른쪽 중괄호 4">
            <a:extLst>
              <a:ext uri="{FF2B5EF4-FFF2-40B4-BE49-F238E27FC236}">
                <a16:creationId xmlns:a16="http://schemas.microsoft.com/office/drawing/2014/main" id="{8744BFDA-2AF2-4508-2FF8-2009E0CB4135}"/>
              </a:ext>
            </a:extLst>
          </p:cNvPr>
          <p:cNvSpPr/>
          <p:nvPr/>
        </p:nvSpPr>
        <p:spPr>
          <a:xfrm>
            <a:off x="10456924" y="1844811"/>
            <a:ext cx="290366" cy="158418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EECED-B214-8F5B-0154-D73303565DCF}"/>
              </a:ext>
            </a:extLst>
          </p:cNvPr>
          <p:cNvSpPr txBox="1"/>
          <p:nvPr/>
        </p:nvSpPr>
        <p:spPr>
          <a:xfrm>
            <a:off x="10747290" y="2413486"/>
            <a:ext cx="119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특정 </a:t>
            </a:r>
            <a:r>
              <a:rPr lang="en-US" altLang="ko-KR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task</a:t>
            </a:r>
            <a:r>
              <a:rPr lang="ko-KR" altLang="en-US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에 한정</a:t>
            </a: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46EA5E33-5882-D97C-58F3-B5480CB445AF}"/>
              </a:ext>
            </a:extLst>
          </p:cNvPr>
          <p:cNvSpPr/>
          <p:nvPr/>
        </p:nvSpPr>
        <p:spPr>
          <a:xfrm>
            <a:off x="8013431" y="3985477"/>
            <a:ext cx="2443493" cy="338555"/>
          </a:xfrm>
          <a:prstGeom prst="rightArrow">
            <a:avLst>
              <a:gd name="adj1" fmla="val 38627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25B80-DE0E-68BA-0B80-874BBE08DECC}"/>
              </a:ext>
            </a:extLst>
          </p:cNvPr>
          <p:cNvSpPr txBox="1"/>
          <p:nvPr/>
        </p:nvSpPr>
        <p:spPr>
          <a:xfrm>
            <a:off x="10558915" y="3985477"/>
            <a:ext cx="1299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Medical Foundation model</a:t>
            </a:r>
            <a:endParaRPr lang="ko-KR" altLang="en-US" sz="1400" dirty="0">
              <a:solidFill>
                <a:srgbClr val="FF000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0991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Parameter-Efficient</a:t>
            </a:r>
            <a:r>
              <a:rPr lang="en-US" altLang="ko-KR" b="1" dirty="0"/>
              <a:t> Fine-tuning (PEFT)  </a:t>
            </a:r>
            <a:r>
              <a:rPr lang="en-US" altLang="ko-KR" sz="1200" dirty="0"/>
              <a:t>Fine-tuning on Medical Images</a:t>
            </a:r>
          </a:p>
          <a:p>
            <a:pPr marL="914400" lvl="2" indent="0" algn="ctr">
              <a:buNone/>
            </a:pPr>
            <a:r>
              <a:rPr lang="en-US" altLang="ko-KR" dirty="0"/>
              <a:t>“Full fine-tuning</a:t>
            </a:r>
            <a:r>
              <a:rPr lang="ko-KR" altLang="en-US" dirty="0"/>
              <a:t>은 시간적</a:t>
            </a:r>
            <a:r>
              <a:rPr lang="en-US" altLang="ko-KR" dirty="0"/>
              <a:t>/</a:t>
            </a:r>
            <a:r>
              <a:rPr lang="ko-KR" altLang="en-US" dirty="0"/>
              <a:t>환경적 제약이 많아</a:t>
            </a:r>
            <a:r>
              <a:rPr lang="en-US" altLang="ko-KR" dirty="0"/>
              <a:t>! =&gt; </a:t>
            </a:r>
            <a:r>
              <a:rPr lang="ko-KR" altLang="en-US" dirty="0"/>
              <a:t>좀 더 효율적으로 </a:t>
            </a:r>
            <a:r>
              <a:rPr lang="en-US" altLang="ko-KR" dirty="0"/>
              <a:t>medical </a:t>
            </a:r>
            <a:r>
              <a:rPr lang="ko-KR" altLang="en-US" dirty="0"/>
              <a:t>도메인에 </a:t>
            </a:r>
            <a:r>
              <a:rPr lang="en-US" altLang="ko-KR" dirty="0"/>
              <a:t>adaptation </a:t>
            </a:r>
            <a:r>
              <a:rPr lang="ko-KR" altLang="en-US" dirty="0"/>
              <a:t>시키자</a:t>
            </a:r>
            <a:r>
              <a:rPr lang="en-US" altLang="ko-KR" dirty="0"/>
              <a:t>!”</a:t>
            </a:r>
          </a:p>
          <a:p>
            <a:pPr marL="914400" lvl="2" indent="0" algn="ctr">
              <a:buNone/>
            </a:pPr>
            <a:endParaRPr lang="en-US" altLang="ko-KR" dirty="0"/>
          </a:p>
          <a:p>
            <a:pPr lvl="1"/>
            <a:r>
              <a:rPr lang="en-US" altLang="ko-KR" dirty="0" err="1"/>
              <a:t>LoRA</a:t>
            </a:r>
            <a:r>
              <a:rPr lang="en-US" altLang="ko-KR" dirty="0"/>
              <a:t>, Adapter </a:t>
            </a:r>
            <a:r>
              <a:rPr lang="ko-KR" altLang="en-US" dirty="0"/>
              <a:t>등의 테크닉 사용</a:t>
            </a:r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E4ED33D-A281-643C-8ED0-D596F43AE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342255"/>
              </p:ext>
            </p:extLst>
          </p:nvPr>
        </p:nvGraphicFramePr>
        <p:xfrm>
          <a:off x="1728716" y="3175000"/>
          <a:ext cx="8919817" cy="2656840"/>
        </p:xfrm>
        <a:graphic>
          <a:graphicData uri="http://schemas.openxmlformats.org/drawingml/2006/table">
            <a:tbl>
              <a:tblPr firstRow="1" bandRow="1"/>
              <a:tblGrid>
                <a:gridCol w="5823121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6793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228765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Medical SAM Adapter: Adapting Segment Anything Model for Medical Image Segmentation</a:t>
                      </a:r>
                      <a:endParaRPr lang="pl-PL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https://arxiv.org/pdf/2304.12620.pdf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Customized Segment Anything Model for Medical Image Segmentation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https://arxiv.org/pdf/2304.13785.pdf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Cheap Lunch for Medical Image Segmentation by Fine-tuning SAM on Few Exemplars (MICCAI</a:t>
                      </a:r>
                      <a:r>
                        <a:rPr lang="ko-KR" altLang="en-US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Workshop</a:t>
                      </a:r>
                      <a:r>
                        <a:rPr lang="ko-KR" altLang="en-US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2023.08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https://arxiv.org/pdf/2308.14133.pdf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39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AdaptiveSAM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Towards Efficient Tuning of SAM for Surgical Scene Segmentation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2023.08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https://arxiv.org/pdf/2308.03726.pdf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24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SAM-Med2D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2023.08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https://arxiv.org/pdf/2308.16184.pdf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68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Parameter-Efficient</a:t>
            </a:r>
            <a:r>
              <a:rPr lang="en-US" altLang="ko-KR" b="1" dirty="0"/>
              <a:t> Fine-tuning (PEFT)  </a:t>
            </a:r>
            <a:r>
              <a:rPr lang="en-US" altLang="ko-KR" sz="1200" dirty="0"/>
              <a:t>Fine-tuning on Medical Images</a:t>
            </a:r>
            <a:endParaRPr lang="en-US" altLang="ko-KR" dirty="0"/>
          </a:p>
          <a:p>
            <a:pPr lvl="1"/>
            <a:r>
              <a:rPr lang="en-US" altLang="ko-KR" dirty="0"/>
              <a:t>Medical SAM Adapter: Adapting Segment Anything Model for Medical Image Segmentation (2023.04)</a:t>
            </a:r>
          </a:p>
          <a:p>
            <a:pPr lvl="2"/>
            <a:r>
              <a:rPr lang="en-US" altLang="ko-KR" b="1" dirty="0"/>
              <a:t>Medical SAM Adapter(Med-SA)</a:t>
            </a:r>
          </a:p>
          <a:p>
            <a:pPr lvl="3"/>
            <a:r>
              <a:rPr lang="en-US" altLang="ko-KR" dirty="0"/>
              <a:t>pre-trained SAM parameters frozen</a:t>
            </a:r>
          </a:p>
          <a:p>
            <a:pPr lvl="3"/>
            <a:r>
              <a:rPr lang="en-US" altLang="ko-KR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Light-weight Adapter</a:t>
            </a:r>
            <a:r>
              <a:rPr lang="en-US" altLang="ko-KR" dirty="0"/>
              <a:t> block</a:t>
            </a:r>
            <a:r>
              <a:rPr lang="ko-KR" altLang="en-US" dirty="0"/>
              <a:t>을 통해 </a:t>
            </a:r>
            <a:r>
              <a:rPr lang="en-US" altLang="ko-KR" dirty="0"/>
              <a:t>medical domain</a:t>
            </a:r>
            <a:r>
              <a:rPr lang="ko-KR" altLang="en-US" dirty="0"/>
              <a:t>의 지식 학습</a:t>
            </a:r>
            <a:endParaRPr lang="en-US" altLang="ko-KR" dirty="0"/>
          </a:p>
          <a:p>
            <a:pPr lvl="3"/>
            <a:r>
              <a:rPr lang="en-US" altLang="ko-KR" dirty="0"/>
              <a:t>Image Encoder &gt; Transformer block </a:t>
            </a:r>
            <a:r>
              <a:rPr lang="ko-KR" altLang="en-US" dirty="0"/>
              <a:t>속 </a:t>
            </a:r>
            <a:r>
              <a:rPr lang="en-US" altLang="ko-KR" dirty="0"/>
              <a:t>adapter </a:t>
            </a:r>
            <a:r>
              <a:rPr lang="ko-KR" altLang="en-US" dirty="0"/>
              <a:t>삽입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7506956-1A41-9B72-B973-775B6980D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502"/>
          <a:stretch/>
        </p:blipFill>
        <p:spPr>
          <a:xfrm>
            <a:off x="4160753" y="3253337"/>
            <a:ext cx="3870493" cy="32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07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Parameter-Efficient</a:t>
            </a:r>
            <a:r>
              <a:rPr lang="en-US" altLang="ko-KR" b="1" dirty="0"/>
              <a:t> Fine-tuning (PEFT)  </a:t>
            </a:r>
            <a:r>
              <a:rPr lang="en-US" altLang="ko-KR" sz="1200" dirty="0"/>
              <a:t>Fine-tuning on Medical Images</a:t>
            </a:r>
            <a:endParaRPr lang="en-US" altLang="ko-KR" dirty="0"/>
          </a:p>
          <a:p>
            <a:pPr lvl="1"/>
            <a:r>
              <a:rPr lang="en-US" altLang="ko-KR" dirty="0"/>
              <a:t>Customized Segment Anything Model for Medical Image Segmentation (2023.04)</a:t>
            </a:r>
          </a:p>
          <a:p>
            <a:pPr lvl="2"/>
            <a:r>
              <a:rPr lang="en-US" altLang="ko-KR" b="1" dirty="0"/>
              <a:t>Pretrained Image encoder</a:t>
            </a:r>
            <a:r>
              <a:rPr lang="ko-KR" altLang="en-US" b="1" dirty="0"/>
              <a:t>에 </a:t>
            </a:r>
            <a:r>
              <a:rPr lang="en-US" altLang="ko-KR" b="1" u="sng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LoRA</a:t>
            </a:r>
            <a:r>
              <a:rPr lang="en-US" altLang="ko-KR" b="1" dirty="0"/>
              <a:t> module </a:t>
            </a:r>
            <a:r>
              <a:rPr lang="ko-KR" altLang="en-US" b="1" dirty="0"/>
              <a:t>적용</a:t>
            </a:r>
          </a:p>
          <a:p>
            <a:pPr lvl="3"/>
            <a:r>
              <a:rPr lang="en-US" altLang="ko-KR" dirty="0"/>
              <a:t>Transformer block </a:t>
            </a:r>
            <a:r>
              <a:rPr lang="ko-KR" altLang="en-US" dirty="0"/>
              <a:t>속 </a:t>
            </a:r>
            <a:r>
              <a:rPr lang="en-US" altLang="ko-KR" dirty="0"/>
              <a:t>q, v projection layer</a:t>
            </a:r>
            <a:r>
              <a:rPr lang="ko-KR" altLang="en-US" dirty="0"/>
              <a:t>에 </a:t>
            </a:r>
            <a:r>
              <a:rPr lang="en-US" altLang="ko-KR" dirty="0" err="1">
                <a:solidFill>
                  <a:schemeClr val="accent2"/>
                </a:solidFill>
              </a:rPr>
              <a:t>LoRA</a:t>
            </a:r>
            <a:r>
              <a:rPr lang="en-US" altLang="ko-KR" dirty="0"/>
              <a:t> </a:t>
            </a:r>
            <a:r>
              <a:rPr lang="ko-KR" altLang="en-US" dirty="0"/>
              <a:t>적용</a:t>
            </a:r>
          </a:p>
          <a:p>
            <a:pPr lvl="3"/>
            <a:r>
              <a:rPr lang="en-US" altLang="ko-KR" dirty="0"/>
              <a:t>image encoder</a:t>
            </a:r>
            <a:r>
              <a:rPr lang="ko-KR" altLang="en-US" dirty="0"/>
              <a:t>의 기존 </a:t>
            </a:r>
            <a:r>
              <a:rPr lang="en-US" altLang="ko-KR" dirty="0"/>
              <a:t>parameter</a:t>
            </a:r>
            <a:r>
              <a:rPr lang="ko-KR" altLang="en-US" dirty="0"/>
              <a:t>들은 </a:t>
            </a:r>
            <a:r>
              <a:rPr lang="en-US" altLang="ko-KR" dirty="0"/>
              <a:t>freeze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en-US" altLang="ko-KR" dirty="0" err="1">
                <a:solidFill>
                  <a:schemeClr val="accent2"/>
                </a:solidFill>
              </a:rPr>
              <a:t>LoRA</a:t>
            </a:r>
            <a:r>
              <a:rPr lang="en-US" altLang="ko-KR" dirty="0"/>
              <a:t> layer</a:t>
            </a:r>
            <a:r>
              <a:rPr lang="ko-KR" altLang="en-US" dirty="0"/>
              <a:t>만 </a:t>
            </a:r>
            <a:r>
              <a:rPr lang="en-US" altLang="ko-KR" dirty="0"/>
              <a:t>medical dataset</a:t>
            </a:r>
            <a:r>
              <a:rPr lang="ko-KR" altLang="en-US" dirty="0"/>
              <a:t>으로 </a:t>
            </a:r>
            <a:r>
              <a:rPr lang="en-US" altLang="ko-KR" dirty="0"/>
              <a:t>training</a:t>
            </a:r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D6B1DF2-0CC5-227A-F691-42B7B67D8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16" y="3615423"/>
            <a:ext cx="6389732" cy="221641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93DB93-D622-E6E6-F40E-277982EC1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8" t="3648"/>
          <a:stretch/>
        </p:blipFill>
        <p:spPr>
          <a:xfrm>
            <a:off x="7544232" y="3070156"/>
            <a:ext cx="4007773" cy="27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altLang="ko-KR" dirty="0"/>
              <a:t>Auto-prompting Adaptation</a:t>
            </a:r>
          </a:p>
          <a:p>
            <a:pPr marL="876300" lvl="1" indent="-457200"/>
            <a:r>
              <a:rPr lang="en-US" altLang="ko-KR" dirty="0"/>
              <a:t>Prompt </a:t>
            </a:r>
            <a:r>
              <a:rPr lang="ko-KR" altLang="en-US" dirty="0"/>
              <a:t>사용의 불편한 점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ko-KR" altLang="en-US" dirty="0"/>
              <a:t>정확한 </a:t>
            </a:r>
            <a:r>
              <a:rPr lang="en-US" altLang="ko-KR" dirty="0"/>
              <a:t>prompt</a:t>
            </a:r>
            <a:r>
              <a:rPr lang="ko-KR" altLang="en-US" dirty="0"/>
              <a:t>를 만들기 위해서는 입력 이미지에 대한 전문적인 사전 지식이 있어야 함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dirty="0"/>
              <a:t>Prompt</a:t>
            </a:r>
            <a:r>
              <a:rPr lang="ko-KR" altLang="en-US" dirty="0"/>
              <a:t>의 질이 떨어질수록</a:t>
            </a:r>
            <a:r>
              <a:rPr lang="en-US" altLang="ko-KR" dirty="0"/>
              <a:t>, </a:t>
            </a:r>
            <a:r>
              <a:rPr lang="ko-KR" altLang="en-US" dirty="0"/>
              <a:t>최종 </a:t>
            </a:r>
            <a:r>
              <a:rPr lang="en-US" altLang="ko-KR" dirty="0"/>
              <a:t>mask</a:t>
            </a:r>
            <a:r>
              <a:rPr lang="ko-KR" altLang="en-US" dirty="0"/>
              <a:t>의 질이 떨어짐</a:t>
            </a:r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r>
              <a:rPr lang="ko-KR" altLang="en-US" dirty="0"/>
              <a:t>접근 방식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Prompt Auto-generation</a:t>
            </a:r>
          </a:p>
          <a:p>
            <a:pPr marL="1790700" lvl="3" indent="-457200"/>
            <a:r>
              <a:rPr lang="en-US" altLang="ko-KR" dirty="0"/>
              <a:t>SAM</a:t>
            </a:r>
            <a:r>
              <a:rPr lang="ko-KR" altLang="en-US" dirty="0"/>
              <a:t>에 입력할 </a:t>
            </a:r>
            <a:r>
              <a:rPr lang="en-US" altLang="ko-KR" dirty="0"/>
              <a:t>prompt</a:t>
            </a:r>
            <a:r>
              <a:rPr lang="ko-KR" altLang="en-US" dirty="0"/>
              <a:t>를 자동으로 생성하기 위한 </a:t>
            </a:r>
            <a:r>
              <a:rPr lang="en-US" altLang="ko-KR" b="1" dirty="0"/>
              <a:t>localization framework</a:t>
            </a:r>
            <a:r>
              <a:rPr lang="en-US" altLang="ko-KR" dirty="0"/>
              <a:t> </a:t>
            </a:r>
            <a:r>
              <a:rPr lang="ko-KR" altLang="en-US" dirty="0"/>
              <a:t>구현</a:t>
            </a:r>
            <a:endParaRPr lang="en-US" altLang="ko-KR" dirty="0"/>
          </a:p>
          <a:p>
            <a:pPr marL="1790700" lvl="3" indent="-457200"/>
            <a:endParaRPr lang="en-US" altLang="ko-KR" b="1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Learnable Prompts</a:t>
            </a:r>
          </a:p>
          <a:p>
            <a:pPr marL="1790700" lvl="3" indent="-457200"/>
            <a:r>
              <a:rPr lang="ko-KR" altLang="en-US" dirty="0"/>
              <a:t>학습가능한 </a:t>
            </a:r>
            <a:r>
              <a:rPr lang="en-US" altLang="ko-KR" dirty="0"/>
              <a:t>prompt encoder</a:t>
            </a:r>
            <a:r>
              <a:rPr lang="ko-KR" altLang="en-US" dirty="0"/>
              <a:t>를 만들어 이미지에 적합한 </a:t>
            </a:r>
            <a:r>
              <a:rPr lang="en-US" altLang="ko-KR" dirty="0"/>
              <a:t>prompt </a:t>
            </a:r>
            <a:r>
              <a:rPr lang="ko-KR" altLang="en-US" dirty="0"/>
              <a:t>만들도록 학습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81957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Prompt Auto-generation  </a:t>
            </a:r>
            <a:r>
              <a:rPr lang="en-US" altLang="ko-KR" sz="1200" dirty="0"/>
              <a:t>Auto-prompting Adaptation</a:t>
            </a:r>
            <a:endParaRPr lang="en-US" altLang="ko-KR" dirty="0"/>
          </a:p>
          <a:p>
            <a:pPr marL="914400" lvl="2" indent="0" algn="ctr">
              <a:buNone/>
            </a:pPr>
            <a:r>
              <a:rPr lang="en-US" altLang="ko-KR" dirty="0"/>
              <a:t>SAM</a:t>
            </a:r>
            <a:r>
              <a:rPr lang="ko-KR" altLang="en-US" dirty="0"/>
              <a:t>에 입력할 </a:t>
            </a:r>
            <a:r>
              <a:rPr lang="en-US" altLang="ko-KR" dirty="0"/>
              <a:t>prompt</a:t>
            </a:r>
            <a:r>
              <a:rPr lang="ko-KR" altLang="en-US" dirty="0"/>
              <a:t>를 자동으로 생성하기 위한 </a:t>
            </a:r>
            <a:r>
              <a:rPr lang="en-US" altLang="ko-KR" b="1" dirty="0"/>
              <a:t>localization framework</a:t>
            </a:r>
            <a:r>
              <a:rPr lang="en-US" altLang="ko-KR" dirty="0"/>
              <a:t> </a:t>
            </a:r>
            <a:r>
              <a:rPr lang="ko-KR" altLang="en-US" dirty="0"/>
              <a:t>구현</a:t>
            </a:r>
            <a:endParaRPr lang="en-US" altLang="ko-KR" dirty="0"/>
          </a:p>
          <a:p>
            <a:pPr lvl="4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1BACC52-E97C-1077-FE10-9A0102594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492996"/>
              </p:ext>
            </p:extLst>
          </p:nvPr>
        </p:nvGraphicFramePr>
        <p:xfrm>
          <a:off x="1728716" y="3175000"/>
          <a:ext cx="8919817" cy="1742440"/>
        </p:xfrm>
        <a:graphic>
          <a:graphicData uri="http://schemas.openxmlformats.org/drawingml/2006/table">
            <a:tbl>
              <a:tblPr firstRow="1" bandRow="1"/>
              <a:tblGrid>
                <a:gridCol w="5855991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3506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228765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Comprehensive multimodal segmentation in medical imaging: Combining yolov8 with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and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hq-sam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models (ICCVW 2023)</a:t>
                      </a:r>
                      <a:endParaRPr lang="pl-PL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2023.10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https://arxiv.org/pdf/2310.12995.pdf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Medlsam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Localize and segment anything model for 3d medical images (MIA 2023)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2023.06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http://arxiv.org/abs/2306.14752</a:t>
                      </a:r>
                      <a:endParaRPr lang="en-US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One-shot localization and segmentation of medical images with foundation models (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NeurIPSW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2023)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2023.10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https://arxiv.org/ftp/arxiv/papers/2310/2310.18642.pdf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3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Prompt Auto-generation  </a:t>
            </a:r>
            <a:r>
              <a:rPr lang="en-US" altLang="ko-KR" sz="1200" dirty="0"/>
              <a:t>Auto-prompting Adaptation</a:t>
            </a:r>
          </a:p>
          <a:p>
            <a:pPr marL="876300" lvl="1" indent="-457200"/>
            <a:r>
              <a:rPr lang="en-US" altLang="ko-KR" dirty="0"/>
              <a:t>Comprehensive multimodal segmentation in medical imaging: Combining yolov8 with </a:t>
            </a:r>
            <a:r>
              <a:rPr lang="en-US" altLang="ko-KR" dirty="0" err="1"/>
              <a:t>sam</a:t>
            </a:r>
            <a:r>
              <a:rPr lang="en-US" altLang="ko-KR" dirty="0"/>
              <a:t> and </a:t>
            </a:r>
            <a:r>
              <a:rPr lang="en-US" altLang="ko-KR" dirty="0" err="1"/>
              <a:t>hq-sam</a:t>
            </a:r>
            <a:r>
              <a:rPr lang="en-US" altLang="ko-KR" dirty="0"/>
              <a:t> models (ICCV2023 / 2023.10)</a:t>
            </a:r>
          </a:p>
          <a:p>
            <a:pPr marL="1333500" lvl="2" indent="-457200"/>
            <a:r>
              <a:rPr lang="en-US" altLang="ko-KR" dirty="0"/>
              <a:t>YOLOv8 model</a:t>
            </a:r>
            <a:r>
              <a:rPr lang="ko-KR" altLang="en-US" dirty="0"/>
              <a:t>을 사용해 </a:t>
            </a:r>
            <a:r>
              <a:rPr lang="en-US" altLang="ko-KR" dirty="0"/>
              <a:t>ROI bounding boxes prompt </a:t>
            </a:r>
            <a:r>
              <a:rPr lang="ko-KR" altLang="en-US" dirty="0"/>
              <a:t>생성 </a:t>
            </a:r>
            <a:r>
              <a:rPr lang="en-US" altLang="ko-KR" dirty="0"/>
              <a:t>=&gt; fully automatic</a:t>
            </a:r>
          </a:p>
          <a:p>
            <a:pPr marL="1333500" lvl="2" indent="-457200"/>
            <a:endParaRPr lang="en-US" altLang="ko-KR" dirty="0"/>
          </a:p>
          <a:p>
            <a:pPr marL="876300" lvl="1" indent="-457200"/>
            <a:endParaRPr lang="en-US" altLang="ko-KR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252C94-D8BF-0738-2276-391156B906D9}"/>
              </a:ext>
            </a:extLst>
          </p:cNvPr>
          <p:cNvGrpSpPr/>
          <p:nvPr/>
        </p:nvGrpSpPr>
        <p:grpSpPr>
          <a:xfrm>
            <a:off x="3795281" y="2752825"/>
            <a:ext cx="4601438" cy="3714282"/>
            <a:chOff x="6246233" y="2483963"/>
            <a:chExt cx="4915586" cy="3886891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3F809E3-C508-A69D-6144-827C2F42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6233" y="2483963"/>
              <a:ext cx="4915586" cy="3848637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5CF5F46-917B-AFAE-4518-FB8ED50DDAA9}"/>
                </a:ext>
              </a:extLst>
            </p:cNvPr>
            <p:cNvSpPr/>
            <p:nvPr/>
          </p:nvSpPr>
          <p:spPr>
            <a:xfrm>
              <a:off x="8165012" y="5292825"/>
              <a:ext cx="1296622" cy="1078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4410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Learnable Prompts  </a:t>
            </a:r>
            <a:r>
              <a:rPr lang="en-US" altLang="ko-KR" sz="1200" dirty="0"/>
              <a:t>Auto-prompting Adaptation</a:t>
            </a:r>
            <a:endParaRPr lang="en-US" altLang="ko-KR" dirty="0"/>
          </a:p>
          <a:p>
            <a:pPr marL="914400" lvl="2" indent="0" algn="ctr">
              <a:buNone/>
            </a:pPr>
            <a:r>
              <a:rPr lang="ko-KR" altLang="en-US" dirty="0"/>
              <a:t>“학습가능한 </a:t>
            </a:r>
            <a:r>
              <a:rPr lang="en-US" altLang="ko-KR" dirty="0"/>
              <a:t>prompt encoder</a:t>
            </a:r>
            <a:r>
              <a:rPr lang="ko-KR" altLang="en-US" dirty="0"/>
              <a:t>를 만들어 이미지에 적합한 </a:t>
            </a:r>
            <a:r>
              <a:rPr lang="en-US" altLang="ko-KR" dirty="0"/>
              <a:t>prompt </a:t>
            </a:r>
            <a:r>
              <a:rPr lang="ko-KR" altLang="en-US" dirty="0"/>
              <a:t>만들도록 학습</a:t>
            </a:r>
            <a:r>
              <a:rPr lang="en-US" altLang="ko-KR" dirty="0"/>
              <a:t>”</a:t>
            </a:r>
          </a:p>
          <a:p>
            <a:pPr lvl="4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1BACC52-E97C-1077-FE10-9A0102594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842608"/>
              </p:ext>
            </p:extLst>
          </p:nvPr>
        </p:nvGraphicFramePr>
        <p:xfrm>
          <a:off x="1728716" y="3088373"/>
          <a:ext cx="8919817" cy="2961640"/>
        </p:xfrm>
        <a:graphic>
          <a:graphicData uri="http://schemas.openxmlformats.org/drawingml/2006/table">
            <a:tbl>
              <a:tblPr firstRow="1" bandRow="1"/>
              <a:tblGrid>
                <a:gridCol w="5823121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6793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228765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Autosam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Adapting </a:t>
                      </a:r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to medical images by overloading the prompt encoder</a:t>
                      </a:r>
                      <a:endParaRPr lang="pl-PL" altLang="ko-KR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2023.06</a:t>
                      </a:r>
                      <a:endParaRPr lang="ko-KR" altLang="en-US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https://arxiv.org/pdf/2306.06370.pdf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All-in-</a:t>
                      </a:r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from weak annotation to pixel-wise nuclei segmentation with prompt-based finetuning</a:t>
                      </a:r>
                      <a:endParaRPr lang="en-US" altLang="ko-KR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2023.08</a:t>
                      </a:r>
                      <a:endParaRPr lang="ko-KR" altLang="en-US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https://arxiv.org/pdf/2307.00290.pdf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166077">
                <a:tc>
                  <a:txBody>
                    <a:bodyPr/>
                    <a:lstStyle/>
                    <a:p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 fails to segment anything?–</a:t>
                      </a:r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-adapter: Adapting </a:t>
                      </a:r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in underperformed scenes: Camouflage, shadow, and more</a:t>
                      </a:r>
                      <a:endParaRPr lang="en-US" altLang="ko-KR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2023.05</a:t>
                      </a:r>
                      <a:endParaRPr lang="ko-KR" altLang="en-US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https://arxiv.org/pdf/2304.09148.pdf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394970"/>
                  </a:ext>
                </a:extLst>
              </a:tr>
              <a:tr h="166077">
                <a:tc>
                  <a:txBody>
                    <a:bodyPr/>
                    <a:lstStyle/>
                    <a:p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Desam: Decoupling segment anything model for generalizable medical image segmentation</a:t>
                      </a:r>
                      <a:endParaRPr lang="en-US" altLang="ko-KR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2023.01</a:t>
                      </a:r>
                      <a:endParaRPr lang="ko-KR" altLang="en-US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https://arxiv.org/pdf/2306.00499.pdf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720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Surgicalsam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Efficient class </a:t>
                      </a:r>
                      <a:r>
                        <a:rPr lang="en-US" altLang="ko-KR" sz="1400" b="0" i="0" kern="1200" dirty="0" err="1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promptable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surgical instrument segmentation (AAAI 2024)</a:t>
                      </a:r>
                      <a:endParaRPr lang="en-US" altLang="ko-KR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2023.10</a:t>
                      </a:r>
                      <a:endParaRPr lang="ko-KR" altLang="en-US" sz="14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https://arxiv.org/pdf/2308.08746.pdf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10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Learnable Prompts  </a:t>
            </a:r>
            <a:r>
              <a:rPr lang="en-US" altLang="ko-KR" sz="1200" dirty="0"/>
              <a:t>Auto-prompting Adaptation</a:t>
            </a:r>
            <a:endParaRPr lang="en-US" altLang="ko-KR" dirty="0"/>
          </a:p>
          <a:p>
            <a:pPr lvl="1"/>
            <a:r>
              <a:rPr lang="en-US" altLang="ko-KR" dirty="0" err="1"/>
              <a:t>AutoSAM</a:t>
            </a:r>
            <a:r>
              <a:rPr lang="en-US" altLang="ko-KR" dirty="0"/>
              <a:t>: Adapting SAM to Medical Images by Overloading the Prompt Encoder (2023.06)</a:t>
            </a:r>
          </a:p>
          <a:p>
            <a:pPr lvl="2"/>
            <a:r>
              <a:rPr lang="en-US" altLang="ko-KR" dirty="0"/>
              <a:t>Auxiliary Prompt</a:t>
            </a:r>
            <a:r>
              <a:rPr lang="ko-KR" altLang="en-US" dirty="0"/>
              <a:t> </a:t>
            </a:r>
            <a:r>
              <a:rPr lang="en-US" altLang="ko-KR" dirty="0"/>
              <a:t>encoder </a:t>
            </a:r>
            <a:r>
              <a:rPr lang="ko-KR" altLang="en-US" dirty="0"/>
              <a:t>학습</a:t>
            </a:r>
            <a:endParaRPr lang="en-US" altLang="ko-KR" dirty="0"/>
          </a:p>
          <a:p>
            <a:pPr lvl="3"/>
            <a:r>
              <a:rPr lang="ko-KR" altLang="en-US" dirty="0"/>
              <a:t>입력 이미지에서 특징을 추출하여</a:t>
            </a:r>
            <a:r>
              <a:rPr lang="en-US" altLang="ko-KR" dirty="0"/>
              <a:t> prompt</a:t>
            </a:r>
            <a:r>
              <a:rPr lang="ko-KR" altLang="en-US" dirty="0"/>
              <a:t> </a:t>
            </a:r>
            <a:r>
              <a:rPr lang="en-US" altLang="ko-KR" dirty="0"/>
              <a:t>token</a:t>
            </a:r>
            <a:r>
              <a:rPr lang="ko-KR" altLang="en-US" dirty="0"/>
              <a:t>으로 생성한 후</a:t>
            </a:r>
            <a:r>
              <a:rPr lang="en-US" altLang="ko-KR" dirty="0"/>
              <a:t>, Mask decoder</a:t>
            </a:r>
            <a:r>
              <a:rPr lang="ko-KR" altLang="en-US" dirty="0"/>
              <a:t>에 입력</a:t>
            </a:r>
            <a:endParaRPr lang="en-US" altLang="ko-KR" dirty="0"/>
          </a:p>
          <a:p>
            <a:pPr lvl="3"/>
            <a:r>
              <a:rPr lang="ko-KR" altLang="en-US" dirty="0"/>
              <a:t>이미지 속 관심 영역을 잘 나타내도록 학습됨</a:t>
            </a:r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15364" name="Picture 4" descr="Refer to caption">
            <a:extLst>
              <a:ext uri="{FF2B5EF4-FFF2-40B4-BE49-F238E27FC236}">
                <a16:creationId xmlns:a16="http://schemas.microsoft.com/office/drawing/2014/main" id="{A8CF4E6E-BCD9-45D3-C493-268F355C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75" y="3103712"/>
            <a:ext cx="7292500" cy="31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F663A27-B55E-31AB-F664-D228A631008A}"/>
              </a:ext>
            </a:extLst>
          </p:cNvPr>
          <p:cNvSpPr/>
          <p:nvPr/>
        </p:nvSpPr>
        <p:spPr>
          <a:xfrm>
            <a:off x="5006177" y="4803007"/>
            <a:ext cx="1089823" cy="1347536"/>
          </a:xfrm>
          <a:prstGeom prst="rect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57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dirty="0"/>
              <a:t>Framework Modification</a:t>
            </a:r>
          </a:p>
          <a:p>
            <a:pPr marL="876300" lvl="1" indent="-457200"/>
            <a:r>
              <a:rPr lang="en-US" altLang="ko-KR" dirty="0"/>
              <a:t>Sam</a:t>
            </a:r>
            <a:r>
              <a:rPr lang="ko-KR" altLang="en-US" dirty="0"/>
              <a:t>을 활용해 기존의 프레임 워크</a:t>
            </a:r>
            <a:r>
              <a:rPr lang="en-US" altLang="ko-KR" dirty="0"/>
              <a:t>/</a:t>
            </a:r>
            <a:r>
              <a:rPr lang="ko-KR" altLang="en-US" dirty="0"/>
              <a:t>새로운 훈련 전략과 함께 사용해보자</a:t>
            </a:r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r>
              <a:rPr lang="ko-KR" altLang="en-US" dirty="0"/>
              <a:t>접근 방식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Synergy in Training Segmentation Models</a:t>
            </a:r>
          </a:p>
          <a:p>
            <a:pPr marL="1790700" lvl="3" indent="-457200"/>
            <a:r>
              <a:rPr lang="ko-KR" altLang="en-US" dirty="0"/>
              <a:t>기존의 프레임워크와 함께 사용해보자</a:t>
            </a:r>
            <a:r>
              <a:rPr lang="en-US" altLang="ko-KR" dirty="0"/>
              <a:t>.</a:t>
            </a:r>
          </a:p>
          <a:p>
            <a:pPr marL="1790700" lvl="3" indent="-457200"/>
            <a:endParaRPr lang="en-US" altLang="ko-KR" b="1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Facilitating Annotation-efficient Learning</a:t>
            </a:r>
          </a:p>
          <a:p>
            <a:pPr marL="1790700" lvl="3" indent="-457200"/>
            <a:r>
              <a:rPr lang="en-US" altLang="ko-KR" dirty="0"/>
              <a:t>Semi-supervised learning </a:t>
            </a:r>
            <a:r>
              <a:rPr lang="ko-KR" altLang="en-US" dirty="0"/>
              <a:t>같은 다른 학습 기법들과 함께 사용해보자</a:t>
            </a:r>
            <a:r>
              <a:rPr lang="en-US" altLang="ko-KR" dirty="0"/>
              <a:t>.</a:t>
            </a:r>
          </a:p>
          <a:p>
            <a:pPr marL="1333500" lvl="2" indent="-457200"/>
            <a:endParaRPr lang="en-US" altLang="ko-KR" dirty="0"/>
          </a:p>
          <a:p>
            <a:pPr marL="133350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8964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Background</a:t>
            </a:r>
          </a:p>
          <a:p>
            <a:pPr marL="457200" indent="-457200">
              <a:buFont typeface="+mj-lt"/>
              <a:buAutoNum type="arabicPeriod"/>
            </a:pP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Adapting SAM to Medical Image Segmentation</a:t>
            </a:r>
          </a:p>
          <a:p>
            <a:pPr marL="457200" indent="-457200">
              <a:buFont typeface="+mj-lt"/>
              <a:buAutoNum type="arabicPeriod"/>
            </a:pP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Discussion and Conclusion</a:t>
            </a:r>
            <a:endParaRPr lang="ko-KR" altLang="en-US" dirty="0"/>
          </a:p>
          <a:p>
            <a:pPr marL="457200" indent="-457200">
              <a:buFont typeface="+mj-lt"/>
              <a:buAutoNum type="arabicPeriod"/>
            </a:pPr>
            <a:endParaRPr lang="en-US" altLang="ko-KR" dirty="0"/>
          </a:p>
          <a:p>
            <a:pPr marL="876300" lvl="1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Synergy in Training Segmentation Models  </a:t>
            </a:r>
            <a:r>
              <a:rPr lang="en-US" altLang="ko-KR" sz="1200" dirty="0"/>
              <a:t>Frame Modification</a:t>
            </a:r>
            <a:endParaRPr lang="en-US" altLang="ko-KR" dirty="0"/>
          </a:p>
          <a:p>
            <a:pPr marL="914400" lvl="2" indent="0" algn="ctr">
              <a:buNone/>
            </a:pPr>
            <a:r>
              <a:rPr lang="ko-KR" altLang="en-US" dirty="0"/>
              <a:t>“기존의 프레임워크와 함께 사용해보자</a:t>
            </a:r>
            <a:r>
              <a:rPr lang="en-US" altLang="ko-KR" dirty="0"/>
              <a:t>!”</a:t>
            </a:r>
          </a:p>
          <a:p>
            <a:pPr lvl="4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1BACC52-E97C-1077-FE10-9A0102594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536037"/>
              </p:ext>
            </p:extLst>
          </p:nvPr>
        </p:nvGraphicFramePr>
        <p:xfrm>
          <a:off x="1728716" y="3175000"/>
          <a:ext cx="8919817" cy="2656840"/>
        </p:xfrm>
        <a:graphic>
          <a:graphicData uri="http://schemas.openxmlformats.org/drawingml/2006/table">
            <a:tbl>
              <a:tblPr firstRow="1" bandRow="1"/>
              <a:tblGrid>
                <a:gridCol w="5823121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6793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228765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420036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Sam-path: A segment anything model for semantic segmentation in digital pathology (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MedAGI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2023)</a:t>
                      </a:r>
                      <a:endParaRPr lang="pl-PL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2023.09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https://arxiv.org/pdf/2307.09570.pdf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Ladder fine-tuning approach for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integrating complementary network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2023.06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http://arxiv.org/abs/2306.12737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166077">
                <a:tc>
                  <a:txBody>
                    <a:bodyPr/>
                    <a:lstStyle/>
                    <a:p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nnSAM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Plug-and-play segment anything model improves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nnUNet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performance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2023.10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https://arxiv.org/pdf/2309.16967.pdf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39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Input augmentation with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Boosting medical image segmentation with segmentation foundation model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https://arxiv.org/pdf/2304.11332.pdf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24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Samus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: Adapting segment anything model for clinically-friendly and generalizable ultrasound image segmentation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2023.09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https://arxiv.org/pdf/2309.06824.pdf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36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b="1" dirty="0"/>
              <a:t>Synergy in Training Segmentation Models  </a:t>
            </a:r>
            <a:r>
              <a:rPr lang="en-US" altLang="ko-KR" sz="1200" dirty="0"/>
              <a:t>Frame Modification</a:t>
            </a:r>
            <a:endParaRPr lang="en-US" altLang="ko-KR" dirty="0"/>
          </a:p>
          <a:p>
            <a:pPr lvl="1"/>
            <a:r>
              <a:rPr lang="en-US" altLang="ko-KR" dirty="0" err="1"/>
              <a:t>nnSAM</a:t>
            </a:r>
            <a:r>
              <a:rPr lang="en-US" altLang="ko-KR" dirty="0"/>
              <a:t>: Plug-and-play Segment Anything Model Improves </a:t>
            </a:r>
            <a:r>
              <a:rPr lang="en-US" altLang="ko-KR" dirty="0" err="1"/>
              <a:t>nnUNet</a:t>
            </a:r>
            <a:r>
              <a:rPr lang="en-US" altLang="ko-KR" dirty="0"/>
              <a:t> Performance (2023.09)</a:t>
            </a:r>
          </a:p>
          <a:p>
            <a:pPr lvl="2"/>
            <a:r>
              <a:rPr lang="en-US" altLang="ko-KR" dirty="0"/>
              <a:t>SAM</a:t>
            </a:r>
            <a:r>
              <a:rPr lang="ko-KR" altLang="en-US" dirty="0"/>
              <a:t>인 </a:t>
            </a:r>
            <a:r>
              <a:rPr lang="en-US" altLang="ko-KR" dirty="0" err="1"/>
              <a:t>nnUNet</a:t>
            </a:r>
            <a:r>
              <a:rPr lang="ko-KR" altLang="en-US" dirty="0"/>
              <a:t>이 더 정확한 </a:t>
            </a:r>
            <a:r>
              <a:rPr lang="en-US" altLang="ko-KR" dirty="0"/>
              <a:t>mask</a:t>
            </a:r>
            <a:r>
              <a:rPr lang="ko-KR" altLang="en-US" dirty="0"/>
              <a:t>를 생성하도록 돕는 역할 수행</a:t>
            </a:r>
            <a:endParaRPr lang="en-US" altLang="ko-KR" dirty="0"/>
          </a:p>
          <a:p>
            <a:pPr lvl="3"/>
            <a:r>
              <a:rPr lang="en-US" altLang="ko-KR" dirty="0"/>
              <a:t>SAM</a:t>
            </a:r>
            <a:r>
              <a:rPr lang="ko-KR" altLang="en-US" dirty="0"/>
              <a:t>의 </a:t>
            </a:r>
            <a:r>
              <a:rPr lang="en-US" altLang="ko-KR" dirty="0"/>
              <a:t>Image Encoder</a:t>
            </a:r>
            <a:r>
              <a:rPr lang="ko-KR" altLang="en-US" dirty="0"/>
              <a:t>에서 나온 </a:t>
            </a:r>
            <a:r>
              <a:rPr lang="en-US" altLang="ko-KR" dirty="0"/>
              <a:t>Image embedding</a:t>
            </a:r>
            <a:r>
              <a:rPr lang="ko-KR" altLang="en-US" dirty="0"/>
              <a:t>을 </a:t>
            </a:r>
            <a:r>
              <a:rPr lang="en-US" altLang="ko-KR" dirty="0" err="1"/>
              <a:t>nnUNet</a:t>
            </a:r>
            <a:r>
              <a:rPr lang="en-US" altLang="ko-KR" dirty="0"/>
              <a:t> Encoder output</a:t>
            </a:r>
            <a:r>
              <a:rPr lang="ko-KR" altLang="en-US" dirty="0"/>
              <a:t>과 </a:t>
            </a:r>
            <a:r>
              <a:rPr lang="ko-KR" altLang="en-US" dirty="0" err="1"/>
              <a:t>합쳐줌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8194" name="Picture 2" descr="Refer to caption">
            <a:extLst>
              <a:ext uri="{FF2B5EF4-FFF2-40B4-BE49-F238E27FC236}">
                <a16:creationId xmlns:a16="http://schemas.microsoft.com/office/drawing/2014/main" id="{92D25278-83DE-BD40-1956-A78E37B1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2974796"/>
            <a:ext cx="6548437" cy="32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0B041E6-A0BB-15D7-2326-F4E9EC958C7F}"/>
              </a:ext>
            </a:extLst>
          </p:cNvPr>
          <p:cNvSpPr/>
          <p:nvPr/>
        </p:nvSpPr>
        <p:spPr>
          <a:xfrm>
            <a:off x="4404035" y="3609474"/>
            <a:ext cx="2179646" cy="1131140"/>
          </a:xfrm>
          <a:prstGeom prst="rect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96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altLang="ko-KR" dirty="0"/>
              <a:t>Towards 3D Medical Images</a:t>
            </a:r>
          </a:p>
          <a:p>
            <a:pPr marL="876300" lvl="1" indent="-457200"/>
            <a:r>
              <a:rPr lang="en-US" altLang="ko-KR" dirty="0"/>
              <a:t>MR, CT scans</a:t>
            </a:r>
            <a:r>
              <a:rPr lang="ko-KR" altLang="en-US" dirty="0"/>
              <a:t>와 같은 </a:t>
            </a:r>
            <a:r>
              <a:rPr lang="en-US" altLang="ko-KR" dirty="0"/>
              <a:t>3D images </a:t>
            </a:r>
            <a:r>
              <a:rPr lang="ko-KR" altLang="en-US" dirty="0"/>
              <a:t>존재</a:t>
            </a:r>
            <a:endParaRPr lang="en-US" altLang="ko-KR" dirty="0"/>
          </a:p>
          <a:p>
            <a:pPr marL="876300" lvl="1" indent="-457200"/>
            <a:r>
              <a:rPr lang="en-US" altLang="ko-KR" dirty="0"/>
              <a:t>Slice</a:t>
            </a:r>
            <a:r>
              <a:rPr lang="ko-KR" altLang="en-US" dirty="0"/>
              <a:t>간 연관성을 고려하기 위해 </a:t>
            </a:r>
            <a:r>
              <a:rPr lang="en-US" altLang="ko-KR" dirty="0"/>
              <a:t>3</a:t>
            </a:r>
            <a:r>
              <a:rPr lang="ko-KR" altLang="en-US" dirty="0"/>
              <a:t>차원적으로 처리할 필요 </a:t>
            </a:r>
            <a:r>
              <a:rPr lang="en-US" altLang="ko-KR" dirty="0"/>
              <a:t>O</a:t>
            </a:r>
          </a:p>
          <a:p>
            <a:pPr marL="876300" lvl="1" indent="-457200"/>
            <a:endParaRPr lang="en-US" altLang="ko-KR" dirty="0"/>
          </a:p>
          <a:p>
            <a:pPr marL="876300" lvl="1" indent="-457200"/>
            <a:r>
              <a:rPr lang="ko-KR" altLang="en-US" dirty="0"/>
              <a:t>접근 방식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Adaptation from </a:t>
            </a: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to 3D</a:t>
            </a:r>
          </a:p>
          <a:p>
            <a:pPr marL="1790700" lvl="3" indent="-457200"/>
            <a:r>
              <a:rPr lang="en-US" altLang="ko-KR" dirty="0"/>
              <a:t>“</a:t>
            </a:r>
            <a:r>
              <a:rPr lang="ko-KR" altLang="en-US" dirty="0"/>
              <a:t>기존의 잘 학습된 </a:t>
            </a:r>
            <a:r>
              <a:rPr lang="en-US" altLang="ko-KR" dirty="0"/>
              <a:t>2</a:t>
            </a:r>
            <a:r>
              <a:rPr lang="ko-KR" altLang="en-US" dirty="0"/>
              <a:t>차원의 </a:t>
            </a:r>
            <a:r>
              <a:rPr lang="en-US" altLang="ko-KR" dirty="0"/>
              <a:t>parameter</a:t>
            </a:r>
            <a:r>
              <a:rPr lang="ko-KR" altLang="en-US" dirty="0"/>
              <a:t>들은 최대한 살리면서</a:t>
            </a:r>
            <a:r>
              <a:rPr lang="en-US" altLang="ko-KR" dirty="0"/>
              <a:t>, 3</a:t>
            </a:r>
            <a:r>
              <a:rPr lang="ko-KR" altLang="en-US" dirty="0"/>
              <a:t>차원적으로 학습할 모듈을 넣어주자</a:t>
            </a:r>
            <a:r>
              <a:rPr lang="en-US" altLang="ko-KR" dirty="0"/>
              <a:t>!”</a:t>
            </a:r>
          </a:p>
          <a:p>
            <a:pPr marL="1333500" lvl="2" indent="-457200">
              <a:buFont typeface="+mj-lt"/>
              <a:buAutoNum type="arabicPeriod"/>
            </a:pPr>
            <a:endParaRPr lang="en-US" altLang="ko-KR" b="1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dirty="0"/>
              <a:t>Training</a:t>
            </a:r>
            <a:r>
              <a:rPr lang="ko-KR" altLang="en-US" b="1" dirty="0"/>
              <a:t> </a:t>
            </a:r>
            <a:r>
              <a:rPr lang="en-US" altLang="ko-KR" b="1" dirty="0"/>
              <a:t>from </a:t>
            </a: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scratch</a:t>
            </a:r>
          </a:p>
          <a:p>
            <a:pPr marL="1790700" lvl="3" indent="-457200"/>
            <a:r>
              <a:rPr lang="en-US" altLang="ko-KR" dirty="0"/>
              <a:t>“</a:t>
            </a:r>
            <a:r>
              <a:rPr lang="ko-KR" altLang="en-US" dirty="0"/>
              <a:t>이왕 </a:t>
            </a:r>
            <a:r>
              <a:rPr lang="en-US" altLang="ko-KR" dirty="0"/>
              <a:t>3</a:t>
            </a:r>
            <a:r>
              <a:rPr lang="ko-KR" altLang="en-US" dirty="0"/>
              <a:t>차원 영상에 맞춰서 만드는데</a:t>
            </a:r>
            <a:r>
              <a:rPr lang="en-US" altLang="ko-KR" dirty="0"/>
              <a:t>, </a:t>
            </a:r>
            <a:r>
              <a:rPr lang="ko-KR" altLang="en-US" dirty="0"/>
              <a:t>새로 학습시키자</a:t>
            </a:r>
            <a:r>
              <a:rPr lang="en-US" altLang="ko-KR" dirty="0"/>
              <a:t>!”</a:t>
            </a:r>
          </a:p>
          <a:p>
            <a:pPr marL="1333500" lvl="2" indent="-457200"/>
            <a:endParaRPr lang="en-US" altLang="ko-KR" dirty="0"/>
          </a:p>
          <a:p>
            <a:pPr marL="1333500" lvl="2" indent="-457200"/>
            <a:endParaRPr lang="en-US" altLang="ko-KR" dirty="0"/>
          </a:p>
        </p:txBody>
      </p:sp>
      <p:pic>
        <p:nvPicPr>
          <p:cNvPr id="5122" name="Picture 2" descr="Refer to caption">
            <a:extLst>
              <a:ext uri="{FF2B5EF4-FFF2-40B4-BE49-F238E27FC236}">
                <a16:creationId xmlns:a16="http://schemas.microsoft.com/office/drawing/2014/main" id="{4149863D-1887-1739-466C-21235285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40535" r="78582" b="26058"/>
          <a:stretch/>
        </p:blipFill>
        <p:spPr bwMode="auto">
          <a:xfrm>
            <a:off x="9068584" y="1026160"/>
            <a:ext cx="2309570" cy="17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3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altLang="ko-KR" dirty="0"/>
              <a:t>Adaptation from </a:t>
            </a:r>
            <a:r>
              <a:rPr lang="en-US" altLang="ko-K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to 3D</a:t>
            </a:r>
            <a:r>
              <a:rPr lang="en-US" altLang="ko-KR" dirty="0"/>
              <a:t>  </a:t>
            </a:r>
            <a:r>
              <a:rPr lang="en-US" altLang="ko-KR" sz="1200" dirty="0"/>
              <a:t>Towards 3D Medical Images</a:t>
            </a:r>
          </a:p>
          <a:p>
            <a:pPr marL="914400" lvl="2" indent="0" algn="ctr">
              <a:buNone/>
            </a:pPr>
            <a:r>
              <a:rPr lang="en-US" altLang="ko-KR" dirty="0"/>
              <a:t>“</a:t>
            </a:r>
            <a:r>
              <a:rPr lang="ko-KR" altLang="en-US" dirty="0"/>
              <a:t>기존의 잘 학습된 </a:t>
            </a:r>
            <a:r>
              <a:rPr lang="en-US" altLang="ko-KR" dirty="0"/>
              <a:t>2</a:t>
            </a:r>
            <a:r>
              <a:rPr lang="ko-KR" altLang="en-US" dirty="0"/>
              <a:t>차원의 </a:t>
            </a:r>
            <a:r>
              <a:rPr lang="en-US" altLang="ko-KR" dirty="0"/>
              <a:t>parameter</a:t>
            </a:r>
            <a:r>
              <a:rPr lang="ko-KR" altLang="en-US" dirty="0"/>
              <a:t>들은 최대한 살리면서</a:t>
            </a:r>
            <a:r>
              <a:rPr lang="en-US" altLang="ko-KR" dirty="0"/>
              <a:t>, 3</a:t>
            </a:r>
            <a:r>
              <a:rPr lang="ko-KR" altLang="en-US" dirty="0"/>
              <a:t>차원적으로 학습할 모듈을 넣어주자</a:t>
            </a:r>
            <a:r>
              <a:rPr lang="en-US" altLang="ko-KR" dirty="0"/>
              <a:t>!”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E4ED33D-A281-643C-8ED0-D596F43AE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85665"/>
              </p:ext>
            </p:extLst>
          </p:nvPr>
        </p:nvGraphicFramePr>
        <p:xfrm>
          <a:off x="1297608" y="2747688"/>
          <a:ext cx="8919817" cy="2656840"/>
        </p:xfrm>
        <a:graphic>
          <a:graphicData uri="http://schemas.openxmlformats.org/drawingml/2006/table">
            <a:tbl>
              <a:tblPr firstRow="1" bandRow="1"/>
              <a:tblGrid>
                <a:gridCol w="5823121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6793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228765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Medical SAM Adapter: Adapting Segment Anything Model for Medical Image Segmentation</a:t>
                      </a:r>
                      <a:endParaRPr lang="pl-PL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https://arxiv.org/pdf/2310.19721.pdf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3DSAM-adapter: Holistic Adaptation of SAM from 2D to 3D for </a:t>
                      </a:r>
                      <a:r>
                        <a:rPr lang="en-US" altLang="ko-KR" sz="120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Promptable</a:t>
                      </a: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 Medical Image Segmentation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2023.06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https://arxiv.org/pdf/2306.13465.pdf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MA-SAM: Modality-agnostic SAM Adaptation for 3D Medical Image Segmentation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2023.09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https://arxiv.org/pdf/2309.08842.pdf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39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Promise: Prompt driven 3d medical image segmentation using pretrained image foundation models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2023.10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https://arxiv.org/pdf/2310.19721.pdf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24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SAM3D: Segment Anything Model in Volumetric Medical Images (ISBI 2024)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2023.09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https://arxiv.org/pdf/2309.03493.pdf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659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2A8EA394-1B2E-CAA8-5559-B00FBA6A3DED}"/>
              </a:ext>
            </a:extLst>
          </p:cNvPr>
          <p:cNvGrpSpPr/>
          <p:nvPr/>
        </p:nvGrpSpPr>
        <p:grpSpPr>
          <a:xfrm>
            <a:off x="2276002" y="2766133"/>
            <a:ext cx="7049901" cy="3674294"/>
            <a:chOff x="2990851" y="2316385"/>
            <a:chExt cx="7049901" cy="367429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E552B7C-F604-C15C-C8F3-243A16E7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684" r="30525" b="18909"/>
            <a:stretch/>
          </p:blipFill>
          <p:spPr>
            <a:xfrm>
              <a:off x="4372524" y="2316385"/>
              <a:ext cx="3632201" cy="33181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09863D-276C-44DB-621B-BAF7B9BFF76F}"/>
                </a:ext>
              </a:extLst>
            </p:cNvPr>
            <p:cNvSpPr txBox="1"/>
            <p:nvPr/>
          </p:nvSpPr>
          <p:spPr>
            <a:xfrm>
              <a:off x="7031140" y="5634546"/>
              <a:ext cx="807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(D, N, L)</a:t>
              </a:r>
              <a:endParaRPr lang="ko-KR" altLang="en-US" sz="14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EC2AA-CF71-6D76-E47D-A8E8C6B24DCF}"/>
                </a:ext>
              </a:extLst>
            </p:cNvPr>
            <p:cNvSpPr txBox="1"/>
            <p:nvPr/>
          </p:nvSpPr>
          <p:spPr>
            <a:xfrm>
              <a:off x="4488947" y="5620543"/>
              <a:ext cx="807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(N, D, L)</a:t>
              </a:r>
              <a:endParaRPr lang="ko-KR" altLang="en-US" sz="14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  <p:cxnSp>
          <p:nvCxnSpPr>
            <p:cNvPr id="12" name="연결선: 꺾임 11">
              <a:extLst>
                <a:ext uri="{FF2B5EF4-FFF2-40B4-BE49-F238E27FC236}">
                  <a16:creationId xmlns:a16="http://schemas.microsoft.com/office/drawing/2014/main" id="{26D5744C-39D9-00C1-3014-6428479BD92B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16200000" flipH="1">
              <a:off x="4297529" y="3334350"/>
              <a:ext cx="386217" cy="1041328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1E6A69-412C-9572-AB54-09568505956C}"/>
                </a:ext>
              </a:extLst>
            </p:cNvPr>
            <p:cNvSpPr txBox="1"/>
            <p:nvPr/>
          </p:nvSpPr>
          <p:spPr>
            <a:xfrm>
              <a:off x="2990851" y="3138686"/>
              <a:ext cx="1958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Depth-wise correlation </a:t>
              </a:r>
              <a:r>
                <a:rPr lang="ko-KR" altLang="en-US" sz="1400" dirty="0">
                  <a:solidFill>
                    <a:srgbClr val="FF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학습 </a:t>
              </a:r>
            </a:p>
          </p:txBody>
        </p:sp>
        <p:cxnSp>
          <p:nvCxnSpPr>
            <p:cNvPr id="19" name="연결선: 꺾임 18">
              <a:extLst>
                <a:ext uri="{FF2B5EF4-FFF2-40B4-BE49-F238E27FC236}">
                  <a16:creationId xmlns:a16="http://schemas.microsoft.com/office/drawing/2014/main" id="{C2F843DC-1603-3DD7-E5D8-AC222F13C7F0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rot="5400000">
              <a:off x="7962942" y="3119070"/>
              <a:ext cx="357515" cy="1500594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DBB82C-6EDA-AD70-550F-6F9C8E7098EA}"/>
                </a:ext>
              </a:extLst>
            </p:cNvPr>
            <p:cNvSpPr txBox="1"/>
            <p:nvPr/>
          </p:nvSpPr>
          <p:spPr>
            <a:xfrm>
              <a:off x="7912874" y="3167390"/>
              <a:ext cx="1958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Spatial-wise correlation </a:t>
              </a:r>
              <a:r>
                <a:rPr lang="ko-KR" altLang="en-US" sz="1400" dirty="0">
                  <a:solidFill>
                    <a:srgbClr val="FF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학습 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668B121-5DAA-C238-765E-9662883B0058}"/>
                </a:ext>
              </a:extLst>
            </p:cNvPr>
            <p:cNvGrpSpPr/>
            <p:nvPr/>
          </p:nvGrpSpPr>
          <p:grpSpPr>
            <a:xfrm>
              <a:off x="5486352" y="5479339"/>
              <a:ext cx="1287389" cy="509714"/>
              <a:chOff x="5486352" y="5479339"/>
              <a:chExt cx="1287389" cy="509714"/>
            </a:xfrm>
          </p:grpSpPr>
          <p:sp>
            <p:nvSpPr>
              <p:cNvPr id="22" name="화살표: 오른쪽 21">
                <a:extLst>
                  <a:ext uri="{FF2B5EF4-FFF2-40B4-BE49-F238E27FC236}">
                    <a16:creationId xmlns:a16="http://schemas.microsoft.com/office/drawing/2014/main" id="{AE4354CF-5821-6E71-3801-6E7DEC11EE10}"/>
                  </a:ext>
                </a:extLst>
              </p:cNvPr>
              <p:cNvSpPr/>
              <p:nvPr/>
            </p:nvSpPr>
            <p:spPr>
              <a:xfrm flipH="1">
                <a:off x="5486352" y="5479339"/>
                <a:ext cx="1287389" cy="509714"/>
              </a:xfrm>
              <a:prstGeom prst="rightArrow">
                <a:avLst/>
              </a:prstGeom>
              <a:solidFill>
                <a:srgbClr val="F2E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0575AA-6435-6A08-E5D6-5D5FEBC25E98}"/>
                  </a:ext>
                </a:extLst>
              </p:cNvPr>
              <p:cNvSpPr txBox="1"/>
              <p:nvPr/>
            </p:nvSpPr>
            <p:spPr>
              <a:xfrm>
                <a:off x="5719931" y="5593008"/>
                <a:ext cx="10538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reshape</a:t>
                </a:r>
                <a:endParaRPr lang="ko-KR" altLang="en-US" sz="1400" dirty="0">
                  <a:solidFill>
                    <a:srgbClr val="7030A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2B955F-EE5F-247A-D0D0-8CE16A45EBF8}"/>
                </a:ext>
              </a:extLst>
            </p:cNvPr>
            <p:cNvSpPr txBox="1"/>
            <p:nvPr/>
          </p:nvSpPr>
          <p:spPr>
            <a:xfrm>
              <a:off x="8096474" y="5413598"/>
              <a:ext cx="194427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D : Depth</a:t>
              </a:r>
            </a:p>
            <a:p>
              <a:r>
                <a:rPr lang="en-US" altLang="ko-KR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N : embedding </a:t>
              </a:r>
              <a:r>
                <a:rPr lang="ko-KR" altLang="en-US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개수</a:t>
              </a:r>
              <a:r>
                <a:rPr lang="en-US" altLang="ko-KR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en-US" altLang="ko-KR" sz="1050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HxW</a:t>
              </a:r>
              <a:r>
                <a:rPr lang="en-US" altLang="ko-KR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</a:p>
            <a:p>
              <a:r>
                <a:rPr lang="en-US" altLang="ko-KR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L : embedding </a:t>
              </a:r>
              <a:r>
                <a:rPr lang="ko-KR" altLang="en-US" sz="1050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차원</a:t>
              </a:r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SAM Adapter: Adapting Segment Anything Model for Medical Image Segmentation</a:t>
            </a:r>
          </a:p>
          <a:p>
            <a:pPr lvl="1"/>
            <a:r>
              <a:rPr lang="en-US" altLang="ko-KR" dirty="0"/>
              <a:t>SD-Trans(Space-Depth Transpose)</a:t>
            </a:r>
          </a:p>
          <a:p>
            <a:pPr lvl="2"/>
            <a:r>
              <a:rPr lang="ko-KR" altLang="en-US" dirty="0"/>
              <a:t>기존 </a:t>
            </a:r>
            <a:r>
              <a:rPr lang="en-US" altLang="ko-KR" dirty="0"/>
              <a:t>Space Branch</a:t>
            </a:r>
            <a:r>
              <a:rPr lang="ko-KR" altLang="en-US" dirty="0"/>
              <a:t>에서 </a:t>
            </a:r>
            <a:r>
              <a:rPr lang="en-US" altLang="ko-KR" dirty="0"/>
              <a:t>depth-wise </a:t>
            </a:r>
            <a:r>
              <a:rPr lang="ko-KR" altLang="en-US" dirty="0"/>
              <a:t>정보를 학습할 </a:t>
            </a:r>
            <a:r>
              <a:rPr lang="en-US" altLang="ko-KR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Branch</a:t>
            </a:r>
            <a:r>
              <a:rPr lang="en-US" altLang="ko-KR" dirty="0"/>
              <a:t> </a:t>
            </a:r>
            <a:r>
              <a:rPr lang="ko-KR" altLang="en-US" dirty="0"/>
              <a:t>추가</a:t>
            </a:r>
            <a:endParaRPr lang="en-US" altLang="ko-KR" dirty="0"/>
          </a:p>
          <a:p>
            <a:pPr lvl="3"/>
            <a:r>
              <a:rPr lang="en-US" altLang="ko-KR" dirty="0"/>
              <a:t>Attention </a:t>
            </a:r>
            <a:r>
              <a:rPr lang="ko-KR" altLang="en-US" dirty="0"/>
              <a:t>연산에서</a:t>
            </a:r>
            <a:r>
              <a:rPr lang="en-US" altLang="ko-KR" dirty="0"/>
              <a:t>, (</a:t>
            </a:r>
            <a:r>
              <a:rPr lang="en-US" altLang="ko-KR" dirty="0" err="1"/>
              <a:t>DxL</a:t>
            </a:r>
            <a:r>
              <a:rPr lang="en-US" altLang="ko-KR" dirty="0"/>
              <a:t>)</a:t>
            </a:r>
            <a:r>
              <a:rPr lang="ko-KR" altLang="en-US" dirty="0"/>
              <a:t>간의 연관성을 학습</a:t>
            </a:r>
            <a:endParaRPr lang="en-US" altLang="ko-KR" dirty="0"/>
          </a:p>
          <a:p>
            <a:pPr lvl="3"/>
            <a:r>
              <a:rPr lang="en-US" altLang="ko-KR" dirty="0"/>
              <a:t>Depth-wise</a:t>
            </a:r>
            <a:r>
              <a:rPr lang="ko-KR" altLang="en-US" dirty="0"/>
              <a:t>를 거친 후</a:t>
            </a:r>
            <a:r>
              <a:rPr lang="en-US" altLang="ko-KR" dirty="0"/>
              <a:t>, Spatial Branch</a:t>
            </a:r>
            <a:r>
              <a:rPr lang="ko-KR" altLang="en-US" dirty="0"/>
              <a:t>에 넘겨줌 </a:t>
            </a:r>
            <a:endParaRPr lang="en-US" altLang="ko-KR" dirty="0"/>
          </a:p>
          <a:p>
            <a:pPr lvl="3"/>
            <a:endParaRPr lang="en-US" alt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44676-4B9F-30B6-6ECE-3142B7C8979D}"/>
              </a:ext>
            </a:extLst>
          </p:cNvPr>
          <p:cNvSpPr txBox="1"/>
          <p:nvPr/>
        </p:nvSpPr>
        <p:spPr>
          <a:xfrm>
            <a:off x="5309035" y="640825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https://arxiv.org/pdf/2310.19721.pdf</a:t>
            </a:r>
            <a:endParaRPr lang="ko-KR" altLang="en-US" sz="11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8A7F2C2-CD77-1045-7C1A-A57D460B8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128"/>
          <a:stretch/>
        </p:blipFill>
        <p:spPr>
          <a:xfrm>
            <a:off x="1126501" y="3069161"/>
            <a:ext cx="1187555" cy="28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6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MA-SAM: Modality-agnostic SAM Adaptation for 3D Medical Image Segmentation</a:t>
            </a:r>
          </a:p>
          <a:p>
            <a:pPr lvl="1"/>
            <a:r>
              <a:rPr lang="en-US" altLang="ko-KR" dirty="0"/>
              <a:t>Light-weight tunable 3D adapters </a:t>
            </a:r>
            <a:r>
              <a:rPr lang="ko-KR" altLang="en-US" dirty="0"/>
              <a:t>삽입</a:t>
            </a:r>
            <a:endParaRPr lang="en-US" altLang="ko-KR" dirty="0"/>
          </a:p>
          <a:p>
            <a:pPr lvl="2"/>
            <a:r>
              <a:rPr lang="en-US" altLang="ko-KR" dirty="0"/>
              <a:t>3D</a:t>
            </a:r>
            <a:r>
              <a:rPr lang="ko-KR" altLang="en-US" dirty="0"/>
              <a:t> </a:t>
            </a:r>
            <a:r>
              <a:rPr lang="en-US" altLang="ko-KR" dirty="0"/>
              <a:t>convolution</a:t>
            </a:r>
            <a:r>
              <a:rPr lang="ko-KR" altLang="en-US" dirty="0"/>
              <a:t> 연산을 통해</a:t>
            </a:r>
            <a:r>
              <a:rPr lang="en-US" altLang="ko-KR" dirty="0"/>
              <a:t>, depth </a:t>
            </a:r>
            <a:r>
              <a:rPr lang="ko-KR" altLang="en-US" dirty="0"/>
              <a:t>정보까지 고려하여 정보 학습</a:t>
            </a:r>
            <a:endParaRPr lang="en-US" altLang="ko-KR" dirty="0"/>
          </a:p>
          <a:p>
            <a:pPr lvl="2"/>
            <a:r>
              <a:rPr lang="ko-KR" altLang="en-US" dirty="0"/>
              <a:t>기존의 </a:t>
            </a:r>
            <a:r>
              <a:rPr lang="en-US" altLang="ko-KR" dirty="0"/>
              <a:t>2D </a:t>
            </a:r>
            <a:r>
              <a:rPr lang="ko-KR" altLang="en-US" dirty="0"/>
              <a:t>연산들은 </a:t>
            </a:r>
            <a:r>
              <a:rPr lang="en-US" altLang="ko-KR" dirty="0"/>
              <a:t>(B x N)</a:t>
            </a:r>
            <a:r>
              <a:rPr lang="ko-KR" altLang="en-US" dirty="0"/>
              <a:t>으로 처리</a:t>
            </a:r>
            <a:endParaRPr lang="en-US" alt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44676-4B9F-30B6-6ECE-3142B7C8979D}"/>
              </a:ext>
            </a:extLst>
          </p:cNvPr>
          <p:cNvSpPr txBox="1"/>
          <p:nvPr/>
        </p:nvSpPr>
        <p:spPr>
          <a:xfrm>
            <a:off x="5309035" y="640825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https://arxiv.org/pdf/2309.08842.pdf</a:t>
            </a:r>
            <a:endParaRPr lang="ko-KR" altLang="en-US" sz="11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DD6839-E2FE-E4FC-554C-C0F2E4D8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06" y="2947987"/>
            <a:ext cx="7760677" cy="280996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0BDAF92-5611-7A0B-6C1C-A97B3DB0B150}"/>
              </a:ext>
            </a:extLst>
          </p:cNvPr>
          <p:cNvSpPr/>
          <p:nvPr/>
        </p:nvSpPr>
        <p:spPr>
          <a:xfrm>
            <a:off x="5570322" y="4352968"/>
            <a:ext cx="2068150" cy="1765818"/>
          </a:xfrm>
          <a:prstGeom prst="rect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8C9A83B-3625-BB08-C40D-09663018C3BC}"/>
              </a:ext>
            </a:extLst>
          </p:cNvPr>
          <p:cNvSpPr/>
          <p:nvPr/>
        </p:nvSpPr>
        <p:spPr>
          <a:xfrm>
            <a:off x="2143632" y="4352968"/>
            <a:ext cx="2068150" cy="1765818"/>
          </a:xfrm>
          <a:prstGeom prst="rect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34D64E10-A6D6-5551-9A8B-F6729403E84B}"/>
              </a:ext>
            </a:extLst>
          </p:cNvPr>
          <p:cNvCxnSpPr/>
          <p:nvPr/>
        </p:nvCxnSpPr>
        <p:spPr>
          <a:xfrm rot="16200000" flipH="1">
            <a:off x="2989549" y="5829100"/>
            <a:ext cx="650303" cy="508000"/>
          </a:xfrm>
          <a:prstGeom prst="bentConnector3">
            <a:avLst>
              <a:gd name="adj1" fmla="val 1007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E5D4E9-E7F0-5531-7F43-695412BB542A}"/>
              </a:ext>
            </a:extLst>
          </p:cNvPr>
          <p:cNvSpPr txBox="1"/>
          <p:nvPr/>
        </p:nvSpPr>
        <p:spPr>
          <a:xfrm>
            <a:off x="3596278" y="6301245"/>
            <a:ext cx="2603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BN -&gt; (B, N) </a:t>
            </a:r>
            <a:endParaRPr lang="ko-KR" altLang="en-US" sz="11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864143E0-1FD0-5605-9E5A-41DD46D480E7}"/>
              </a:ext>
            </a:extLst>
          </p:cNvPr>
          <p:cNvCxnSpPr/>
          <p:nvPr/>
        </p:nvCxnSpPr>
        <p:spPr>
          <a:xfrm rot="16200000" flipH="1">
            <a:off x="6413816" y="5829100"/>
            <a:ext cx="650303" cy="508000"/>
          </a:xfrm>
          <a:prstGeom prst="bentConnector3">
            <a:avLst>
              <a:gd name="adj1" fmla="val 1007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53D855-9D8F-8B5E-779B-85F690980A57}"/>
              </a:ext>
            </a:extLst>
          </p:cNvPr>
          <p:cNvSpPr txBox="1"/>
          <p:nvPr/>
        </p:nvSpPr>
        <p:spPr>
          <a:xfrm>
            <a:off x="7020545" y="6301245"/>
            <a:ext cx="2603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BN -&gt; (B, N) </a:t>
            </a:r>
            <a:endParaRPr lang="ko-KR" altLang="en-US" sz="11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99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altLang="ko-KR" b="1" dirty="0"/>
              <a:t>Training</a:t>
            </a:r>
            <a:r>
              <a:rPr lang="ko-KR" altLang="en-US" b="1" dirty="0"/>
              <a:t> </a:t>
            </a:r>
            <a:r>
              <a:rPr lang="en-US" altLang="ko-KR" b="1" dirty="0"/>
              <a:t>from </a:t>
            </a: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scratch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ko-KR" sz="1200" dirty="0"/>
              <a:t>Towards 3D Medical Images</a:t>
            </a:r>
          </a:p>
          <a:p>
            <a:pPr marL="914400" lvl="2" indent="0" algn="ctr">
              <a:buNone/>
            </a:pPr>
            <a:r>
              <a:rPr lang="en-US" altLang="ko-KR" dirty="0"/>
              <a:t>“</a:t>
            </a:r>
            <a:r>
              <a:rPr lang="ko-KR" altLang="en-US" dirty="0"/>
              <a:t>이왕 </a:t>
            </a:r>
            <a:r>
              <a:rPr lang="en-US" altLang="ko-KR" dirty="0"/>
              <a:t>3</a:t>
            </a:r>
            <a:r>
              <a:rPr lang="ko-KR" altLang="en-US" dirty="0"/>
              <a:t>차원 영상에 맞춰서 만드는데</a:t>
            </a:r>
            <a:r>
              <a:rPr lang="en-US" altLang="ko-KR" dirty="0"/>
              <a:t>, </a:t>
            </a:r>
            <a:r>
              <a:rPr lang="ko-KR" altLang="en-US" dirty="0"/>
              <a:t>새로 모델을 학습시키자</a:t>
            </a:r>
            <a:r>
              <a:rPr lang="en-US" altLang="ko-KR" dirty="0"/>
              <a:t>!”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E4ED33D-A281-643C-8ED0-D596F43AE855}"/>
              </a:ext>
            </a:extLst>
          </p:cNvPr>
          <p:cNvGraphicFramePr>
            <a:graphicFrameLocks noGrp="1"/>
          </p:cNvGraphicFramePr>
          <p:nvPr/>
        </p:nvGraphicFramePr>
        <p:xfrm>
          <a:off x="1297607" y="2747688"/>
          <a:ext cx="8552070" cy="1198880"/>
        </p:xfrm>
        <a:graphic>
          <a:graphicData uri="http://schemas.openxmlformats.org/drawingml/2006/table">
            <a:tbl>
              <a:tblPr firstRow="1" bandRow="1"/>
              <a:tblGrid>
                <a:gridCol w="4770946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968351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812773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SAM-Med3D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2023.08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http://arxiv.org/abs/2310.15161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SegVol: Universal and Interactive Volumetric Medical Image Segmentation</a:t>
                      </a:r>
                      <a:endParaRPr lang="en-US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2023.11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https://arxiv.org/pdf/2311.13385.pdf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125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SAM-Med3D</a:t>
            </a:r>
          </a:p>
          <a:p>
            <a:pPr lvl="1"/>
            <a:r>
              <a:rPr lang="en-US" altLang="ko-KR" dirty="0"/>
              <a:t>Volumetric medical image segmentation model</a:t>
            </a:r>
          </a:p>
          <a:p>
            <a:pPr lvl="1"/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learnable 3D</a:t>
            </a:r>
            <a:r>
              <a:rPr lang="en-US" altLang="ko-KR" dirty="0"/>
              <a:t> SAM-like architecture</a:t>
            </a:r>
          </a:p>
          <a:p>
            <a:pPr lvl="1"/>
            <a:r>
              <a:rPr lang="en-US" altLang="ko-KR" dirty="0"/>
              <a:t>Training scratch from </a:t>
            </a:r>
            <a:r>
              <a:rPr lang="en-US" altLang="ko-K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Large-scale 3D medical image dataset</a:t>
            </a:r>
          </a:p>
          <a:p>
            <a:pPr lvl="2"/>
            <a:r>
              <a:rPr lang="en-US" altLang="ko-KR" dirty="0"/>
              <a:t>Images/masks - 21K/131K</a:t>
            </a:r>
          </a:p>
          <a:p>
            <a:pPr lvl="2"/>
            <a:r>
              <a:rPr lang="en-US" altLang="ko-KR" dirty="0"/>
              <a:t>247 categories</a:t>
            </a:r>
          </a:p>
          <a:p>
            <a:pPr lvl="2"/>
            <a:r>
              <a:rPr lang="en-US" altLang="ko-KR" dirty="0"/>
              <a:t>Modality : CT, MR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03BEF8-09B7-3308-6ED9-E9AF324BA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73"/>
          <a:stretch/>
        </p:blipFill>
        <p:spPr>
          <a:xfrm>
            <a:off x="3465594" y="3607083"/>
            <a:ext cx="5573304" cy="2697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D1D3C-5F3F-B1E6-0BB6-946DA2F58BA6}"/>
              </a:ext>
            </a:extLst>
          </p:cNvPr>
          <p:cNvSpPr txBox="1"/>
          <p:nvPr/>
        </p:nvSpPr>
        <p:spPr>
          <a:xfrm>
            <a:off x="5484881" y="639678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/>
              <a:t>http://arxiv.org/abs/2310.15161</a:t>
            </a:r>
          </a:p>
        </p:txBody>
      </p:sp>
    </p:spTree>
    <p:extLst>
      <p:ext uri="{BB962C8B-B14F-4D97-AF65-F5344CB8AC3E}">
        <p14:creationId xmlns:p14="http://schemas.microsoft.com/office/powerpoint/2010/main" val="4210377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Discussion and 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Existing challenges &amp; Potential future directions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dirty="0"/>
              <a:t>Large-Scale Medical Dataset </a:t>
            </a:r>
            <a:r>
              <a:rPr lang="ko-KR" altLang="en-US" dirty="0"/>
              <a:t>구축</a:t>
            </a:r>
            <a:endParaRPr lang="en-US" altLang="ko-KR" dirty="0"/>
          </a:p>
          <a:p>
            <a:pPr lvl="2"/>
            <a:r>
              <a:rPr lang="ko-KR" altLang="en-US" dirty="0"/>
              <a:t>아직 </a:t>
            </a:r>
            <a:r>
              <a:rPr lang="en-US" altLang="ko-KR" dirty="0"/>
              <a:t>unseen tasks</a:t>
            </a:r>
            <a:r>
              <a:rPr lang="ko-KR" altLang="en-US" dirty="0"/>
              <a:t>에 대한 </a:t>
            </a:r>
            <a:r>
              <a:rPr lang="en-US" altLang="ko-KR" dirty="0"/>
              <a:t>generalization </a:t>
            </a:r>
            <a:r>
              <a:rPr lang="ko-KR" altLang="en-US" dirty="0"/>
              <a:t>성능이 약함</a:t>
            </a:r>
            <a:endParaRPr lang="en-US" altLang="ko-KR" dirty="0"/>
          </a:p>
          <a:p>
            <a:pPr lvl="2"/>
            <a:r>
              <a:rPr lang="ko-KR" altLang="en-US" dirty="0"/>
              <a:t>이를 해결하기 위해</a:t>
            </a:r>
            <a:r>
              <a:rPr lang="en-US" altLang="ko-KR" dirty="0"/>
              <a:t>, </a:t>
            </a:r>
            <a:r>
              <a:rPr lang="ko-KR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다양한 </a:t>
            </a:r>
            <a:r>
              <a:rPr lang="ko-KR" alt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모달리티</a:t>
            </a: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ko-KR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신체 부위</a:t>
            </a: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ko-KR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대상을 포함하는 대규모 데이터셋</a:t>
            </a:r>
            <a:r>
              <a:rPr lang="ko-KR" altLang="en-US" dirty="0"/>
              <a:t> 구축이 필수적</a:t>
            </a:r>
            <a:endParaRPr lang="en-US" altLang="ko-KR" dirty="0"/>
          </a:p>
          <a:p>
            <a:pPr lvl="3"/>
            <a:r>
              <a:rPr lang="en-US" altLang="ko-KR" dirty="0"/>
              <a:t>Ex) SA-Med2D-20M Dataset : 4.6M images/19.7M masks</a:t>
            </a:r>
          </a:p>
          <a:p>
            <a:pPr marL="457200" lvl="1" indent="0">
              <a:buNone/>
            </a:pPr>
            <a:endParaRPr lang="en-US" altLang="ko-KR" dirty="0"/>
          </a:p>
          <a:p>
            <a:pPr marL="800100" lvl="1" indent="-342900">
              <a:buFont typeface="+mj-lt"/>
              <a:buAutoNum type="arabicPeriod"/>
            </a:pPr>
            <a:endParaRPr lang="en-US" altLang="ko-KR" dirty="0"/>
          </a:p>
        </p:txBody>
      </p:sp>
      <p:pic>
        <p:nvPicPr>
          <p:cNvPr id="3074" name="Picture 2" descr="Refer to caption">
            <a:extLst>
              <a:ext uri="{FF2B5EF4-FFF2-40B4-BE49-F238E27FC236}">
                <a16:creationId xmlns:a16="http://schemas.microsoft.com/office/drawing/2014/main" id="{ADD5BFDC-6DE8-73B2-5D5D-5441202D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29" y="2922310"/>
            <a:ext cx="6561392" cy="34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09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Discussion and 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existing challenges &amp; potential future directions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Large-Scale Medical Dataset </a:t>
            </a:r>
            <a:r>
              <a:rPr lang="ko-KR" altLang="en-US" sz="900" dirty="0"/>
              <a:t>구축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dirty="0"/>
              <a:t>Medical Image Annotation </a:t>
            </a:r>
            <a:r>
              <a:rPr lang="ko-KR" altLang="en-US" dirty="0"/>
              <a:t>가속화</a:t>
            </a:r>
            <a:endParaRPr lang="en-US" altLang="ko-KR" dirty="0"/>
          </a:p>
          <a:p>
            <a:pPr lvl="2"/>
            <a:r>
              <a:rPr lang="ko-KR" altLang="en-US" dirty="0"/>
              <a:t>의료 데이터셋 구축을 위한 </a:t>
            </a:r>
            <a:r>
              <a:rPr lang="en-US" altLang="ko-KR" dirty="0"/>
              <a:t>annotation</a:t>
            </a:r>
            <a:r>
              <a:rPr lang="ko-KR" altLang="en-US" dirty="0"/>
              <a:t>은 전문성 </a:t>
            </a:r>
            <a:r>
              <a:rPr lang="en-US" altLang="ko-KR" dirty="0"/>
              <a:t>+ </a:t>
            </a:r>
            <a:r>
              <a:rPr lang="ko-KR" altLang="en-US" dirty="0"/>
              <a:t>세밀함을 요구 </a:t>
            </a:r>
            <a:r>
              <a:rPr lang="en-US" altLang="ko-KR" dirty="0"/>
              <a:t>=&gt; </a:t>
            </a:r>
            <a:r>
              <a:rPr lang="ko-KR" altLang="en-US" dirty="0"/>
              <a:t>매우 </a:t>
            </a:r>
            <a:r>
              <a:rPr lang="en-US" altLang="ko-KR" dirty="0"/>
              <a:t>time-consuming + </a:t>
            </a:r>
            <a:r>
              <a:rPr lang="ko-KR" altLang="en-US" dirty="0"/>
              <a:t>비용적 문제</a:t>
            </a:r>
            <a:endParaRPr lang="en-US" altLang="ko-KR" dirty="0"/>
          </a:p>
          <a:p>
            <a:pPr lvl="2"/>
            <a:r>
              <a:rPr lang="en-US" altLang="ko-KR" dirty="0"/>
              <a:t>SAM</a:t>
            </a:r>
            <a:r>
              <a:rPr lang="ko-KR" altLang="en-US" dirty="0"/>
              <a:t>으로 생성한 </a:t>
            </a:r>
            <a:r>
              <a:rPr lang="en-US" altLang="ko-KR" dirty="0"/>
              <a:t>mask</a:t>
            </a:r>
            <a:r>
              <a:rPr lang="ko-KR" altLang="en-US" dirty="0"/>
              <a:t>를 </a:t>
            </a:r>
            <a:r>
              <a:rPr lang="en-US" altLang="ko-KR" dirty="0"/>
              <a:t>annotation</a:t>
            </a:r>
            <a:r>
              <a:rPr lang="ko-KR" altLang="en-US" dirty="0"/>
              <a:t>의 보조 툴로 사용 </a:t>
            </a:r>
            <a:r>
              <a:rPr lang="en-US" altLang="ko-KR" dirty="0"/>
              <a:t>=&gt; </a:t>
            </a:r>
            <a:r>
              <a:rPr lang="ko-KR" altLang="en-US" dirty="0"/>
              <a:t>시간 절약 </a:t>
            </a:r>
            <a:r>
              <a:rPr lang="en-US" altLang="ko-KR" dirty="0"/>
              <a:t>O</a:t>
            </a:r>
          </a:p>
          <a:p>
            <a:pPr lvl="3"/>
            <a:r>
              <a:rPr lang="ko-KR" altLang="en-US" dirty="0"/>
              <a:t>세부 </a:t>
            </a:r>
            <a:r>
              <a:rPr lang="ko-KR" altLang="en-US" dirty="0" err="1"/>
              <a:t>라벨링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전문가</a:t>
            </a:r>
            <a:r>
              <a:rPr lang="en-US" altLang="ko-KR" dirty="0"/>
              <a:t>, </a:t>
            </a:r>
            <a:r>
              <a:rPr lang="ko-KR" altLang="en-US" dirty="0"/>
              <a:t>큼직큼직한 </a:t>
            </a:r>
            <a:r>
              <a:rPr lang="ko-KR" altLang="en-US" dirty="0" err="1"/>
              <a:t>라벨링</a:t>
            </a:r>
            <a:r>
              <a:rPr lang="ko-KR" altLang="en-US" dirty="0"/>
              <a:t> </a:t>
            </a:r>
            <a:r>
              <a:rPr lang="en-US" altLang="ko-KR" dirty="0"/>
              <a:t>: SAM</a:t>
            </a:r>
          </a:p>
          <a:p>
            <a:pPr lvl="3"/>
            <a:r>
              <a:rPr lang="en-US" altLang="ko-KR" dirty="0"/>
              <a:t>Ex) 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BDDF670-4BDE-FF76-0AC8-D03F7D0E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643" y="3196400"/>
            <a:ext cx="6268325" cy="314369"/>
          </a:xfrm>
          <a:prstGeom prst="rect">
            <a:avLst/>
          </a:prstGeom>
        </p:spPr>
      </p:pic>
      <p:pic>
        <p:nvPicPr>
          <p:cNvPr id="4098" name="Picture 2" descr="Refer to caption">
            <a:extLst>
              <a:ext uri="{FF2B5EF4-FFF2-40B4-BE49-F238E27FC236}">
                <a16:creationId xmlns:a16="http://schemas.microsoft.com/office/drawing/2014/main" id="{8158E038-D2AE-8469-7C11-11E1F3BF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94" y="3736103"/>
            <a:ext cx="6415012" cy="20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4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Large-scale foundation models </a:t>
            </a:r>
            <a:r>
              <a:rPr lang="ko-KR" altLang="en-US" dirty="0"/>
              <a:t>유행</a:t>
            </a:r>
            <a:endParaRPr lang="en-US" altLang="ko-KR" dirty="0"/>
          </a:p>
          <a:p>
            <a:pPr lvl="1"/>
            <a:r>
              <a:rPr lang="ko-KR" altLang="en-US" dirty="0"/>
              <a:t>다양한 </a:t>
            </a:r>
            <a:r>
              <a:rPr lang="en-US" altLang="ko-KR" dirty="0"/>
              <a:t>down-tasks</a:t>
            </a:r>
            <a:r>
              <a:rPr lang="ko-KR" altLang="en-US" dirty="0"/>
              <a:t>에서 </a:t>
            </a:r>
            <a:r>
              <a:rPr lang="en-US" altLang="ko-KR" dirty="0"/>
              <a:t>Zero-shot generalization </a:t>
            </a:r>
            <a:r>
              <a:rPr lang="ko-KR" altLang="en-US" dirty="0"/>
              <a:t>능력 증명</a:t>
            </a:r>
            <a:endParaRPr lang="en-US" altLang="ko-KR" dirty="0"/>
          </a:p>
          <a:p>
            <a:pPr lvl="1"/>
            <a:r>
              <a:rPr lang="en-US" altLang="ko-KR" dirty="0"/>
              <a:t>Segment Anything Model(SAM) </a:t>
            </a:r>
            <a:r>
              <a:rPr lang="ko-KR" altLang="en-US" dirty="0"/>
              <a:t>등장</a:t>
            </a:r>
            <a:endParaRPr lang="en-US" altLang="ko-KR" dirty="0"/>
          </a:p>
          <a:p>
            <a:pPr lvl="2"/>
            <a:r>
              <a:rPr lang="en-US" altLang="ko-KR" dirty="0"/>
              <a:t>Natural image segmentation</a:t>
            </a:r>
            <a:r>
              <a:rPr lang="ko-KR" altLang="en-US" dirty="0"/>
              <a:t>에서</a:t>
            </a:r>
            <a:r>
              <a:rPr lang="en-US" altLang="ko-KR" dirty="0"/>
              <a:t> foundation model</a:t>
            </a:r>
            <a:r>
              <a:rPr lang="ko-KR" altLang="en-US" dirty="0"/>
              <a:t>로서 성공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9709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Discussion and 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existing challenges &amp; potential future directions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Large-Scale Medical Dataset </a:t>
            </a:r>
            <a:r>
              <a:rPr lang="ko-KR" altLang="en-US" sz="900" dirty="0"/>
              <a:t>구축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Medical Image Annotation </a:t>
            </a:r>
            <a:r>
              <a:rPr lang="ko-KR" altLang="en-US" sz="900" dirty="0"/>
              <a:t>가속화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ko-KR" altLang="en-US" dirty="0"/>
              <a:t>다양한 형태의 </a:t>
            </a:r>
            <a:r>
              <a:rPr lang="en-US" altLang="ko-KR" dirty="0"/>
              <a:t>Prompts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2"/>
            <a:r>
              <a:rPr lang="en-US" altLang="ko-KR" dirty="0"/>
              <a:t>Text</a:t>
            </a:r>
            <a:r>
              <a:rPr lang="ko-KR" altLang="en-US" dirty="0"/>
              <a:t> </a:t>
            </a:r>
            <a:r>
              <a:rPr lang="en-US" altLang="ko-KR" dirty="0"/>
              <a:t>prompts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임상 지식을 </a:t>
            </a:r>
            <a:r>
              <a:rPr lang="en-US" altLang="ko-KR" dirty="0"/>
              <a:t>prompt</a:t>
            </a:r>
            <a:r>
              <a:rPr lang="ko-KR" altLang="en-US" dirty="0"/>
              <a:t>로 제공</a:t>
            </a:r>
            <a:endParaRPr lang="en-US" altLang="ko-KR" dirty="0"/>
          </a:p>
          <a:p>
            <a:pPr lvl="3"/>
            <a:r>
              <a:rPr lang="en-US" altLang="ko-KR" dirty="0"/>
              <a:t>Ex) </a:t>
            </a:r>
            <a:r>
              <a:rPr lang="en-US" altLang="ko-KR" dirty="0" err="1"/>
              <a:t>SegVol</a:t>
            </a:r>
            <a:r>
              <a:rPr lang="en-US" altLang="ko-KR" dirty="0"/>
              <a:t>: </a:t>
            </a:r>
            <a:r>
              <a:rPr lang="ko-KR" altLang="en-US" dirty="0"/>
              <a:t>마스크를 추출할 영역에 대한 </a:t>
            </a:r>
            <a:r>
              <a:rPr lang="en-US" altLang="ko-KR" dirty="0"/>
              <a:t>class(Liver, Tumor .. )</a:t>
            </a:r>
            <a:r>
              <a:rPr lang="ko-KR" altLang="en-US" dirty="0"/>
              <a:t>를 </a:t>
            </a:r>
            <a:r>
              <a:rPr lang="en-US" altLang="ko-KR" dirty="0"/>
              <a:t>Text Prompt</a:t>
            </a:r>
            <a:r>
              <a:rPr lang="ko-KR" altLang="en-US" dirty="0"/>
              <a:t>로 제공</a:t>
            </a:r>
            <a:endParaRPr lang="en-US" altLang="ko-KR" dirty="0"/>
          </a:p>
          <a:p>
            <a:pPr lvl="3"/>
            <a:endParaRPr lang="en-US" altLang="ko-KR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457200" lvl="1" indent="0">
              <a:buNone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</p:txBody>
      </p:sp>
      <p:pic>
        <p:nvPicPr>
          <p:cNvPr id="1026" name="Picture 2" descr="Refer to caption">
            <a:extLst>
              <a:ext uri="{FF2B5EF4-FFF2-40B4-BE49-F238E27FC236}">
                <a16:creationId xmlns:a16="http://schemas.microsoft.com/office/drawing/2014/main" id="{E4E15612-1F5D-926E-027C-E3493D63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214" y="907922"/>
            <a:ext cx="5108000" cy="16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B59AF5C8-4D14-BB89-8C9D-695769A19E94}"/>
              </a:ext>
            </a:extLst>
          </p:cNvPr>
          <p:cNvGrpSpPr/>
          <p:nvPr/>
        </p:nvGrpSpPr>
        <p:grpSpPr>
          <a:xfrm>
            <a:off x="2217849" y="3319136"/>
            <a:ext cx="4046191" cy="2161835"/>
            <a:chOff x="7716186" y="3429000"/>
            <a:chExt cx="4046191" cy="216183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CE913C8-DD63-E25D-4081-834B52A9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6186" y="3502970"/>
              <a:ext cx="4046191" cy="208786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91744BB-9027-232F-DCFF-83CBBE8B833E}"/>
                </a:ext>
              </a:extLst>
            </p:cNvPr>
            <p:cNvSpPr/>
            <p:nvPr/>
          </p:nvSpPr>
          <p:spPr>
            <a:xfrm>
              <a:off x="10199803" y="3429000"/>
              <a:ext cx="876692" cy="1072901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B9D679C6-B0E1-3A89-AAB0-46B8679D4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6427688" y="4151122"/>
            <a:ext cx="3588405" cy="1329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DEC7F-7282-8D96-7BDE-A74CBD48BCA9}"/>
              </a:ext>
            </a:extLst>
          </p:cNvPr>
          <p:cNvSpPr txBox="1"/>
          <p:nvPr/>
        </p:nvSpPr>
        <p:spPr>
          <a:xfrm>
            <a:off x="6427688" y="5599209"/>
            <a:ext cx="3588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Text prompt</a:t>
            </a:r>
            <a:r>
              <a:rPr lang="ko-KR" altLang="en-US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를 통해</a:t>
            </a:r>
            <a:r>
              <a:rPr lang="en-US" altLang="ko-KR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1200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바운딩</a:t>
            </a:r>
            <a:r>
              <a:rPr lang="ko-KR" altLang="en-US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박스 안에서</a:t>
            </a:r>
            <a:r>
              <a:rPr lang="en-US" altLang="ko-KR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ko-KR" altLang="en-US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원하는 대상을 명확하게 추출 가능</a:t>
            </a:r>
            <a:r>
              <a:rPr lang="en-US" altLang="ko-KR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(ambiguity </a:t>
            </a:r>
            <a:r>
              <a:rPr lang="ko-KR" altLang="en-US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해결</a:t>
            </a:r>
            <a:r>
              <a:rPr lang="en-US" altLang="ko-KR" sz="12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9805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Discussion and 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existing challenges &amp; potential future directions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Large-Scale Medical Dataset </a:t>
            </a:r>
            <a:r>
              <a:rPr lang="ko-KR" altLang="en-US" sz="900" dirty="0"/>
              <a:t>구축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Medical Image Annotation </a:t>
            </a:r>
            <a:r>
              <a:rPr lang="ko-KR" altLang="en-US" sz="900" dirty="0"/>
              <a:t>가속화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ko-KR" altLang="en-US" dirty="0"/>
              <a:t>다양한 형태의 </a:t>
            </a:r>
            <a:r>
              <a:rPr lang="en-US" altLang="ko-KR" dirty="0"/>
              <a:t>Prompts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2"/>
            <a:r>
              <a:rPr lang="en-US" altLang="ko-KR" dirty="0"/>
              <a:t>Scribble(=drag)</a:t>
            </a:r>
            <a:r>
              <a:rPr lang="ko-KR" altLang="en-US" dirty="0"/>
              <a:t> </a:t>
            </a:r>
            <a:r>
              <a:rPr lang="en-US" altLang="ko-KR" dirty="0"/>
              <a:t>prompts</a:t>
            </a:r>
          </a:p>
          <a:p>
            <a:pPr lvl="3"/>
            <a:r>
              <a:rPr lang="en-US" altLang="ko-KR" dirty="0"/>
              <a:t>Point</a:t>
            </a:r>
            <a:r>
              <a:rPr lang="ko-KR" altLang="en-US" dirty="0"/>
              <a:t>보다는 많은 정보를 주면서</a:t>
            </a:r>
            <a:r>
              <a:rPr lang="en-US" altLang="ko-KR" dirty="0"/>
              <a:t>, Bounding Box</a:t>
            </a:r>
            <a:r>
              <a:rPr lang="ko-KR" altLang="en-US" dirty="0"/>
              <a:t>보다는 자유로움</a:t>
            </a:r>
            <a:endParaRPr lang="en-US" altLang="ko-KR" dirty="0"/>
          </a:p>
          <a:p>
            <a:pPr lvl="3"/>
            <a:r>
              <a:rPr lang="ko-KR" altLang="en-US" dirty="0"/>
              <a:t>직관적 </a:t>
            </a:r>
            <a:r>
              <a:rPr lang="en-US" altLang="ko-KR" dirty="0"/>
              <a:t>&amp; </a:t>
            </a:r>
            <a:r>
              <a:rPr lang="ko-KR" altLang="en-US" u="sng" dirty="0"/>
              <a:t>불규칙한 외형</a:t>
            </a:r>
            <a:r>
              <a:rPr lang="ko-KR" altLang="en-US" dirty="0"/>
              <a:t>의 객체들에 대해 효과적</a:t>
            </a:r>
            <a:endParaRPr lang="en-US" altLang="ko-KR" dirty="0"/>
          </a:p>
          <a:p>
            <a:pPr lvl="4"/>
            <a:r>
              <a:rPr lang="ko-KR" altLang="en-US" dirty="0"/>
              <a:t>혈관</a:t>
            </a:r>
            <a:r>
              <a:rPr lang="en-US" altLang="ko-KR" dirty="0"/>
              <a:t>, </a:t>
            </a:r>
            <a:r>
              <a:rPr lang="ko-KR" altLang="en-US" dirty="0"/>
              <a:t>신경</a:t>
            </a:r>
            <a:r>
              <a:rPr lang="en-US" altLang="ko-KR" dirty="0"/>
              <a:t>, </a:t>
            </a:r>
            <a:r>
              <a:rPr lang="ko-KR" altLang="en-US" dirty="0"/>
              <a:t>근육</a:t>
            </a:r>
            <a:r>
              <a:rPr lang="en-US" altLang="ko-KR" dirty="0"/>
              <a:t> </a:t>
            </a:r>
            <a:r>
              <a:rPr lang="ko-KR" altLang="en-US" dirty="0"/>
              <a:t>등</a:t>
            </a:r>
            <a:endParaRPr lang="en-US" altLang="ko-KR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  <a:p>
            <a:pPr marL="457200" lvl="1" indent="0">
              <a:buNone/>
            </a:pPr>
            <a:endParaRPr lang="en-US" altLang="ko-KR" sz="1000" dirty="0"/>
          </a:p>
          <a:p>
            <a:pPr marL="800100" lvl="1" indent="-342900">
              <a:buFont typeface="+mj-lt"/>
              <a:buAutoNum type="arabicPeriod"/>
            </a:pPr>
            <a:endParaRPr lang="en-US" altLang="ko-KR" sz="1000" dirty="0"/>
          </a:p>
        </p:txBody>
      </p:sp>
      <p:pic>
        <p:nvPicPr>
          <p:cNvPr id="2050" name="Picture 2" descr="Refer to caption">
            <a:extLst>
              <a:ext uri="{FF2B5EF4-FFF2-40B4-BE49-F238E27FC236}">
                <a16:creationId xmlns:a16="http://schemas.microsoft.com/office/drawing/2014/main" id="{7BD609F2-B3A7-14AB-FEBC-DFE24023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02" y="3895589"/>
            <a:ext cx="8342794" cy="24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61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Discussion and 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existing challenges &amp; potential future directions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Large-Scale Medical Dataset </a:t>
            </a:r>
            <a:r>
              <a:rPr lang="ko-KR" altLang="en-US" sz="900" dirty="0"/>
              <a:t>구축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900" dirty="0"/>
              <a:t>Medical Image Annotation </a:t>
            </a:r>
            <a:r>
              <a:rPr lang="ko-KR" altLang="en-US" sz="900" dirty="0"/>
              <a:t>가속화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ko-KR" altLang="en-US" sz="900" dirty="0"/>
              <a:t>다양한 형태의 </a:t>
            </a:r>
            <a:r>
              <a:rPr lang="en-US" altLang="ko-KR" sz="900" dirty="0"/>
              <a:t>Prompts </a:t>
            </a:r>
            <a:r>
              <a:rPr lang="ko-KR" altLang="en-US" sz="900" dirty="0"/>
              <a:t>사용</a:t>
            </a:r>
            <a:endParaRPr lang="en-US" altLang="ko-KR" sz="9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dirty="0"/>
              <a:t>Multi-Modal Medical Images</a:t>
            </a:r>
          </a:p>
          <a:p>
            <a:pPr lvl="2"/>
            <a:r>
              <a:rPr lang="ko-KR" altLang="en-US" dirty="0"/>
              <a:t>인체의 해부학</a:t>
            </a:r>
            <a:r>
              <a:rPr lang="en-US" altLang="ko-KR" dirty="0"/>
              <a:t>, </a:t>
            </a:r>
            <a:r>
              <a:rPr lang="ko-KR" altLang="en-US" dirty="0"/>
              <a:t>기능 및 병변에 대한 보충정보 제공함으로써</a:t>
            </a:r>
            <a:r>
              <a:rPr lang="en-US" altLang="ko-KR" dirty="0"/>
              <a:t>, </a:t>
            </a:r>
            <a:r>
              <a:rPr lang="ko-KR" altLang="en-US" dirty="0"/>
              <a:t>임상 활용에 중요한 역할 수행</a:t>
            </a:r>
            <a:endParaRPr lang="en-US" altLang="ko-KR" dirty="0"/>
          </a:p>
          <a:p>
            <a:pPr lvl="3"/>
            <a:r>
              <a:rPr lang="en-US" altLang="ko-KR" dirty="0"/>
              <a:t>Ex1) MRI + fMRI(functional MRI) : </a:t>
            </a:r>
            <a:r>
              <a:rPr lang="ko-KR" altLang="en-US" dirty="0"/>
              <a:t>조직의 해부학적 구조 평가 </a:t>
            </a:r>
            <a:r>
              <a:rPr lang="en-US" altLang="ko-KR" dirty="0"/>
              <a:t>+</a:t>
            </a:r>
            <a:r>
              <a:rPr lang="ko-KR" altLang="en-US" dirty="0"/>
              <a:t> 기능적 특성 평가</a:t>
            </a:r>
            <a:endParaRPr lang="en-US" altLang="ko-KR" dirty="0"/>
          </a:p>
          <a:p>
            <a:pPr lvl="3"/>
            <a:r>
              <a:rPr lang="en-US" altLang="ko-KR" dirty="0"/>
              <a:t>Ex2) PET</a:t>
            </a:r>
            <a:r>
              <a:rPr lang="ko-KR" altLang="en-US" dirty="0"/>
              <a:t> </a:t>
            </a:r>
            <a:r>
              <a:rPr lang="en-US" altLang="ko-KR" dirty="0"/>
              <a:t>+</a:t>
            </a:r>
            <a:r>
              <a:rPr lang="ko-KR" altLang="en-US" dirty="0"/>
              <a:t> </a:t>
            </a:r>
            <a:r>
              <a:rPr lang="en-US" altLang="ko-KR" dirty="0"/>
              <a:t>CT/MR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대사 활동 평가 </a:t>
            </a:r>
            <a:r>
              <a:rPr lang="en-US" altLang="ko-KR" dirty="0"/>
              <a:t>+ </a:t>
            </a:r>
            <a:r>
              <a:rPr lang="ko-KR" altLang="en-US" dirty="0"/>
              <a:t>상세한 해부학적 위치 구조 확인 </a:t>
            </a:r>
            <a:endParaRPr lang="en-US" altLang="ko-KR" dirty="0"/>
          </a:p>
          <a:p>
            <a:pPr marL="1828800" lvl="4" indent="0">
              <a:buNone/>
            </a:pPr>
            <a:r>
              <a:rPr lang="en-US" altLang="ko-KR" dirty="0"/>
              <a:t>=&gt; </a:t>
            </a:r>
            <a:r>
              <a:rPr lang="ko-KR" altLang="en-US" dirty="0"/>
              <a:t>종양 식별</a:t>
            </a:r>
            <a:r>
              <a:rPr lang="en-US" altLang="ko-KR" dirty="0"/>
              <a:t>, </a:t>
            </a:r>
            <a:r>
              <a:rPr lang="ko-KR" altLang="en-US" dirty="0"/>
              <a:t>대사 활동 평가 등 더 정확한 진단 가능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6974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F1EFF9FB-A7FB-AC8E-7CE5-5B15643F0237}"/>
              </a:ext>
            </a:extLst>
          </p:cNvPr>
          <p:cNvGrpSpPr/>
          <p:nvPr/>
        </p:nvGrpSpPr>
        <p:grpSpPr>
          <a:xfrm>
            <a:off x="8167782" y="1256134"/>
            <a:ext cx="3774515" cy="3830922"/>
            <a:chOff x="7033139" y="2000918"/>
            <a:chExt cx="4729238" cy="4246420"/>
          </a:xfrm>
        </p:grpSpPr>
        <p:pic>
          <p:nvPicPr>
            <p:cNvPr id="17410" name="Picture 2" descr="Refer to caption">
              <a:extLst>
                <a:ext uri="{FF2B5EF4-FFF2-40B4-BE49-F238E27FC236}">
                  <a16:creationId xmlns:a16="http://schemas.microsoft.com/office/drawing/2014/main" id="{D5737251-7ADC-2BDC-3CB2-29E393187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139" y="2000918"/>
              <a:ext cx="4729238" cy="383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132865-4654-8821-5211-94B8FFE226B8}"/>
                </a:ext>
              </a:extLst>
            </p:cNvPr>
            <p:cNvSpPr txBox="1"/>
            <p:nvPr/>
          </p:nvSpPr>
          <p:spPr>
            <a:xfrm>
              <a:off x="7851228" y="5831840"/>
              <a:ext cx="35314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0" i="0" dirty="0">
                  <a:solidFill>
                    <a:srgbClr val="292929"/>
                  </a:solidFill>
                  <a:effectLst/>
                  <a:latin typeface="Noto Serif" panose="02020600060500020200" pitchFamily="18" charset="0"/>
                </a:rPr>
                <a:t>T-SNE plot of embeddings encoded by SAM’s image encoder from four datasets.</a:t>
              </a:r>
              <a:endParaRPr lang="ko-KR" altLang="en-US" sz="1000" dirty="0"/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segmentation</a:t>
            </a:r>
            <a:r>
              <a:rPr lang="ko-KR" altLang="en-US" dirty="0"/>
              <a:t>에서도 </a:t>
            </a:r>
            <a:r>
              <a:rPr lang="en-US" altLang="ko-KR" dirty="0"/>
              <a:t>foundation model</a:t>
            </a:r>
            <a:r>
              <a:rPr lang="ko-KR" altLang="en-US" dirty="0"/>
              <a:t>이라고 말하기 어려움</a:t>
            </a:r>
            <a:endParaRPr lang="en-US" altLang="ko-KR" dirty="0"/>
          </a:p>
          <a:p>
            <a:pPr lvl="1"/>
            <a:r>
              <a:rPr lang="ko-KR" altLang="en-US" dirty="0"/>
              <a:t>주요 이유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Natural images – medical images</a:t>
            </a:r>
            <a:r>
              <a:rPr lang="ko-KR" altLang="en-US" dirty="0"/>
              <a:t>와 </a:t>
            </a:r>
            <a:r>
              <a:rPr lang="en-US" altLang="ko-KR" dirty="0"/>
              <a:t>domain gap</a:t>
            </a:r>
            <a:r>
              <a:rPr lang="ko-KR" altLang="en-US" dirty="0"/>
              <a:t>이 큼</a:t>
            </a:r>
            <a:endParaRPr lang="en-US" altLang="ko-KR" dirty="0"/>
          </a:p>
          <a:p>
            <a:pPr lvl="3"/>
            <a:r>
              <a:rPr lang="en-US" altLang="ko-KR" dirty="0"/>
              <a:t>Medical</a:t>
            </a:r>
            <a:r>
              <a:rPr lang="ko-KR" altLang="en-US" dirty="0"/>
              <a:t> </a:t>
            </a:r>
            <a:r>
              <a:rPr lang="en-US" altLang="ko-KR" dirty="0"/>
              <a:t>image</a:t>
            </a:r>
            <a:r>
              <a:rPr lang="ko-KR" altLang="en-US" dirty="0"/>
              <a:t>는 고유의 </a:t>
            </a:r>
            <a:r>
              <a:rPr lang="en-US" altLang="ko-KR" dirty="0"/>
              <a:t>contrast, texture </a:t>
            </a:r>
            <a:r>
              <a:rPr lang="ko-KR" altLang="en-US" dirty="0"/>
              <a:t>특성을 가짐</a:t>
            </a:r>
            <a:endParaRPr lang="en-US" altLang="ko-KR" dirty="0"/>
          </a:p>
          <a:p>
            <a:pPr lvl="3"/>
            <a:r>
              <a:rPr lang="en-US" altLang="ko-KR" dirty="0"/>
              <a:t>Structural complexity, low contrast, inter-observer </a:t>
            </a:r>
            <a:r>
              <a:rPr lang="en-US" altLang="ko-KR" dirty="0" err="1"/>
              <a:t>cariability</a:t>
            </a:r>
            <a:endParaRPr lang="en-US" altLang="ko-KR" dirty="0"/>
          </a:p>
          <a:p>
            <a:pPr lvl="2"/>
            <a:r>
              <a:rPr lang="en-US" altLang="ko-KR" dirty="0"/>
              <a:t>3D images(CT, PET, MR) </a:t>
            </a:r>
            <a:r>
              <a:rPr lang="ko-KR" altLang="en-US" dirty="0"/>
              <a:t>존재</a:t>
            </a:r>
            <a:endParaRPr lang="en-US" altLang="ko-KR" dirty="0"/>
          </a:p>
          <a:p>
            <a:pPr lvl="3"/>
            <a:r>
              <a:rPr lang="en-US" altLang="ko-KR" dirty="0"/>
              <a:t>SAM</a:t>
            </a:r>
            <a:r>
              <a:rPr lang="ko-KR" altLang="en-US" dirty="0"/>
              <a:t>은 </a:t>
            </a:r>
            <a:r>
              <a:rPr lang="en-US" altLang="ko-KR" dirty="0"/>
              <a:t>2D image</a:t>
            </a:r>
            <a:r>
              <a:rPr lang="ko-KR" altLang="en-US" dirty="0"/>
              <a:t>에 적합한 모델</a:t>
            </a:r>
            <a:endParaRPr lang="en-US" altLang="ko-KR" dirty="0"/>
          </a:p>
          <a:p>
            <a:pPr lvl="3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Medical domain</a:t>
            </a:r>
            <a:r>
              <a:rPr lang="ko-KR" altLang="en-US" dirty="0"/>
              <a:t>에서 </a:t>
            </a:r>
            <a:r>
              <a:rPr lang="en-US" altLang="ko-KR" dirty="0"/>
              <a:t>SAM</a:t>
            </a:r>
            <a:r>
              <a:rPr lang="ko-KR" altLang="en-US" dirty="0"/>
              <a:t>을 사용하기 위한 연구들이 활발하게 진행중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973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818C1C4-4B96-CA08-BE03-98F0AC0E8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Background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5721A5-BFE9-08C0-469B-0F58A8091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Foundation Models</a:t>
            </a:r>
          </a:p>
          <a:p>
            <a:pPr lvl="1"/>
            <a:r>
              <a:rPr lang="en-US" altLang="ko-KR" dirty="0"/>
              <a:t>Large-scale, general-purpose language &amp; vision models</a:t>
            </a:r>
          </a:p>
          <a:p>
            <a:pPr lvl="1"/>
            <a:r>
              <a:rPr lang="ko-KR" altLang="en-US" dirty="0"/>
              <a:t>주로 거대한 규모의 </a:t>
            </a:r>
            <a:r>
              <a:rPr lang="en-US" altLang="ko-KR" dirty="0"/>
              <a:t>dataset</a:t>
            </a:r>
            <a:r>
              <a:rPr lang="ko-KR" altLang="en-US" dirty="0"/>
              <a:t>을 사용해 학습 </a:t>
            </a:r>
            <a:endParaRPr lang="en-US" altLang="ko-KR" dirty="0"/>
          </a:p>
          <a:p>
            <a:pPr marL="457200" lvl="1" indent="0">
              <a:buNone/>
            </a:pPr>
            <a:r>
              <a:rPr lang="en-US" altLang="ko-KR" dirty="0"/>
              <a:t>	=&gt; general representations </a:t>
            </a:r>
            <a:r>
              <a:rPr lang="ko-KR" altLang="en-US" dirty="0"/>
              <a:t>학습</a:t>
            </a:r>
            <a:endParaRPr lang="en-US" altLang="ko-KR" dirty="0"/>
          </a:p>
          <a:p>
            <a:pPr marL="457200" lvl="1" indent="0">
              <a:buNone/>
            </a:pPr>
            <a:r>
              <a:rPr lang="en-US" altLang="ko-KR" dirty="0"/>
              <a:t>	=&gt; transfer to different domain </a:t>
            </a:r>
            <a:r>
              <a:rPr lang="ko-KR" altLang="en-US" dirty="0"/>
              <a:t>가능</a:t>
            </a:r>
            <a:endParaRPr lang="en-US" altLang="ko-KR" dirty="0"/>
          </a:p>
          <a:p>
            <a:pPr lvl="1"/>
            <a:r>
              <a:rPr lang="ko-KR" altLang="en-US" dirty="0"/>
              <a:t>광범위한 </a:t>
            </a:r>
            <a:r>
              <a:rPr lang="en-US" altLang="ko-KR" dirty="0"/>
              <a:t>down-task</a:t>
            </a:r>
            <a:r>
              <a:rPr lang="ko-KR" altLang="en-US" dirty="0"/>
              <a:t>에 적용 가능</a:t>
            </a:r>
            <a:endParaRPr lang="en-US" altLang="ko-KR" dirty="0"/>
          </a:p>
          <a:p>
            <a:pPr lvl="1"/>
            <a:r>
              <a:rPr lang="ko-KR" altLang="en-US" dirty="0"/>
              <a:t>대표적인 모델들</a:t>
            </a:r>
            <a:endParaRPr lang="en-US" altLang="ko-KR" dirty="0"/>
          </a:p>
          <a:p>
            <a:pPr lvl="2"/>
            <a:r>
              <a:rPr lang="en-US" altLang="ko-KR" dirty="0"/>
              <a:t>GPT(Generative Pre-trained Transformer), </a:t>
            </a:r>
            <a:r>
              <a:rPr lang="en-US" altLang="ko-KR" dirty="0" err="1"/>
              <a:t>LLaMA</a:t>
            </a:r>
            <a:r>
              <a:rPr lang="en-US" altLang="ko-KR" dirty="0"/>
              <a:t> – natural language processing tasks</a:t>
            </a:r>
          </a:p>
          <a:p>
            <a:pPr lvl="2"/>
            <a:r>
              <a:rPr lang="en-US" altLang="ko-KR" dirty="0"/>
              <a:t>SAM(Segment Anything Model) – natural image segmentation tasks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3F73654-85BA-AF03-D21A-4DFAE801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17" y="1041773"/>
            <a:ext cx="3710897" cy="26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1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818C1C4-4B96-CA08-BE03-98F0AC0E8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Background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5721A5-BFE9-08C0-469B-0F58A8091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Segment Anything Model</a:t>
            </a:r>
          </a:p>
          <a:p>
            <a:pPr lvl="1"/>
            <a:r>
              <a:rPr lang="en-US" altLang="ko-KR" dirty="0"/>
              <a:t>Foundation model for Image Segmentation</a:t>
            </a:r>
          </a:p>
          <a:p>
            <a:pPr lvl="2"/>
            <a:r>
              <a:rPr lang="en-US" altLang="ko-KR" dirty="0"/>
              <a:t>Zero-shot</a:t>
            </a:r>
            <a:r>
              <a:rPr lang="ko-KR" altLang="en-US" dirty="0"/>
              <a:t> </a:t>
            </a:r>
            <a:r>
              <a:rPr lang="en-US" altLang="ko-KR" dirty="0"/>
              <a:t>generation</a:t>
            </a:r>
            <a:r>
              <a:rPr lang="ko-KR" altLang="en-US" dirty="0"/>
              <a:t> 성능 입증</a:t>
            </a:r>
            <a:endParaRPr lang="en-US" altLang="ko-KR" dirty="0"/>
          </a:p>
          <a:p>
            <a:pPr lvl="3"/>
            <a:r>
              <a:rPr lang="en-US" altLang="ko-KR" dirty="0"/>
              <a:t>Zero-shot : </a:t>
            </a:r>
            <a:r>
              <a:rPr lang="ko-KR" altLang="en-US" dirty="0"/>
              <a:t>학습 때 보지 못한 데이터에 대해 예측 가능</a:t>
            </a:r>
            <a:endParaRPr lang="en-US" altLang="ko-KR" dirty="0"/>
          </a:p>
          <a:p>
            <a:pPr lvl="1"/>
            <a:r>
              <a:rPr lang="en-US" altLang="ko-KR" dirty="0"/>
              <a:t>Prompt</a:t>
            </a:r>
            <a:r>
              <a:rPr lang="ko-KR" altLang="en-US" dirty="0"/>
              <a:t>를 사용하여</a:t>
            </a:r>
            <a:r>
              <a:rPr lang="en-US" altLang="ko-KR" dirty="0"/>
              <a:t> prompt</a:t>
            </a:r>
            <a:r>
              <a:rPr lang="ko-KR" altLang="en-US" dirty="0"/>
              <a:t>가 가리키는 </a:t>
            </a:r>
            <a:r>
              <a:rPr lang="en-US" altLang="ko-KR" dirty="0"/>
              <a:t>mask </a:t>
            </a:r>
            <a:r>
              <a:rPr lang="ko-KR" altLang="en-US" dirty="0"/>
              <a:t>추출</a:t>
            </a:r>
            <a:endParaRPr lang="en-US" altLang="ko-KR" dirty="0"/>
          </a:p>
          <a:p>
            <a:pPr lvl="1"/>
            <a:r>
              <a:rPr lang="ko-KR" altLang="en-US" dirty="0"/>
              <a:t>구성</a:t>
            </a:r>
            <a:endParaRPr lang="en-US" altLang="ko-KR" dirty="0"/>
          </a:p>
          <a:p>
            <a:pPr lvl="2"/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encoder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이미지의 특징 추출</a:t>
            </a:r>
            <a:endParaRPr lang="en-US" altLang="ko-KR" dirty="0"/>
          </a:p>
          <a:p>
            <a:pPr lvl="2"/>
            <a:r>
              <a:rPr lang="en-US" altLang="ko-KR" dirty="0"/>
              <a:t>Prompt encoder : </a:t>
            </a:r>
            <a:r>
              <a:rPr lang="ko-KR" altLang="en-US" dirty="0"/>
              <a:t>프롬프트</a:t>
            </a:r>
            <a:r>
              <a:rPr lang="en-US" altLang="ko-KR" dirty="0"/>
              <a:t>(point, box, text, mask)</a:t>
            </a:r>
            <a:r>
              <a:rPr lang="ko-KR" altLang="en-US" dirty="0"/>
              <a:t>에 대한 </a:t>
            </a:r>
            <a:r>
              <a:rPr lang="ko-KR" altLang="en-US" dirty="0" err="1"/>
              <a:t>임배딩</a:t>
            </a:r>
            <a:r>
              <a:rPr lang="ko-KR" altLang="en-US" dirty="0"/>
              <a:t> 생성</a:t>
            </a:r>
            <a:endParaRPr lang="en-US" altLang="ko-KR" dirty="0"/>
          </a:p>
          <a:p>
            <a:pPr lvl="2"/>
            <a:r>
              <a:rPr lang="en-US" altLang="ko-KR" dirty="0"/>
              <a:t>Mask</a:t>
            </a:r>
            <a:r>
              <a:rPr lang="ko-KR" altLang="en-US" dirty="0"/>
              <a:t> </a:t>
            </a:r>
            <a:r>
              <a:rPr lang="en-US" altLang="ko-KR" dirty="0"/>
              <a:t>decoder : </a:t>
            </a:r>
            <a:r>
              <a:rPr lang="ko-KR" altLang="en-US" dirty="0"/>
              <a:t>이미지 속에서 </a:t>
            </a:r>
            <a:r>
              <a:rPr lang="en-US" altLang="ko-KR" dirty="0"/>
              <a:t>prompt</a:t>
            </a:r>
            <a:r>
              <a:rPr lang="ko-KR" altLang="en-US" dirty="0"/>
              <a:t>에 해당하는 </a:t>
            </a:r>
            <a:r>
              <a:rPr lang="en-US" altLang="ko-KR" dirty="0"/>
              <a:t>mask </a:t>
            </a:r>
            <a:r>
              <a:rPr lang="ko-KR" altLang="en-US" dirty="0"/>
              <a:t>추출</a:t>
            </a:r>
            <a:endParaRPr lang="en-US" altLang="ko-KR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A1CC96A-33EA-F768-01F7-F1A2689F5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6"/>
          <a:stretch/>
        </p:blipFill>
        <p:spPr bwMode="auto">
          <a:xfrm>
            <a:off x="1956567" y="4536268"/>
            <a:ext cx="8278865" cy="17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5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818C1C4-4B96-CA08-BE03-98F0AC0E8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Adapting SAM to Medical Image Segmentation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E97EC4F7-7BC1-F54B-44EC-681E640CDBCB}"/>
              </a:ext>
            </a:extLst>
          </p:cNvPr>
          <p:cNvSpPr/>
          <p:nvPr/>
        </p:nvSpPr>
        <p:spPr>
          <a:xfrm>
            <a:off x="1897227" y="1947458"/>
            <a:ext cx="2786743" cy="1142943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(1) </a:t>
            </a:r>
            <a:r>
              <a:rPr lang="en-US" altLang="ko-KR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Fine-tuning</a:t>
            </a:r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</a:p>
          <a:p>
            <a:pPr algn="ctr"/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on Medical Images</a:t>
            </a:r>
            <a:endParaRPr lang="ko-KR" altLang="en-US" sz="1400" dirty="0">
              <a:solidFill>
                <a:schemeClr val="tx2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0EE95A7-A6C5-262B-7D43-91629D14F5D4}"/>
              </a:ext>
            </a:extLst>
          </p:cNvPr>
          <p:cNvSpPr/>
          <p:nvPr/>
        </p:nvSpPr>
        <p:spPr>
          <a:xfrm>
            <a:off x="1897227" y="4154033"/>
            <a:ext cx="2786743" cy="12773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(3) </a:t>
            </a:r>
            <a:r>
              <a:rPr lang="en-US" altLang="ko-KR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Auto-prompting</a:t>
            </a:r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Adaptation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76F8CCC-D67C-9ADB-9CA0-8AECA37B5022}"/>
              </a:ext>
            </a:extLst>
          </p:cNvPr>
          <p:cNvSpPr/>
          <p:nvPr/>
        </p:nvSpPr>
        <p:spPr>
          <a:xfrm>
            <a:off x="7508031" y="4154033"/>
            <a:ext cx="2786743" cy="12773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(4) Framework Modification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E2777E87-A41E-34AF-AEB5-CAC9689D2713}"/>
              </a:ext>
            </a:extLst>
          </p:cNvPr>
          <p:cNvSpPr/>
          <p:nvPr/>
        </p:nvSpPr>
        <p:spPr>
          <a:xfrm>
            <a:off x="7508031" y="1947458"/>
            <a:ext cx="2786743" cy="12773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(2) Towards </a:t>
            </a:r>
            <a:r>
              <a:rPr lang="en-US" altLang="ko-KR" sz="1400" dirty="0">
                <a:solidFill>
                  <a:srgbClr val="FF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3D</a:t>
            </a:r>
            <a:r>
              <a:rPr lang="en-US" altLang="ko-KR" sz="140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Medical Images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A50B740E-790D-7EB9-7DB4-D834BA2B7975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683970" y="2518930"/>
            <a:ext cx="2253135" cy="145011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D5ACD79F-CFA6-74FA-D135-638AFE354627}"/>
              </a:ext>
            </a:extLst>
          </p:cNvPr>
          <p:cNvCxnSpPr>
            <a:cxnSpLocks/>
            <a:stCxn id="22" idx="3"/>
            <a:endCxn id="36" idx="3"/>
          </p:cNvCxnSpPr>
          <p:nvPr/>
        </p:nvCxnSpPr>
        <p:spPr>
          <a:xfrm flipV="1">
            <a:off x="4683970" y="3665582"/>
            <a:ext cx="1430690" cy="112710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1FFE5ADA-170E-3E27-07D3-CFF39053763F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209175" y="3409760"/>
            <a:ext cx="2298856" cy="1382928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4430A607-00A5-3D25-1062-C55E30CC0BC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5209175" y="2586113"/>
            <a:ext cx="2298856" cy="137252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775ED51-43E3-9FE0-C2CA-AD5645E935D8}"/>
              </a:ext>
            </a:extLst>
          </p:cNvPr>
          <p:cNvSpPr/>
          <p:nvPr/>
        </p:nvSpPr>
        <p:spPr>
          <a:xfrm>
            <a:off x="6068941" y="2963453"/>
            <a:ext cx="45719" cy="14042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9934966-B79B-E8DA-5EC7-165F71095419}"/>
              </a:ext>
            </a:extLst>
          </p:cNvPr>
          <p:cNvSpPr/>
          <p:nvPr/>
        </p:nvSpPr>
        <p:spPr>
          <a:xfrm>
            <a:off x="4469363" y="2963453"/>
            <a:ext cx="3219062" cy="1404258"/>
          </a:xfrm>
          <a:prstGeom prst="roundRect">
            <a:avLst>
              <a:gd name="adj" fmla="val 44020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u="sng" dirty="0">
                <a:solidFill>
                  <a:schemeClr val="tx2"/>
                </a:solidFill>
              </a:rPr>
              <a:t>Adapting</a:t>
            </a:r>
            <a:r>
              <a:rPr lang="en-US" altLang="ko-KR" dirty="0">
                <a:solidFill>
                  <a:schemeClr val="tx2"/>
                </a:solidFill>
              </a:rPr>
              <a:t> SAM to Medical Image Segmentation</a:t>
            </a:r>
            <a:endParaRPr lang="ko-KR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2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Fine-tuning on Medical Images</a:t>
            </a:r>
          </a:p>
          <a:p>
            <a:pPr marL="876300" lvl="1" indent="-457200"/>
            <a:r>
              <a:rPr lang="en-US" altLang="ko-KR" dirty="0"/>
              <a:t>Medical </a:t>
            </a:r>
            <a:r>
              <a:rPr lang="ko-KR" altLang="en-US" dirty="0"/>
              <a:t>도메인으로 학습</a:t>
            </a:r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endParaRPr lang="en-US" altLang="ko-KR" dirty="0"/>
          </a:p>
          <a:p>
            <a:pPr marL="876300" lvl="1" indent="-457200"/>
            <a:r>
              <a:rPr lang="ko-KR" altLang="en-US" dirty="0"/>
              <a:t>접근 방식</a:t>
            </a:r>
            <a:endParaRPr lang="en-US" altLang="ko-KR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en-US" altLang="ko-KR" b="1" dirty="0"/>
              <a:t> Fine-tuning</a:t>
            </a:r>
          </a:p>
          <a:p>
            <a:pPr marL="1790700" lvl="3" indent="-457200"/>
            <a:r>
              <a:rPr lang="ko-KR" altLang="en-US" dirty="0"/>
              <a:t>단순하게 </a:t>
            </a:r>
            <a:r>
              <a:rPr lang="en-US" altLang="ko-KR" dirty="0"/>
              <a:t>medical dataset</a:t>
            </a:r>
            <a:r>
              <a:rPr lang="ko-KR" altLang="en-US" dirty="0"/>
              <a:t>으로 </a:t>
            </a:r>
            <a:r>
              <a:rPr lang="en-US" altLang="ko-KR" dirty="0"/>
              <a:t>SAM</a:t>
            </a:r>
            <a:r>
              <a:rPr lang="ko-KR" altLang="en-US" dirty="0"/>
              <a:t>을 학습시켜서 </a:t>
            </a:r>
            <a:r>
              <a:rPr lang="en-US" altLang="ko-KR" dirty="0"/>
              <a:t>medical </a:t>
            </a:r>
            <a:r>
              <a:rPr lang="ko-KR" altLang="en-US" dirty="0"/>
              <a:t>도메인에 </a:t>
            </a:r>
            <a:r>
              <a:rPr lang="en-US" altLang="ko-KR" dirty="0"/>
              <a:t>adaptation</a:t>
            </a:r>
          </a:p>
          <a:p>
            <a:pPr marL="1333500" lvl="2" indent="-457200">
              <a:buFont typeface="+mj-lt"/>
              <a:buAutoNum type="arabicPeriod"/>
            </a:pPr>
            <a:endParaRPr lang="en-US" altLang="ko-KR" b="1" dirty="0"/>
          </a:p>
          <a:p>
            <a:pPr marL="1333500" lvl="2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Parameter-Efficient</a:t>
            </a:r>
            <a:r>
              <a:rPr lang="en-US" altLang="ko-KR" b="1" dirty="0"/>
              <a:t> Fine-tuning (PEFT)</a:t>
            </a:r>
          </a:p>
          <a:p>
            <a:pPr marL="1790700" lvl="3" indent="-457200"/>
            <a:r>
              <a:rPr lang="en-US" altLang="ko-KR" dirty="0"/>
              <a:t>“Full fine-tuning</a:t>
            </a:r>
            <a:r>
              <a:rPr lang="ko-KR" altLang="en-US" dirty="0"/>
              <a:t>은 시간적</a:t>
            </a:r>
            <a:r>
              <a:rPr lang="en-US" altLang="ko-KR" dirty="0"/>
              <a:t>/</a:t>
            </a:r>
            <a:r>
              <a:rPr lang="ko-KR" altLang="en-US" dirty="0"/>
              <a:t>환경적 제약이 많아</a:t>
            </a:r>
            <a:r>
              <a:rPr lang="en-US" altLang="ko-KR" dirty="0"/>
              <a:t>! =&gt; </a:t>
            </a:r>
            <a:r>
              <a:rPr lang="ko-KR" altLang="en-US" dirty="0"/>
              <a:t>좀 더 효율적으로 </a:t>
            </a:r>
            <a:r>
              <a:rPr lang="en-US" altLang="ko-KR" dirty="0"/>
              <a:t>medical </a:t>
            </a:r>
            <a:r>
              <a:rPr lang="ko-KR" altLang="en-US" dirty="0"/>
              <a:t>도메인에 </a:t>
            </a:r>
            <a:r>
              <a:rPr lang="en-US" altLang="ko-KR" dirty="0"/>
              <a:t>adaptation </a:t>
            </a:r>
            <a:r>
              <a:rPr lang="ko-KR" altLang="en-US" dirty="0"/>
              <a:t>시키자</a:t>
            </a:r>
            <a:r>
              <a:rPr lang="en-US" altLang="ko-KR" dirty="0"/>
              <a:t>!”</a:t>
            </a:r>
          </a:p>
          <a:p>
            <a:pPr marL="1333500" lvl="2" indent="-457200"/>
            <a:endParaRPr lang="en-US" altLang="ko-KR" dirty="0"/>
          </a:p>
          <a:p>
            <a:pPr marL="133350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4228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Method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en-US" altLang="ko-KR" b="1" dirty="0"/>
              <a:t> Fine-tuning  </a:t>
            </a:r>
            <a:r>
              <a:rPr lang="en-US" altLang="ko-KR" sz="1200" dirty="0" err="1"/>
              <a:t>Fine-tuning</a:t>
            </a:r>
            <a:r>
              <a:rPr lang="en-US" altLang="ko-KR" sz="1200" dirty="0"/>
              <a:t> on Medical Images</a:t>
            </a:r>
          </a:p>
          <a:p>
            <a:pPr marL="914400" lvl="2" indent="0" algn="ctr">
              <a:buNone/>
            </a:pPr>
            <a:r>
              <a:rPr lang="en-US" altLang="ko-KR" dirty="0"/>
              <a:t>“</a:t>
            </a:r>
            <a:r>
              <a:rPr lang="ko-KR" altLang="en-US" dirty="0"/>
              <a:t>단순하게 </a:t>
            </a:r>
            <a:r>
              <a:rPr lang="en-US" altLang="ko-KR" dirty="0"/>
              <a:t>medical dataset</a:t>
            </a:r>
            <a:r>
              <a:rPr lang="ko-KR" altLang="en-US" dirty="0"/>
              <a:t>으로 </a:t>
            </a:r>
            <a:r>
              <a:rPr lang="en-US" altLang="ko-KR" dirty="0"/>
              <a:t>SAM</a:t>
            </a:r>
            <a:r>
              <a:rPr lang="ko-KR" altLang="en-US" dirty="0"/>
              <a:t>을 학습시켜서 </a:t>
            </a:r>
            <a:r>
              <a:rPr lang="en-US" altLang="ko-KR" dirty="0"/>
              <a:t>medical </a:t>
            </a:r>
            <a:r>
              <a:rPr lang="ko-KR" altLang="en-US" dirty="0"/>
              <a:t>도메인에 </a:t>
            </a:r>
            <a:r>
              <a:rPr lang="en-US" altLang="ko-KR" dirty="0"/>
              <a:t>adaptation”</a:t>
            </a:r>
          </a:p>
          <a:p>
            <a:pPr marL="914400" lvl="2" indent="0" algn="ctr">
              <a:buNone/>
            </a:pPr>
            <a:endParaRPr lang="en-US" altLang="ko-KR" dirty="0"/>
          </a:p>
          <a:p>
            <a:pPr lvl="1"/>
            <a:r>
              <a:rPr lang="en-US" altLang="ko-KR" dirty="0"/>
              <a:t>Papers</a:t>
            </a:r>
          </a:p>
          <a:p>
            <a:pPr lvl="2"/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E4ED33D-A281-643C-8ED0-D596F43AE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35543"/>
              </p:ext>
            </p:extLst>
          </p:nvPr>
        </p:nvGraphicFramePr>
        <p:xfrm>
          <a:off x="1297608" y="2747688"/>
          <a:ext cx="8959575" cy="1564640"/>
        </p:xfrm>
        <a:graphic>
          <a:graphicData uri="http://schemas.openxmlformats.org/drawingml/2006/table">
            <a:tbl>
              <a:tblPr firstRow="1" bandRow="1"/>
              <a:tblGrid>
                <a:gridCol w="5699540">
                  <a:extLst>
                    <a:ext uri="{9D8B030D-6E8A-4147-A177-3AD203B41FA5}">
                      <a16:colId xmlns:a16="http://schemas.microsoft.com/office/drawing/2014/main" val="2681414779"/>
                    </a:ext>
                  </a:extLst>
                </a:gridCol>
                <a:gridCol w="815009">
                  <a:extLst>
                    <a:ext uri="{9D8B030D-6E8A-4147-A177-3AD203B41FA5}">
                      <a16:colId xmlns:a16="http://schemas.microsoft.com/office/drawing/2014/main" val="520042934"/>
                    </a:ext>
                  </a:extLst>
                </a:gridCol>
                <a:gridCol w="2445026">
                  <a:extLst>
                    <a:ext uri="{9D8B030D-6E8A-4147-A177-3AD203B41FA5}">
                      <a16:colId xmlns:a16="http://schemas.microsoft.com/office/drawing/2014/main" val="3940788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Paper name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Year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Link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81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Skinsam: Empowering skin cancer segmentation with segment anything model</a:t>
                      </a:r>
                      <a:endParaRPr lang="en-US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https://arxiv.org/ftp/arxiv/papers/2304/2304.13973.pdf</a:t>
                      </a:r>
                      <a:endParaRPr lang="en-US" altLang="ko-KR" sz="105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2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Polyp-SAM: Transfer SAM for Polyp Segmentation</a:t>
                      </a:r>
                      <a:endParaRPr lang="en-US" altLang="ko-KR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https://arxiv.org/pdf/2305.00293.pdf</a:t>
                      </a:r>
                      <a:endParaRPr lang="en-US" altLang="ko-KR" sz="105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805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ko-KR" sz="1200" b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Segment anything in medical images (Nature 2024) ⭐</a:t>
                      </a:r>
                      <a:endParaRPr lang="en-US" altLang="ko-KR" sz="1200" b="1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2023.04</a:t>
                      </a:r>
                      <a:endParaRPr lang="ko-KR" altLang="en-US" sz="12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  <a:cs typeface="KoPubWorld돋움체 Light" panose="00000300000000000000" pitchFamily="2" charset="-12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  <a:cs typeface="KoPubWorld돋움체 Light" panose="00000300000000000000" pitchFamily="2" charset="-127"/>
                        </a:rPr>
                        <a:t>https://www.nature.com/articles/s41467-024-44824-z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714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17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10474</TotalTime>
  <Words>2503</Words>
  <Application>Microsoft Office PowerPoint</Application>
  <PresentationFormat>와이드스크린</PresentationFormat>
  <Paragraphs>427</Paragraphs>
  <Slides>32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4" baseType="lpstr">
      <vt:lpstr>KoPubWorld돋움체 Bold</vt:lpstr>
      <vt:lpstr>KoPubWorld돋움체 Light</vt:lpstr>
      <vt:lpstr>KoPubWorld돋움체 Medium</vt:lpstr>
      <vt:lpstr>Malgun Gothic Semilight</vt:lpstr>
      <vt:lpstr>Söhne</vt:lpstr>
      <vt:lpstr>맑은 고딕</vt:lpstr>
      <vt:lpstr>Arial</vt:lpstr>
      <vt:lpstr>Calibri</vt:lpstr>
      <vt:lpstr>Calibri Light</vt:lpstr>
      <vt:lpstr>Noto Serif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cs.hong</dc:creator>
  <cp:lastModifiedBy>A4033</cp:lastModifiedBy>
  <cp:revision>1294</cp:revision>
  <dcterms:created xsi:type="dcterms:W3CDTF">2022-02-02T04:32:22Z</dcterms:created>
  <dcterms:modified xsi:type="dcterms:W3CDTF">2024-03-26T00:08:42Z</dcterms:modified>
</cp:coreProperties>
</file>