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0"/>
  </p:notesMasterIdLst>
  <p:sldIdLst>
    <p:sldId id="258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9" r:id="rId18"/>
    <p:sldId id="311" r:id="rId19"/>
    <p:sldId id="312" r:id="rId20"/>
    <p:sldId id="308" r:id="rId21"/>
    <p:sldId id="313" r:id="rId22"/>
    <p:sldId id="315" r:id="rId23"/>
    <p:sldId id="314" r:id="rId24"/>
    <p:sldId id="316" r:id="rId25"/>
    <p:sldId id="317" r:id="rId26"/>
    <p:sldId id="318" r:id="rId27"/>
    <p:sldId id="319" r:id="rId28"/>
    <p:sldId id="32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제목 없는 구역" id="{E266661B-B5D9-4969-941A-38895954B425}">
          <p14:sldIdLst>
            <p14:sldId id="258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1"/>
            <p14:sldId id="302"/>
            <p14:sldId id="303"/>
            <p14:sldId id="304"/>
            <p14:sldId id="305"/>
            <p14:sldId id="306"/>
            <p14:sldId id="307"/>
            <p14:sldId id="309"/>
            <p14:sldId id="311"/>
            <p14:sldId id="312"/>
            <p14:sldId id="308"/>
            <p14:sldId id="313"/>
            <p14:sldId id="315"/>
            <p14:sldId id="314"/>
            <p14:sldId id="316"/>
            <p14:sldId id="317"/>
            <p14:sldId id="318"/>
            <p14:sldId id="319"/>
            <p14:sldId id="3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문 기렴" initials="문기" lastIdx="1" clrIdx="0">
    <p:extLst>
      <p:ext uri="{19B8F6BF-5375-455C-9EA6-DF929625EA0E}">
        <p15:presenceInfo xmlns:p15="http://schemas.microsoft.com/office/powerpoint/2012/main" userId="0a84f5e582197c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EE19B4-F163-4688-B10F-4C2D62A265A9}" v="3876" dt="2023-08-17T18:39:10.3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288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3803-FCDE-4E49-BEE8-1D0AA57BC22C}" type="datetimeFigureOut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FEC2-E03A-4AE0-A376-EF4F600C0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94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4891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3120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공분산</a:t>
            </a:r>
            <a:r>
              <a:rPr lang="en-US" altLang="ko-KR"/>
              <a:t>: 2</a:t>
            </a:r>
            <a:r>
              <a:rPr lang="ko-KR" altLang="en-US"/>
              <a:t>개의 확률 변수의 선형관계를 나타내는 값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5161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공분산</a:t>
            </a:r>
            <a:r>
              <a:rPr lang="en-US" altLang="ko-KR"/>
              <a:t>: 2</a:t>
            </a:r>
            <a:r>
              <a:rPr lang="ko-KR" altLang="en-US"/>
              <a:t>개의 확률 변수의 선형관계를 나타내는 값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8162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공분산</a:t>
            </a:r>
            <a:r>
              <a:rPr lang="en-US" altLang="ko-KR"/>
              <a:t>: 2</a:t>
            </a:r>
            <a:r>
              <a:rPr lang="ko-KR" altLang="en-US"/>
              <a:t>개의 확률 변수의 선형관계를 나타내는 값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4051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공분산</a:t>
            </a:r>
            <a:r>
              <a:rPr lang="en-US" altLang="ko-KR"/>
              <a:t>: 2</a:t>
            </a:r>
            <a:r>
              <a:rPr lang="ko-KR" altLang="en-US"/>
              <a:t>개의 확률 변수의 선형관계를 나타내는 값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9046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공분산</a:t>
            </a:r>
            <a:r>
              <a:rPr lang="en-US" altLang="ko-KR"/>
              <a:t>: 2</a:t>
            </a:r>
            <a:r>
              <a:rPr lang="ko-KR" altLang="en-US"/>
              <a:t>개의 확률 변수의 선형관계를 나타내는 값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6750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공분산</a:t>
            </a:r>
            <a:r>
              <a:rPr lang="en-US" altLang="ko-KR"/>
              <a:t>: 2</a:t>
            </a:r>
            <a:r>
              <a:rPr lang="ko-KR" altLang="en-US"/>
              <a:t>개의 확률 변수의 선형관계를 나타내는 값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3372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공분산</a:t>
            </a:r>
            <a:r>
              <a:rPr lang="en-US" altLang="ko-KR"/>
              <a:t>: 2</a:t>
            </a:r>
            <a:r>
              <a:rPr lang="ko-KR" altLang="en-US"/>
              <a:t>개의 확률 변수의 선형관계를 나타내는 값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5821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공분산</a:t>
            </a:r>
            <a:r>
              <a:rPr lang="en-US" altLang="ko-KR"/>
              <a:t>: 2</a:t>
            </a:r>
            <a:r>
              <a:rPr lang="ko-KR" altLang="en-US"/>
              <a:t>개의 확률 변수의 선형관계를 나타내는 값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8336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공분산</a:t>
            </a:r>
            <a:r>
              <a:rPr lang="en-US" altLang="ko-KR"/>
              <a:t>: 2</a:t>
            </a:r>
            <a:r>
              <a:rPr lang="ko-KR" altLang="en-US"/>
              <a:t>개의 확률 변수의 선형관계를 나타내는 값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141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12305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공분산</a:t>
            </a:r>
            <a:r>
              <a:rPr lang="en-US" altLang="ko-KR"/>
              <a:t>: 2</a:t>
            </a:r>
            <a:r>
              <a:rPr lang="ko-KR" altLang="en-US"/>
              <a:t>개의 확률 변수의 선형관계를 나타내는 값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64090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공분산</a:t>
            </a:r>
            <a:r>
              <a:rPr lang="en-US" altLang="ko-KR"/>
              <a:t>: 2</a:t>
            </a:r>
            <a:r>
              <a:rPr lang="ko-KR" altLang="en-US"/>
              <a:t>개의 확률 변수의 선형관계를 나타내는 값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9275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0955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4763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2400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5461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8627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5584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629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52453B91-811F-448D-BF18-A124A15E35A5}"/>
              </a:ext>
            </a:extLst>
          </p:cNvPr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16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3853-045D-40B1-82A2-45D776B2E9AC}" type="datetime1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801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C7ED-5BF3-4D03-B896-DAF14C40C429}" type="datetime1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5019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1" y="1491296"/>
            <a:ext cx="10515600" cy="955812"/>
          </a:xfrm>
        </p:spPr>
        <p:txBody>
          <a:bodyPr anchor="ctr" anchorCtr="0">
            <a:normAutofit/>
          </a:bodyPr>
          <a:lstStyle>
            <a:lvl1pPr>
              <a:defRPr sz="4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cxnSp>
        <p:nvCxnSpPr>
          <p:cNvPr id="8" name="직선 연결선 7"/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70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9623" y="195944"/>
            <a:ext cx="11332755" cy="761999"/>
          </a:xfrm>
        </p:spPr>
        <p:txBody>
          <a:bodyPr>
            <a:normAutofit/>
          </a:bodyPr>
          <a:lstStyle>
            <a:lvl1pPr>
              <a:defRPr sz="3200" b="1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9623" y="1271451"/>
            <a:ext cx="11332755" cy="5033555"/>
          </a:xfrm>
        </p:spPr>
        <p:txBody>
          <a:bodyPr>
            <a:normAutofit/>
          </a:bodyPr>
          <a:lstStyle>
            <a:lvl1pPr marL="266700" indent="-266700" latinLnBrk="0">
              <a:buSzPct val="100000"/>
              <a:buFont typeface="Wingdings 2" panose="05020102010507070707" pitchFamily="18" charset="2"/>
              <a:buChar char=""/>
              <a:defRPr sz="24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  <a:lvl2pPr marL="685800" indent="-228600" latinLnBrk="0">
              <a:buFont typeface="Wingdings 2" panose="05020102010507070707" pitchFamily="18" charset="2"/>
              <a:buChar char=""/>
              <a:defRPr sz="2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2pPr>
            <a:lvl3pPr marL="1143000" indent="-228600" latinLnBrk="0">
              <a:buFont typeface="Calibri" panose="020F0502020204030204" pitchFamily="34" charset="0"/>
              <a:buChar char="‒"/>
              <a:defRPr sz="18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3pPr>
            <a:lvl4pPr marL="1600200" indent="-228600" latinLnBrk="0">
              <a:buFont typeface="맑은 고딕" panose="020B0503020000020004" pitchFamily="50" charset="-127"/>
              <a:buChar char="〮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4pPr>
            <a:lvl5pPr marL="2057400" indent="-228600" latinLnBrk="0">
              <a:buFont typeface="Wingdings 2" panose="05020102010507070707" pitchFamily="18" charset="2"/>
              <a:buChar char="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30370"/>
            <a:ext cx="3151777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622" y="-167527"/>
            <a:ext cx="10515600" cy="1325563"/>
          </a:xfrm>
        </p:spPr>
        <p:txBody>
          <a:bodyPr/>
          <a:lstStyle>
            <a:lvl1pPr>
              <a:defRPr b="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1"/>
            <a:ext cx="10515600" cy="4881562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Ø"/>
              <a:defRPr>
                <a:latin typeface="+mn-ea"/>
                <a:ea typeface="+mn-ea"/>
              </a:defRPr>
            </a:lvl3pPr>
            <a:lvl4pPr marL="1600200" indent="-228600">
              <a:buFont typeface="Wingdings" panose="05000000000000000000" pitchFamily="2" charset="2"/>
              <a:buChar char="v"/>
              <a:defRPr>
                <a:latin typeface="+mn-ea"/>
                <a:ea typeface="+mn-ea"/>
              </a:defRPr>
            </a:lvl4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0BFBA2F3-F217-4997-92FF-83F32F4CB0DC}"/>
              </a:ext>
            </a:extLst>
          </p:cNvPr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1968B5BD-7639-4CB1-9C99-B85F5A037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1371111" y="6356350"/>
            <a:ext cx="1677377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2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D90-1A0C-4670-BB78-48B232EF3EED}" type="datetime1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398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D312-FD9F-42DF-A41F-79D2D6FCCFFE}" type="datetime1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81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93FE-21E4-4CBA-98A7-40F152473B58}" type="datetime1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457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D4AE-924E-460B-90D3-F4B7C0D5F8E2}" type="datetime1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124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F2B-25BB-429C-A6B2-359C6B75F068}" type="datetime1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361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7FB-2700-4EDB-98DB-0207F05EBC6C}" type="datetime1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890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D21-1ECB-41CD-A690-9F83AA2A7757}" type="datetime1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37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ECCF3-1E80-4EFC-B9F8-E76FB6BDBE51}" type="datetime1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275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777478" y="1505583"/>
            <a:ext cx="10637044" cy="955812"/>
          </a:xfrm>
        </p:spPr>
        <p:txBody>
          <a:bodyPr>
            <a:normAutofit fontScale="90000"/>
          </a:bodyPr>
          <a:lstStyle/>
          <a:p>
            <a:r>
              <a:rPr lang="en-US" altLang="ko-KR" sz="3200" b="1">
                <a:ea typeface="+mj-ea"/>
              </a:rPr>
              <a:t>Understanding</a:t>
            </a:r>
            <a:r>
              <a:rPr lang="ko-KR" altLang="en-US" sz="3200" b="1">
                <a:ea typeface="+mj-ea"/>
              </a:rPr>
              <a:t> </a:t>
            </a:r>
            <a:r>
              <a:rPr lang="en-US" altLang="ko-KR" sz="3200" b="1">
                <a:ea typeface="+mj-ea"/>
              </a:rPr>
              <a:t>Diffusion</a:t>
            </a:r>
            <a:r>
              <a:rPr lang="ko-KR" altLang="en-US" sz="3200" b="1">
                <a:ea typeface="+mj-ea"/>
              </a:rPr>
              <a:t> </a:t>
            </a:r>
            <a:r>
              <a:rPr lang="en-US" altLang="ko-KR" sz="3200" b="1">
                <a:ea typeface="+mj-ea"/>
              </a:rPr>
              <a:t>Models:</a:t>
            </a:r>
            <a:r>
              <a:rPr lang="ko-KR" altLang="en-US" sz="3200" b="1">
                <a:ea typeface="+mj-ea"/>
              </a:rPr>
              <a:t> </a:t>
            </a:r>
            <a:r>
              <a:rPr lang="en-US" altLang="ko-KR" sz="3200" b="1">
                <a:ea typeface="+mj-ea"/>
              </a:rPr>
              <a:t>A Unified Perspective</a:t>
            </a:r>
            <a:endParaRPr lang="ko-KR" altLang="en-US" sz="3200" b="1">
              <a:latin typeface="+mj-ea"/>
              <a:ea typeface="+mj-ea"/>
            </a:endParaRPr>
          </a:p>
        </p:txBody>
      </p:sp>
      <p:sp>
        <p:nvSpPr>
          <p:cNvPr id="2" name="부제목 1"/>
          <p:cNvSpPr>
            <a:spLocks noGrp="1"/>
          </p:cNvSpPr>
          <p:nvPr>
            <p:ph type="subTitle" idx="1"/>
          </p:nvPr>
        </p:nvSpPr>
        <p:spPr>
          <a:xfrm>
            <a:off x="1045369" y="3679553"/>
            <a:ext cx="10101261" cy="1934760"/>
          </a:xfrm>
        </p:spPr>
        <p:txBody>
          <a:bodyPr>
            <a:noAutofit/>
          </a:bodyPr>
          <a:lstStyle/>
          <a:p>
            <a:pPr lvl="0" algn="r" latinLnBrk="0">
              <a:lnSpc>
                <a:spcPct val="100000"/>
              </a:lnSpc>
              <a:defRPr/>
            </a:pPr>
            <a:endParaRPr lang="en-US" altLang="ko-KR" sz="1800">
              <a:latin typeface="+mj-ea"/>
              <a:ea typeface="+mj-ea"/>
              <a:cs typeface="Calibri" panose="020F0502020204030204" pitchFamily="34" charset="0"/>
            </a:endParaRP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>
                <a:latin typeface="+mj-ea"/>
                <a:ea typeface="+mj-ea"/>
                <a:cs typeface="Malgun Gothic Semilight" panose="020B0502040204020203" pitchFamily="34" charset="-127"/>
              </a:rPr>
              <a:t>Dong-Hyun Han</a:t>
            </a:r>
          </a:p>
          <a:p>
            <a:pPr lvl="0" algn="r" latinLnBrk="0">
              <a:lnSpc>
                <a:spcPct val="100000"/>
              </a:lnSpc>
              <a:defRPr/>
            </a:pPr>
            <a:endParaRPr lang="en-US" altLang="ko-KR" sz="1800">
              <a:latin typeface="+mj-ea"/>
              <a:ea typeface="+mj-ea"/>
              <a:cs typeface="Calibri" panose="020F0502020204030204" pitchFamily="34" charset="0"/>
            </a:endParaRP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>
                <a:latin typeface="+mj-ea"/>
                <a:ea typeface="+mj-ea"/>
                <a:cs typeface="Malgun Gothic Semilight" panose="020B0502040204020203" pitchFamily="50" charset="-127"/>
              </a:rPr>
              <a:t>Division of Computer Science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>
                <a:latin typeface="+mj-ea"/>
                <a:ea typeface="+mj-ea"/>
                <a:cs typeface="Malgun Gothic Semilight" panose="020B0502040204020203" pitchFamily="50" charset="-127"/>
              </a:rPr>
              <a:t>Kyonggi University</a:t>
            </a:r>
            <a:endParaRPr lang="ko-KR" altLang="en-US" sz="1800">
              <a:latin typeface="+mj-ea"/>
              <a:ea typeface="+mj-ea"/>
              <a:cs typeface="Malgun Gothic Semilight" panose="020B0502040204020203" pitchFamily="50" charset="-127"/>
            </a:endParaRPr>
          </a:p>
          <a:p>
            <a:endParaRPr lang="ko-KR" altLang="en-US" sz="1800">
              <a:latin typeface="+mj-ea"/>
              <a:ea typeface="+mj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1840508" y="6365966"/>
            <a:ext cx="1593439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8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9A00ED-BB22-DCB8-7C0F-7D82D0A6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Evidence Lower Bound (ELBO)</a:t>
            </a:r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BCAFC5C-F32E-E3A3-E0C1-403FAF81A3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95401"/>
                <a:ext cx="5257800" cy="488156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ko-KR" altLang="en-US"/>
                  <a:t>의</a:t>
                </a:r>
                <a:r>
                  <a:rPr lang="en-US" altLang="ko-KR"/>
                  <a:t> Evidence Lower Bound</a:t>
                </a:r>
              </a:p>
              <a:p>
                <a:pPr lvl="1"/>
                <a:endParaRPr lang="en-US" altLang="ko-KR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altLang="ko-KR" b="0"/>
              </a:p>
              <a:p>
                <a:pPr marL="457200" lvl="1" indent="0">
                  <a:buNone/>
                </a:pPr>
                <a:endParaRPr lang="en-US" altLang="ko-KR" b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altLang="ko-KR" b="0"/>
              </a:p>
              <a:p>
                <a:pPr marL="457200" lvl="1" indent="0">
                  <a:buNone/>
                </a:pPr>
                <a:endParaRPr lang="en-US" altLang="ko-KR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b="0" i="1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altLang="ko-KR"/>
              </a:p>
              <a:p>
                <a:pPr marL="457200" lvl="1" indent="0">
                  <a:buNone/>
                </a:pPr>
                <a:endParaRPr lang="en-US" altLang="ko-KR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≥ 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altLang="ko-KR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BCAFC5C-F32E-E3A3-E0C1-403FAF81A3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95401"/>
                <a:ext cx="5257800" cy="4881562"/>
              </a:xfrm>
              <a:blipFill>
                <a:blip r:embed="rId3"/>
                <a:stretch>
                  <a:fillRect l="-1624" t="-17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302F00-A5FC-F61E-AD8A-743D7685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0085" y="6492875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10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8335F863-DE9B-56F5-E146-29BA3C35B1A2}"/>
              </a:ext>
            </a:extLst>
          </p:cNvPr>
          <p:cNvCxnSpPr>
            <a:cxnSpLocks/>
          </p:cNvCxnSpPr>
          <p:nvPr/>
        </p:nvCxnSpPr>
        <p:spPr>
          <a:xfrm>
            <a:off x="6096000" y="1295401"/>
            <a:ext cx="0" cy="488156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내용 개체 틀 2">
                <a:extLst>
                  <a:ext uri="{FF2B5EF4-FFF2-40B4-BE49-F238E27FC236}">
                    <a16:creationId xmlns:a16="http://schemas.microsoft.com/office/drawing/2014/main" id="{179BB475-C9B5-5203-E346-FE719C93AD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1295401"/>
                <a:ext cx="5257800" cy="48815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v"/>
                  <a:defRPr sz="16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altLang="ko-KR" sz="180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ko-KR" sz="1800"/>
                  <a:t>Jensen’s Inequality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180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𝑙𝑜𝑔</m:t>
                    </m:r>
                  </m:oMath>
                </a14:m>
                <a:r>
                  <a:rPr lang="en-US" altLang="ko-KR" sz="1400"/>
                  <a:t> </a:t>
                </a:r>
                <a:r>
                  <a:rPr lang="ko-KR" altLang="en-US" sz="1400"/>
                  <a:t>함수는 </a:t>
                </a:r>
                <a:r>
                  <a:rPr lang="en-US" altLang="ko-KR" sz="1400"/>
                  <a:t>0 </a:t>
                </a:r>
                <a:r>
                  <a:rPr lang="ko-KR" altLang="en-US" sz="1400"/>
                  <a:t>이상에서 </a:t>
                </a:r>
                <a:r>
                  <a:rPr lang="en-US" altLang="ko-KR" sz="1400"/>
                  <a:t>Concave function</a:t>
                </a:r>
                <a:r>
                  <a:rPr lang="ko-KR" altLang="en-US" sz="1400"/>
                  <a:t>이므로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1400"/>
                  <a:t>라 할 때</a:t>
                </a:r>
                <a:endParaRPr lang="en-US" altLang="ko-KR" sz="1400"/>
              </a:p>
              <a:p>
                <a:pPr marL="457200" lvl="1" indent="0">
                  <a:buNone/>
                </a:pPr>
                <a:endParaRPr lang="en-US" altLang="ko-KR" sz="140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altLang="ko-KR" sz="1400"/>
              </a:p>
              <a:p>
                <a:pPr lvl="1"/>
                <a:endParaRPr lang="en-US" altLang="ko-KR" sz="1400"/>
              </a:p>
            </p:txBody>
          </p:sp>
        </mc:Choice>
        <mc:Fallback xmlns="">
          <p:sp>
            <p:nvSpPr>
              <p:cNvPr id="12" name="내용 개체 틀 2">
                <a:extLst>
                  <a:ext uri="{FF2B5EF4-FFF2-40B4-BE49-F238E27FC236}">
                    <a16:creationId xmlns:a16="http://schemas.microsoft.com/office/drawing/2014/main" id="{179BB475-C9B5-5203-E346-FE719C93A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295401"/>
                <a:ext cx="5257800" cy="4881562"/>
              </a:xfrm>
              <a:prstGeom prst="rect">
                <a:avLst/>
              </a:prstGeom>
              <a:blipFill>
                <a:blip r:embed="rId4"/>
                <a:stretch>
                  <a:fillRect l="-6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직사각형 12">
            <a:extLst>
              <a:ext uri="{FF2B5EF4-FFF2-40B4-BE49-F238E27FC236}">
                <a16:creationId xmlns:a16="http://schemas.microsoft.com/office/drawing/2014/main" id="{5CC9D33A-76CE-34F8-95BA-E65CBE50B7B6}"/>
              </a:ext>
            </a:extLst>
          </p:cNvPr>
          <p:cNvSpPr/>
          <p:nvPr/>
        </p:nvSpPr>
        <p:spPr>
          <a:xfrm>
            <a:off x="1761067" y="5007198"/>
            <a:ext cx="2948093" cy="74980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E4E0DA92-C9B1-8B6E-450E-51BCD98ED1B0}"/>
              </a:ext>
            </a:extLst>
          </p:cNvPr>
          <p:cNvCxnSpPr>
            <a:stCxn id="13" idx="3"/>
          </p:cNvCxnSpPr>
          <p:nvPr/>
        </p:nvCxnSpPr>
        <p:spPr>
          <a:xfrm flipV="1">
            <a:off x="4709160" y="3285067"/>
            <a:ext cx="1996440" cy="2097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post-thumbnail">
            <a:extLst>
              <a:ext uri="{FF2B5EF4-FFF2-40B4-BE49-F238E27FC236}">
                <a16:creationId xmlns:a16="http://schemas.microsoft.com/office/drawing/2014/main" id="{6CEABBD9-02F3-0F95-6123-5A9D5E522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825" y="0"/>
            <a:ext cx="388117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207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9A00ED-BB22-DCB8-7C0F-7D82D0A6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Evidence Lower Bound (ELBO)</a:t>
            </a:r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BCAFC5C-F32E-E3A3-E0C1-403FAF81A3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95401"/>
                <a:ext cx="5257800" cy="4881562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ko-KR" altLang="en-US"/>
                  <a:t>의</a:t>
                </a:r>
                <a:r>
                  <a:rPr lang="en-US" altLang="ko-KR"/>
                  <a:t> Evidence Lower Bound</a:t>
                </a:r>
              </a:p>
              <a:p>
                <a:pPr lvl="1"/>
                <a:endParaRPr lang="en-US" altLang="ko-KR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1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1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e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𝑑𝑧</m:t>
                            </m:r>
                          </m:e>
                        </m:nary>
                      </m:e>
                    </m:func>
                  </m:oMath>
                </a14:m>
                <a:r>
                  <a:rPr lang="en-US" altLang="ko-KR" sz="1800" b="0"/>
                  <a:t> </a:t>
                </a:r>
              </a:p>
              <a:p>
                <a:pPr marL="457200" lvl="1" indent="0">
                  <a:buNone/>
                </a:pPr>
                <a:endParaRPr lang="en-US" altLang="ko-KR" sz="1800" b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func>
                          <m:func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1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𝑑𝑧</m:t>
                            </m:r>
                          </m:e>
                        </m:func>
                      </m:e>
                    </m:nary>
                  </m:oMath>
                </a14:m>
                <a:r>
                  <a:rPr lang="en-US" altLang="ko-KR" sz="1800" b="0"/>
                  <a:t> </a:t>
                </a:r>
              </a:p>
              <a:p>
                <a:pPr marL="457200" lvl="1" indent="0">
                  <a:buNone/>
                </a:pPr>
                <a:br>
                  <a:rPr lang="en-US" altLang="ko-KR" sz="1800" b="0"/>
                </a:b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800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1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altLang="ko-KR" sz="1800" b="0"/>
                  <a:t> </a:t>
                </a:r>
              </a:p>
              <a:p>
                <a:pPr marL="457200" lvl="1" indent="0">
                  <a:buNone/>
                </a:pPr>
                <a:br>
                  <a:rPr lang="en-US" altLang="ko-KR" sz="1800" b="0"/>
                </a:b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800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1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altLang="ko-KR" sz="1800" b="0"/>
                  <a:t> </a:t>
                </a:r>
              </a:p>
              <a:p>
                <a:pPr marL="457200" lvl="1" indent="0">
                  <a:buNone/>
                </a:pPr>
                <a:br>
                  <a:rPr lang="en-US" altLang="ko-KR" sz="1800" b="0"/>
                </a:b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800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1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ko-KR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1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</m:sSub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altLang="ko-KR" sz="1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e>
                                    <m: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</m:sSub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altLang="ko-KR" sz="1800"/>
                  <a:t> </a:t>
                </a:r>
              </a:p>
              <a:p>
                <a:pPr marL="457200" lvl="1" indent="0">
                  <a:buNone/>
                </a:pPr>
                <a:br>
                  <a:rPr lang="en-US" altLang="ko-KR"/>
                </a:b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800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1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den>
                            </m:f>
                          </m:e>
                        </m:func>
                      </m:e>
                    </m:d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800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1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  <m:d>
                                      <m:dPr>
                                        <m:ctrlPr>
                                          <a:rPr lang="en-US" altLang="ko-KR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e>
                                        <m:r>
                                          <a:rPr lang="en-US" altLang="ko-KR" sz="1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sub>
                                </m:sSub>
                              </m:num>
                              <m:den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altLang="ko-KR"/>
                  <a:t> </a:t>
                </a:r>
                <a:br>
                  <a:rPr lang="en-US" altLang="ko-KR"/>
                </a:br>
                <a:endParaRPr lang="en-US" altLang="ko-KR" b="0"/>
              </a:p>
              <a:p>
                <a:pPr marL="457200" lvl="1" indent="0">
                  <a:buNone/>
                </a:pPr>
                <a:endParaRPr lang="en-US" altLang="ko-KR" b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BCAFC5C-F32E-E3A3-E0C1-403FAF81A3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95401"/>
                <a:ext cx="5257800" cy="4881562"/>
              </a:xfrm>
              <a:blipFill>
                <a:blip r:embed="rId3"/>
                <a:stretch>
                  <a:fillRect l="-1624" t="-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302F00-A5FC-F61E-AD8A-743D7685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0085" y="6492875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11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8335F863-DE9B-56F5-E146-29BA3C35B1A2}"/>
              </a:ext>
            </a:extLst>
          </p:cNvPr>
          <p:cNvCxnSpPr>
            <a:cxnSpLocks/>
          </p:cNvCxnSpPr>
          <p:nvPr/>
        </p:nvCxnSpPr>
        <p:spPr>
          <a:xfrm>
            <a:off x="6096000" y="1295401"/>
            <a:ext cx="0" cy="488156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내용 개체 틀 2">
                <a:extLst>
                  <a:ext uri="{FF2B5EF4-FFF2-40B4-BE49-F238E27FC236}">
                    <a16:creationId xmlns:a16="http://schemas.microsoft.com/office/drawing/2014/main" id="{179BB475-C9B5-5203-E346-FE719C93AD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1295401"/>
                <a:ext cx="5257800" cy="48815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v"/>
                  <a:defRPr sz="16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altLang="ko-KR" sz="180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1800"/>
                  <a:t>확률의 모든 합은 </a:t>
                </a:r>
                <a:r>
                  <a:rPr lang="en-US" altLang="ko-KR" sz="1800"/>
                  <a:t>1. </a:t>
                </a:r>
                <a:r>
                  <a:rPr lang="ko-KR" altLang="en-US" sz="1800"/>
                  <a:t>즉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ko-KR" altLang="en-US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</m:e>
                    </m:nary>
                    <m:d>
                      <m:d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𝑑𝑧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ko-KR" altLang="en-US" sz="1400"/>
                  <a:t>이므로  </a:t>
                </a:r>
                <a:r>
                  <a:rPr lang="ko-KR" altLang="en-US" sz="1800"/>
                  <a:t>항등식</a:t>
                </a:r>
                <a:r>
                  <a:rPr lang="en-US" altLang="ko-KR" sz="1800"/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140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1400"/>
              </a:p>
            </p:txBody>
          </p:sp>
        </mc:Choice>
        <mc:Fallback xmlns="">
          <p:sp>
            <p:nvSpPr>
              <p:cNvPr id="12" name="내용 개체 틀 2">
                <a:extLst>
                  <a:ext uri="{FF2B5EF4-FFF2-40B4-BE49-F238E27FC236}">
                    <a16:creationId xmlns:a16="http://schemas.microsoft.com/office/drawing/2014/main" id="{179BB475-C9B5-5203-E346-FE719C93A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295401"/>
                <a:ext cx="5257800" cy="4881562"/>
              </a:xfrm>
              <a:prstGeom prst="rect">
                <a:avLst/>
              </a:prstGeom>
              <a:blipFill>
                <a:blip r:embed="rId4"/>
                <a:stretch>
                  <a:fillRect l="-695" t="-4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직사각형 12">
            <a:extLst>
              <a:ext uri="{FF2B5EF4-FFF2-40B4-BE49-F238E27FC236}">
                <a16:creationId xmlns:a16="http://schemas.microsoft.com/office/drawing/2014/main" id="{5CC9D33A-76CE-34F8-95BA-E65CBE50B7B6}"/>
              </a:ext>
            </a:extLst>
          </p:cNvPr>
          <p:cNvSpPr/>
          <p:nvPr/>
        </p:nvSpPr>
        <p:spPr>
          <a:xfrm>
            <a:off x="2409900" y="1911438"/>
            <a:ext cx="2175648" cy="39297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E4E0DA92-C9B1-8B6E-450E-51BCD98ED1B0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4585548" y="2107925"/>
            <a:ext cx="1923625" cy="113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post-thumbnail">
            <a:extLst>
              <a:ext uri="{FF2B5EF4-FFF2-40B4-BE49-F238E27FC236}">
                <a16:creationId xmlns:a16="http://schemas.microsoft.com/office/drawing/2014/main" id="{FECF634F-E95C-99A3-D0A6-092B485B4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825" y="0"/>
            <a:ext cx="388117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587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9A00ED-BB22-DCB8-7C0F-7D82D0A6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Evidence Lower Bound (ELBO)</a:t>
            </a:r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BCAFC5C-F32E-E3A3-E0C1-403FAF81A3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95401"/>
                <a:ext cx="5257800" cy="4881562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ko-KR" altLang="en-US"/>
                  <a:t>의</a:t>
                </a:r>
                <a:r>
                  <a:rPr lang="en-US" altLang="ko-KR"/>
                  <a:t> Evidence Lower Bound</a:t>
                </a:r>
              </a:p>
              <a:p>
                <a:pPr lvl="1"/>
                <a:endParaRPr lang="en-US" altLang="ko-KR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1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1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e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𝑑𝑧</m:t>
                            </m:r>
                          </m:e>
                        </m:nary>
                      </m:e>
                    </m:func>
                  </m:oMath>
                </a14:m>
                <a:r>
                  <a:rPr lang="en-US" altLang="ko-KR" sz="1800" b="0"/>
                  <a:t> </a:t>
                </a:r>
              </a:p>
              <a:p>
                <a:pPr marL="457200" lvl="1" indent="0">
                  <a:buNone/>
                </a:pPr>
                <a:endParaRPr lang="en-US" altLang="ko-KR" sz="1800" b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func>
                          <m:func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1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𝑑𝑧</m:t>
                            </m:r>
                          </m:e>
                        </m:func>
                      </m:e>
                    </m:nary>
                  </m:oMath>
                </a14:m>
                <a:r>
                  <a:rPr lang="en-US" altLang="ko-KR" sz="1800" b="0"/>
                  <a:t> </a:t>
                </a:r>
              </a:p>
              <a:p>
                <a:pPr marL="457200" lvl="1" indent="0">
                  <a:buNone/>
                </a:pPr>
                <a:br>
                  <a:rPr lang="en-US" altLang="ko-KR" sz="1800" b="0"/>
                </a:b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800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1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altLang="ko-KR" sz="1800" b="0"/>
                  <a:t> </a:t>
                </a:r>
              </a:p>
              <a:p>
                <a:pPr marL="457200" lvl="1" indent="0">
                  <a:buNone/>
                </a:pPr>
                <a:br>
                  <a:rPr lang="en-US" altLang="ko-KR" sz="1800" b="0"/>
                </a:b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800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1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altLang="ko-KR" sz="1800" b="0"/>
                  <a:t> </a:t>
                </a:r>
              </a:p>
              <a:p>
                <a:pPr marL="457200" lvl="1" indent="0">
                  <a:buNone/>
                </a:pPr>
                <a:br>
                  <a:rPr lang="en-US" altLang="ko-KR" sz="1800" b="0"/>
                </a:b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800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1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ko-KR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1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</m:sSub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altLang="ko-KR" sz="1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e>
                                    <m: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</m:sSub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altLang="ko-KR" sz="1800"/>
                  <a:t> </a:t>
                </a:r>
              </a:p>
              <a:p>
                <a:pPr marL="457200" lvl="1" indent="0">
                  <a:buNone/>
                </a:pPr>
                <a:br>
                  <a:rPr lang="en-US" altLang="ko-KR"/>
                </a:b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800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1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den>
                            </m:f>
                          </m:e>
                        </m:func>
                      </m:e>
                    </m:d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800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1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  <m:d>
                                      <m:dPr>
                                        <m:ctrlPr>
                                          <a:rPr lang="en-US" altLang="ko-KR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e>
                                        <m:r>
                                          <a:rPr lang="en-US" altLang="ko-KR" sz="1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sub>
                                </m:sSub>
                              </m:num>
                              <m:den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altLang="ko-KR"/>
                  <a:t> </a:t>
                </a:r>
                <a:br>
                  <a:rPr lang="en-US" altLang="ko-KR"/>
                </a:br>
                <a:endParaRPr lang="en-US" altLang="ko-KR" b="0"/>
              </a:p>
              <a:p>
                <a:pPr marL="457200" lvl="1" indent="0">
                  <a:buNone/>
                </a:pPr>
                <a:endParaRPr lang="en-US" altLang="ko-KR" b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BCAFC5C-F32E-E3A3-E0C1-403FAF81A3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95401"/>
                <a:ext cx="5257800" cy="4881562"/>
              </a:xfrm>
              <a:blipFill>
                <a:blip r:embed="rId3"/>
                <a:stretch>
                  <a:fillRect l="-1624" t="-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302F00-A5FC-F61E-AD8A-743D7685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0085" y="6492875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12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8335F863-DE9B-56F5-E146-29BA3C35B1A2}"/>
              </a:ext>
            </a:extLst>
          </p:cNvPr>
          <p:cNvCxnSpPr>
            <a:cxnSpLocks/>
          </p:cNvCxnSpPr>
          <p:nvPr/>
        </p:nvCxnSpPr>
        <p:spPr>
          <a:xfrm>
            <a:off x="6096000" y="1295401"/>
            <a:ext cx="0" cy="488156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내용 개체 틀 2">
                <a:extLst>
                  <a:ext uri="{FF2B5EF4-FFF2-40B4-BE49-F238E27FC236}">
                    <a16:creationId xmlns:a16="http://schemas.microsoft.com/office/drawing/2014/main" id="{179BB475-C9B5-5203-E346-FE719C93AD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1295401"/>
                <a:ext cx="5257800" cy="48815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v"/>
                  <a:defRPr sz="16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180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ko-KR" sz="1800"/>
                  <a:t>Probability Chain Rule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180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𝑜𝑟</m:t>
                    </m:r>
                    <m:f>
                      <m:f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num>
                      <m:den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ko-KR" sz="1400"/>
                  <a:t> </a:t>
                </a:r>
              </a:p>
            </p:txBody>
          </p:sp>
        </mc:Choice>
        <mc:Fallback xmlns="">
          <p:sp>
            <p:nvSpPr>
              <p:cNvPr id="12" name="내용 개체 틀 2">
                <a:extLst>
                  <a:ext uri="{FF2B5EF4-FFF2-40B4-BE49-F238E27FC236}">
                    <a16:creationId xmlns:a16="http://schemas.microsoft.com/office/drawing/2014/main" id="{179BB475-C9B5-5203-E346-FE719C93A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295401"/>
                <a:ext cx="5257800" cy="4881562"/>
              </a:xfrm>
              <a:prstGeom prst="rect">
                <a:avLst/>
              </a:prstGeom>
              <a:blipFill>
                <a:blip r:embed="rId4"/>
                <a:stretch>
                  <a:fillRect l="-6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직사각형 12">
            <a:extLst>
              <a:ext uri="{FF2B5EF4-FFF2-40B4-BE49-F238E27FC236}">
                <a16:creationId xmlns:a16="http://schemas.microsoft.com/office/drawing/2014/main" id="{5CC9D33A-76CE-34F8-95BA-E65CBE50B7B6}"/>
              </a:ext>
            </a:extLst>
          </p:cNvPr>
          <p:cNvSpPr/>
          <p:nvPr/>
        </p:nvSpPr>
        <p:spPr>
          <a:xfrm>
            <a:off x="2348940" y="3537038"/>
            <a:ext cx="1227380" cy="63533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E4E0DA92-C9B1-8B6E-450E-51BCD98ED1B0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3576320" y="2587413"/>
            <a:ext cx="3000587" cy="1267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post-thumbnail">
            <a:extLst>
              <a:ext uri="{FF2B5EF4-FFF2-40B4-BE49-F238E27FC236}">
                <a16:creationId xmlns:a16="http://schemas.microsoft.com/office/drawing/2014/main" id="{CA4860BA-40C9-741C-457D-D594E5F88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825" y="0"/>
            <a:ext cx="388117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703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9A00ED-BB22-DCB8-7C0F-7D82D0A6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Evidence Lower Bound (ELBO)</a:t>
            </a:r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BCAFC5C-F32E-E3A3-E0C1-403FAF81A3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95401"/>
                <a:ext cx="5257800" cy="488156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ko-KR" altLang="en-US"/>
                  <a:t>의</a:t>
                </a:r>
                <a:r>
                  <a:rPr lang="en-US" altLang="ko-KR"/>
                  <a:t> Evidence Lower Bound</a:t>
                </a:r>
              </a:p>
              <a:p>
                <a:pPr lvl="1"/>
                <a:endParaRPr lang="en-US" altLang="ko-KR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𝑑𝑧</m:t>
                            </m:r>
                          </m:e>
                        </m:nary>
                      </m:e>
                    </m:func>
                  </m:oMath>
                </a14:m>
                <a:r>
                  <a:rPr lang="en-US" altLang="ko-KR" sz="1600" b="0"/>
                  <a:t> </a:t>
                </a:r>
              </a:p>
              <a:p>
                <a:pPr marL="457200" lvl="1" indent="0">
                  <a:buNone/>
                </a:pPr>
                <a:br>
                  <a:rPr lang="en-US" altLang="ko-KR" sz="1600"/>
                </a:b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1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den>
                            </m:f>
                          </m:e>
                        </m:func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600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1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  <m:d>
                                      <m:dPr>
                                        <m:ctrlP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e>
                                        <m: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sub>
                                </m:sSub>
                              </m:num>
                              <m:den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altLang="ko-KR" sz="1600" b="0"/>
                  <a:t> </a:t>
                </a:r>
              </a:p>
              <a:p>
                <a:pPr marL="457200" lvl="1" indent="0">
                  <a:buNone/>
                </a:pPr>
                <a:br>
                  <a:rPr lang="en-US" altLang="ko-KR" sz="1600" b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600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6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r>
                        <a:rPr lang="en-US" altLang="ko-KR" sz="1600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altLang="ko-KR" sz="16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ko-KR" sz="1600" b="0" i="0" smtClean="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altLang="ko-KR" sz="1600" b="0" i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altLang="ko-KR" sz="16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altLang="ko-KR" sz="1600" b="0" i="0" smtClean="0">
                          <a:latin typeface="Cambria Math" panose="02040503050406030204" pitchFamily="18" charset="0"/>
                        </a:rPr>
                        <m:t>)||</m:t>
                      </m:r>
                      <m:r>
                        <m:rPr>
                          <m:sty m:val="p"/>
                        </m:rPr>
                        <a:rPr lang="en-US" altLang="ko-KR" sz="16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altLang="ko-KR" sz="16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ko-KR" sz="1600" b="0" i="0" smtClean="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altLang="ko-KR" sz="1600" b="0" i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altLang="ko-KR" sz="16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altLang="ko-KR" sz="1600" b="0" i="0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altLang="ko-KR"/>
              </a:p>
              <a:p>
                <a:pPr marL="457200" lvl="1" indent="0">
                  <a:buNone/>
                </a:pPr>
                <a:br>
                  <a:rPr lang="en-US" altLang="ko-KR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6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br>
                  <a:rPr lang="en-US" altLang="ko-KR"/>
                </a:br>
                <a:endParaRPr lang="en-US" altLang="ko-KR" b="0"/>
              </a:p>
              <a:p>
                <a:pPr marL="457200" lvl="1" indent="0">
                  <a:buNone/>
                </a:pPr>
                <a:endParaRPr lang="en-US" altLang="ko-KR" b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BCAFC5C-F32E-E3A3-E0C1-403FAF81A3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95401"/>
                <a:ext cx="5257800" cy="4881562"/>
              </a:xfrm>
              <a:blipFill>
                <a:blip r:embed="rId3"/>
                <a:stretch>
                  <a:fillRect l="-1624" t="-17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302F00-A5FC-F61E-AD8A-743D7685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0085" y="6492875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13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8335F863-DE9B-56F5-E146-29BA3C35B1A2}"/>
              </a:ext>
            </a:extLst>
          </p:cNvPr>
          <p:cNvCxnSpPr>
            <a:cxnSpLocks/>
          </p:cNvCxnSpPr>
          <p:nvPr/>
        </p:nvCxnSpPr>
        <p:spPr>
          <a:xfrm>
            <a:off x="6096000" y="1295401"/>
            <a:ext cx="0" cy="488156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내용 개체 틀 2">
                <a:extLst>
                  <a:ext uri="{FF2B5EF4-FFF2-40B4-BE49-F238E27FC236}">
                    <a16:creationId xmlns:a16="http://schemas.microsoft.com/office/drawing/2014/main" id="{179BB475-C9B5-5203-E346-FE719C93AD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1295401"/>
                <a:ext cx="5257800" cy="48815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v"/>
                  <a:defRPr sz="16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180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ko-KR" sz="1800" err="1"/>
                  <a:t>Kullback-Leibler</a:t>
                </a:r>
                <a:r>
                  <a:rPr lang="ko-KR" altLang="en-US" sz="1800"/>
                  <a:t> </a:t>
                </a:r>
                <a:r>
                  <a:rPr lang="en-US" altLang="ko-KR" sz="1800"/>
                  <a:t>Divergence (KL Divergence)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1800"/>
              </a:p>
              <a:p>
                <a:pPr lvl="1"/>
                <a:r>
                  <a:rPr lang="ko-KR" altLang="en-US" sz="1400"/>
                  <a:t>두 확률 분포의 차이를 계산할 때 사용하는 함수</a:t>
                </a:r>
                <a:r>
                  <a:rPr lang="en-US" altLang="ko-KR" sz="1400"/>
                  <a:t>.</a:t>
                </a:r>
              </a:p>
              <a:p>
                <a:pPr lvl="1"/>
                <a:r>
                  <a:rPr lang="ko-KR" altLang="en-US" sz="1400"/>
                  <a:t>두 함수의 </a:t>
                </a:r>
                <a:r>
                  <a:rPr lang="en-US" altLang="ko-KR" sz="1400"/>
                  <a:t>Cross Entropy</a:t>
                </a:r>
                <a:r>
                  <a:rPr lang="ko-KR" altLang="en-US" sz="1400"/>
                  <a:t>를 계산함</a:t>
                </a:r>
                <a:r>
                  <a:rPr lang="en-US" altLang="ko-KR" sz="1400"/>
                  <a:t>.</a:t>
                </a:r>
              </a:p>
              <a:p>
                <a:pPr lvl="1"/>
                <a:endParaRPr lang="en-US" altLang="ko-KR" sz="140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  <m:d>
                                        <m:d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altLang="ko-KR" sz="1400"/>
              </a:p>
              <a:p>
                <a:pPr marR="0" lvl="1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en-US" altLang="ko-K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  <a:p>
                <a:pPr marR="0" lvl="1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altLang="ko-KR" sz="140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50" charset="-127"/>
                  </a:rPr>
                  <a:t>Log</a:t>
                </a:r>
                <a:r>
                  <a:rPr lang="ko-KR" altLang="en-US" sz="140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50" charset="-127"/>
                  </a:rPr>
                  <a:t>의 밑</a:t>
                </a:r>
                <a:r>
                  <a:rPr lang="en-US" altLang="ko-KR" sz="140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50" charset="-127"/>
                  </a:rPr>
                  <a:t>(b)</a:t>
                </a:r>
                <a:r>
                  <a:rPr lang="ko-KR" altLang="en-US" sz="140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50" charset="-127"/>
                  </a:rPr>
                  <a:t>은</a:t>
                </a:r>
                <a:r>
                  <a:rPr lang="en-US" altLang="ko-KR" sz="140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50" charset="-127"/>
                  </a:rPr>
                  <a:t> </a:t>
                </a:r>
                <a:r>
                  <a:rPr lang="ko-KR" altLang="en-US" sz="140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50" charset="-127"/>
                  </a:rPr>
                  <a:t>정보량을 의미하며 </a:t>
                </a:r>
                <a:r>
                  <a:rPr lang="en-US" altLang="ko-KR" sz="140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50" charset="-127"/>
                  </a:rPr>
                  <a:t>2, 10, e</a:t>
                </a:r>
                <a:r>
                  <a:rPr lang="ko-KR" altLang="en-US" sz="140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50" charset="-127"/>
                  </a:rPr>
                  <a:t>등을 사용함</a:t>
                </a:r>
                <a:r>
                  <a:rPr lang="en-US" altLang="ko-KR" sz="140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50" charset="-127"/>
                  </a:rPr>
                  <a:t>.</a:t>
                </a:r>
              </a:p>
              <a:p>
                <a:pPr marL="457200" lvl="1" indent="0" defTabSz="457200" latinLnBrk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endParaRPr lang="en-US" altLang="ko-KR" sz="1400" b="0" i="1">
                  <a:latin typeface="Cambria Math" panose="02040503050406030204" pitchFamily="18" charset="0"/>
                </a:endParaRPr>
              </a:p>
              <a:p>
                <a:pPr marL="457200" lvl="1" indent="0" defTabSz="457200" latinLnBrk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4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e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altLang="ko-KR" sz="1400" b="0" i="1">
                  <a:latin typeface="Cambria Math" panose="02040503050406030204" pitchFamily="18" charset="0"/>
                </a:endParaRPr>
              </a:p>
              <a:p>
                <a:pPr marL="457200" lvl="1" indent="0" defTabSz="457200" latinLnBrk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endParaRPr lang="en-US" altLang="ko-KR" sz="1400" b="0" i="1">
                  <a:latin typeface="Cambria Math" panose="02040503050406030204" pitchFamily="18" charset="0"/>
                </a:endParaRPr>
              </a:p>
              <a:p>
                <a:pPr marL="457200" lvl="1" indent="0" defTabSz="457200" latinLnBrk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r>
                      <a:rPr lang="en-US" altLang="ko-KR" sz="1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40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altLang="ko-KR" sz="14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ko-KR" sz="140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altLang="ko-KR" sz="140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altLang="ko-KR" sz="14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ko-KR" sz="1400">
                        <a:latin typeface="Cambria Math" panose="02040503050406030204" pitchFamily="18" charset="0"/>
                      </a:rPr>
                      <m:t>)||</m:t>
                    </m:r>
                    <m:r>
                      <m:rPr>
                        <m:sty m:val="p"/>
                      </m:rPr>
                      <a:rPr lang="en-US" altLang="ko-KR" sz="14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ko-KR" sz="14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ko-KR" sz="140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altLang="ko-KR" sz="140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altLang="ko-KR" sz="14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ko-KR" sz="140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ko-KR" sz="1400"/>
                  <a:t> </a:t>
                </a:r>
              </a:p>
            </p:txBody>
          </p:sp>
        </mc:Choice>
        <mc:Fallback xmlns="">
          <p:sp>
            <p:nvSpPr>
              <p:cNvPr id="12" name="내용 개체 틀 2">
                <a:extLst>
                  <a:ext uri="{FF2B5EF4-FFF2-40B4-BE49-F238E27FC236}">
                    <a16:creationId xmlns:a16="http://schemas.microsoft.com/office/drawing/2014/main" id="{179BB475-C9B5-5203-E346-FE719C93A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295401"/>
                <a:ext cx="5257800" cy="4881562"/>
              </a:xfrm>
              <a:prstGeom prst="rect">
                <a:avLst/>
              </a:prstGeom>
              <a:blipFill>
                <a:blip r:embed="rId4"/>
                <a:stretch>
                  <a:fillRect l="-6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직사각형 12">
            <a:extLst>
              <a:ext uri="{FF2B5EF4-FFF2-40B4-BE49-F238E27FC236}">
                <a16:creationId xmlns:a16="http://schemas.microsoft.com/office/drawing/2014/main" id="{5CC9D33A-76CE-34F8-95BA-E65CBE50B7B6}"/>
              </a:ext>
            </a:extLst>
          </p:cNvPr>
          <p:cNvSpPr/>
          <p:nvPr/>
        </p:nvSpPr>
        <p:spPr>
          <a:xfrm>
            <a:off x="3623733" y="3257973"/>
            <a:ext cx="1943948" cy="57573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E4E0DA92-C9B1-8B6E-450E-51BCD98ED1B0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5567681" y="2100747"/>
            <a:ext cx="2228426" cy="1445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post-thumbnail">
            <a:extLst>
              <a:ext uri="{FF2B5EF4-FFF2-40B4-BE49-F238E27FC236}">
                <a16:creationId xmlns:a16="http://schemas.microsoft.com/office/drawing/2014/main" id="{43F731C3-4F1E-6E5E-ED5C-1040C85B8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825" y="0"/>
            <a:ext cx="388117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281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9A00ED-BB22-DCB8-7C0F-7D82D0A6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Evidence Lower Bound (ELBO)</a:t>
            </a:r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BCAFC5C-F32E-E3A3-E0C1-403FAF81A3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95401"/>
                <a:ext cx="5257800" cy="488156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ko-KR" altLang="en-US"/>
                  <a:t>의</a:t>
                </a:r>
                <a:r>
                  <a:rPr lang="en-US" altLang="ko-KR"/>
                  <a:t> Evidence Lower Bound</a:t>
                </a:r>
              </a:p>
              <a:p>
                <a:pPr lvl="1"/>
                <a:endParaRPr lang="en-US" altLang="ko-KR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𝑑𝑧</m:t>
                            </m:r>
                          </m:e>
                        </m:nary>
                      </m:e>
                    </m:func>
                  </m:oMath>
                </a14:m>
                <a:r>
                  <a:rPr lang="en-US" altLang="ko-KR" sz="1600" b="0"/>
                  <a:t> </a:t>
                </a:r>
              </a:p>
              <a:p>
                <a:pPr marL="457200" lvl="1" indent="0">
                  <a:buNone/>
                </a:pPr>
                <a:br>
                  <a:rPr lang="en-US" altLang="ko-KR" sz="1600"/>
                </a:b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1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den>
                            </m:f>
                          </m:e>
                        </m:func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600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1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  <m:d>
                                      <m:dPr>
                                        <m:ctrlP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e>
                                        <m: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sub>
                                </m:sSub>
                              </m:num>
                              <m:den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altLang="ko-KR" sz="1600" b="0"/>
                  <a:t> </a:t>
                </a:r>
              </a:p>
              <a:p>
                <a:pPr marL="457200" lvl="1" indent="0">
                  <a:buNone/>
                </a:pPr>
                <a:br>
                  <a:rPr lang="en-US" altLang="ko-KR" sz="1600" b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600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6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r>
                        <a:rPr lang="en-US" altLang="ko-KR" sz="1600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altLang="ko-KR" sz="16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ko-KR" sz="1600" b="0" i="0" smtClean="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altLang="ko-KR" sz="1600" b="0" i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altLang="ko-KR" sz="16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altLang="ko-KR" sz="1600" b="0" i="0" smtClean="0">
                          <a:latin typeface="Cambria Math" panose="02040503050406030204" pitchFamily="18" charset="0"/>
                        </a:rPr>
                        <m:t>)||</m:t>
                      </m:r>
                      <m:r>
                        <m:rPr>
                          <m:sty m:val="p"/>
                        </m:rPr>
                        <a:rPr lang="en-US" altLang="ko-KR" sz="16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altLang="ko-KR" sz="16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ko-KR" sz="1600" b="0" i="0" smtClean="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altLang="ko-KR" sz="1600" b="0" i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altLang="ko-KR" sz="16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altLang="ko-KR" sz="1600" b="0" i="0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altLang="ko-KR"/>
              </a:p>
              <a:p>
                <a:pPr marL="457200" lvl="1" indent="0">
                  <a:buNone/>
                </a:pPr>
                <a:br>
                  <a:rPr lang="en-US" altLang="ko-KR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6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br>
                  <a:rPr lang="en-US" altLang="ko-KR"/>
                </a:br>
                <a:endParaRPr lang="en-US" altLang="ko-KR" b="0"/>
              </a:p>
              <a:p>
                <a:pPr marL="457200" lvl="1" indent="0">
                  <a:buNone/>
                </a:pPr>
                <a:endParaRPr lang="en-US" altLang="ko-KR" b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BCAFC5C-F32E-E3A3-E0C1-403FAF81A3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95401"/>
                <a:ext cx="5257800" cy="4881562"/>
              </a:xfrm>
              <a:blipFill>
                <a:blip r:embed="rId3"/>
                <a:stretch>
                  <a:fillRect l="-1624" t="-17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302F00-A5FC-F61E-AD8A-743D7685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0085" y="6492875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14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8335F863-DE9B-56F5-E146-29BA3C35B1A2}"/>
              </a:ext>
            </a:extLst>
          </p:cNvPr>
          <p:cNvCxnSpPr>
            <a:cxnSpLocks/>
          </p:cNvCxnSpPr>
          <p:nvPr/>
        </p:nvCxnSpPr>
        <p:spPr>
          <a:xfrm>
            <a:off x="6096000" y="1295401"/>
            <a:ext cx="0" cy="488156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내용 개체 틀 2">
                <a:extLst>
                  <a:ext uri="{FF2B5EF4-FFF2-40B4-BE49-F238E27FC236}">
                    <a16:creationId xmlns:a16="http://schemas.microsoft.com/office/drawing/2014/main" id="{179BB475-C9B5-5203-E346-FE719C93AD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1295401"/>
                <a:ext cx="5257800" cy="48815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v"/>
                  <a:defRPr sz="16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180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r>
                      <a:rPr lang="en-US" altLang="ko-KR" sz="18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800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altLang="ko-KR" sz="1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ko-KR" sz="1800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altLang="ko-KR" sz="18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altLang="ko-KR" sz="1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ko-KR" sz="1800" b="0" i="0" smtClean="0">
                        <a:latin typeface="Cambria Math" panose="02040503050406030204" pitchFamily="18" charset="0"/>
                      </a:rPr>
                      <m:t>)|</m:t>
                    </m:r>
                    <m:d>
                      <m:dPr>
                        <m:begChr m:val="|"/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sz="1800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ko-KR" sz="1800" b="0" i="0" smtClean="0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altLang="ko-KR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</m:e>
                    </m:d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ko-KR" altLang="en-US" sz="1600"/>
                  <a:t>이므로 항등식</a:t>
                </a:r>
                <a:r>
                  <a:rPr lang="en-US" altLang="ko-KR" sz="1600"/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160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1600"/>
                  <a:t>여기서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r>
                      <a:rPr lang="en-US" altLang="ko-KR" sz="16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altLang="ko-KR" sz="16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ko-KR" sz="1600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altLang="ko-KR" sz="16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altLang="ko-KR" sz="16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ko-KR" sz="1600" b="0" i="0" smtClean="0">
                        <a:latin typeface="Cambria Math" panose="02040503050406030204" pitchFamily="18" charset="0"/>
                      </a:rPr>
                      <m:t>)|</m:t>
                    </m:r>
                    <m:d>
                      <m:dPr>
                        <m:begChr m:val="|"/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ko-KR" sz="1600" b="0" i="0" smtClean="0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altLang="ko-KR" sz="16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</m:e>
                    </m:d>
                  </m:oMath>
                </a14:m>
                <a:r>
                  <a:rPr lang="ko-KR" altLang="en-US" sz="1600"/>
                  <a:t>은 실질적으로 구할 수 없는 식이기 때문에 </a:t>
                </a:r>
                <a:r>
                  <a:rPr lang="en-US" altLang="ko-KR" sz="1600"/>
                  <a:t>ELBO</a:t>
                </a:r>
                <a:r>
                  <a:rPr lang="ko-KR" altLang="en-US" sz="1600"/>
                  <a:t>를 통해 확률분포를 근사함</a:t>
                </a:r>
                <a:r>
                  <a:rPr lang="en-US" altLang="ko-KR" sz="1600"/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160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1600"/>
              </a:p>
            </p:txBody>
          </p:sp>
        </mc:Choice>
        <mc:Fallback xmlns="">
          <p:sp>
            <p:nvSpPr>
              <p:cNvPr id="12" name="내용 개체 틀 2">
                <a:extLst>
                  <a:ext uri="{FF2B5EF4-FFF2-40B4-BE49-F238E27FC236}">
                    <a16:creationId xmlns:a16="http://schemas.microsoft.com/office/drawing/2014/main" id="{179BB475-C9B5-5203-E346-FE719C93A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295401"/>
                <a:ext cx="5257800" cy="4881562"/>
              </a:xfrm>
              <a:prstGeom prst="rect">
                <a:avLst/>
              </a:prstGeom>
              <a:blipFill>
                <a:blip r:embed="rId4"/>
                <a:stretch>
                  <a:fillRect l="-6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직사각형 12">
            <a:extLst>
              <a:ext uri="{FF2B5EF4-FFF2-40B4-BE49-F238E27FC236}">
                <a16:creationId xmlns:a16="http://schemas.microsoft.com/office/drawing/2014/main" id="{5CC9D33A-76CE-34F8-95BA-E65CBE50B7B6}"/>
              </a:ext>
            </a:extLst>
          </p:cNvPr>
          <p:cNvSpPr/>
          <p:nvPr/>
        </p:nvSpPr>
        <p:spPr>
          <a:xfrm>
            <a:off x="2133599" y="4091093"/>
            <a:ext cx="2228428" cy="57573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E4E0DA92-C9B1-8B6E-450E-51BCD98ED1B0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4362027" y="2047875"/>
            <a:ext cx="2114973" cy="2331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post-thumbnail">
            <a:extLst>
              <a:ext uri="{FF2B5EF4-FFF2-40B4-BE49-F238E27FC236}">
                <a16:creationId xmlns:a16="http://schemas.microsoft.com/office/drawing/2014/main" id="{C1D55B32-6326-FB77-F237-2647D86A1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825" y="0"/>
            <a:ext cx="388117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192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9A00ED-BB22-DCB8-7C0F-7D82D0A6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Variational Auto Encoder (VAE)</a:t>
            </a:r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BCAFC5C-F32E-E3A3-E0C1-403FAF81A3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95401"/>
                <a:ext cx="5257800" cy="4881562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/>
                  <a:t>VAE</a:t>
                </a:r>
                <a:r>
                  <a:rPr lang="ko-KR" altLang="en-US"/>
                  <a:t>의 학습 방식</a:t>
                </a:r>
                <a:endParaRPr lang="en-US" altLang="ko-KR"/>
              </a:p>
              <a:p>
                <a:endParaRPr lang="en-US" altLang="ko-KR"/>
              </a:p>
              <a:p>
                <a:pPr lvl="1"/>
                <a:r>
                  <a:rPr lang="en-US" altLang="ko-KR" sz="1600"/>
                  <a:t>ELBO</a:t>
                </a:r>
                <a:r>
                  <a:rPr lang="ko-KR" altLang="en-US" sz="1600"/>
                  <a:t>를 </a:t>
                </a:r>
                <a:r>
                  <a:rPr lang="en-US" altLang="ko-KR" sz="1600"/>
                  <a:t>Maximizing</a:t>
                </a:r>
                <a:r>
                  <a:rPr lang="ko-KR" altLang="en-US" sz="1600"/>
                  <a:t> 하여 </a:t>
                </a:r>
                <a:r>
                  <a:rPr lang="en-US" altLang="ko-KR" sz="1600"/>
                  <a:t>Log Likelihood</a:t>
                </a:r>
                <a:r>
                  <a:rPr lang="ko-KR" altLang="en-US" sz="1600"/>
                  <a:t>를 최대화 함</a:t>
                </a:r>
                <a:r>
                  <a:rPr lang="en-US" altLang="ko-KR" sz="1600"/>
                  <a:t>.</a:t>
                </a:r>
                <a:r>
                  <a:rPr lang="ko-KR" altLang="en-US" sz="1600"/>
                  <a:t> </a:t>
                </a:r>
                <a:r>
                  <a:rPr lang="en-US" altLang="ko-KR" sz="1600"/>
                  <a:t>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𝐸𝐿𝐵𝑂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1600"/>
              </a:p>
              <a:p>
                <a:pPr marL="457200" lvl="1" indent="0">
                  <a:buNone/>
                </a:pPr>
                <a:endParaRPr lang="en-US" altLang="ko-KR" sz="1600"/>
              </a:p>
              <a:p>
                <a:pPr marL="457200" lvl="1" indent="0">
                  <a:buNone/>
                </a:pPr>
                <a:endParaRPr lang="en-US" altLang="ko-KR" sz="160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ko-KR" altLang="en-US" sz="160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altLang="ko-KR" sz="1600" b="0" i="1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altLang="ko-KR" sz="1600" b="0" i="1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6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altLang="ko-KR" sz="1600"/>
              </a:p>
              <a:p>
                <a:pPr marL="457200" lvl="1" indent="0">
                  <a:buNone/>
                </a:pPr>
                <a:br>
                  <a:rPr lang="en-US" altLang="ko-KR" sz="160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6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6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e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sub>
                                  </m:sSub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altLang="ko-KR" sz="1600" b="0"/>
              </a:p>
              <a:p>
                <a:pPr marL="457200" lvl="1" indent="0">
                  <a:buNone/>
                </a:pPr>
                <a:br>
                  <a:rPr lang="en-US" altLang="ko-KR" sz="1600" b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600" i="1"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6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e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𝑟𝑒𝑐𝑜𝑛𝑠𝑡𝑟𝑢𝑐𝑡𝑖𝑜𝑛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𝑡𝑒𝑟𝑚</m:t>
                          </m:r>
                        </m:lim>
                      </m:limLow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limLow>
                        <m:limLow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𝐾𝐿</m:t>
                                  </m:r>
                                </m:sub>
                              </m:s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)||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</m:groupChr>
                        </m:e>
                        <m:li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𝑝𝑟𝑖𝑜𝑟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𝑚𝑎𝑡𝑐h𝑖𝑛𝑔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𝑡𝑒𝑟𝑚</m:t>
                          </m:r>
                        </m:lim>
                      </m:limLow>
                    </m:oMath>
                  </m:oMathPara>
                </a14:m>
                <a:endParaRPr lang="en-US" altLang="ko-KR" sz="1600" b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BCAFC5C-F32E-E3A3-E0C1-403FAF81A3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95401"/>
                <a:ext cx="5257800" cy="4881562"/>
              </a:xfrm>
              <a:blipFill>
                <a:blip r:embed="rId3"/>
                <a:stretch>
                  <a:fillRect l="-1624" t="-17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302F00-A5FC-F61E-AD8A-743D7685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0085" y="6492875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15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8335F863-DE9B-56F5-E146-29BA3C35B1A2}"/>
              </a:ext>
            </a:extLst>
          </p:cNvPr>
          <p:cNvCxnSpPr>
            <a:cxnSpLocks/>
          </p:cNvCxnSpPr>
          <p:nvPr/>
        </p:nvCxnSpPr>
        <p:spPr>
          <a:xfrm>
            <a:off x="6096000" y="1295401"/>
            <a:ext cx="0" cy="488156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내용 개체 틀 2">
                <a:extLst>
                  <a:ext uri="{FF2B5EF4-FFF2-40B4-BE49-F238E27FC236}">
                    <a16:creationId xmlns:a16="http://schemas.microsoft.com/office/drawing/2014/main" id="{179BB475-C9B5-5203-E346-FE719C93AD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1295401"/>
                <a:ext cx="5257800" cy="48815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v"/>
                  <a:defRPr sz="16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180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180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1800"/>
                  <a:t>이때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ko-KR" altLang="en-US" sz="1800"/>
                  <a:t>와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ko-KR" altLang="en-US" sz="1800"/>
                  <a:t>는 각각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ko-KR" sz="18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ko-KR" sz="1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ko-KR" sz="1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ko-KR" sz="18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altLang="ko-KR" sz="1800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altLang="ko-KR" sz="1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1800"/>
                  <a:t>에 대한 파라미터임</a:t>
                </a:r>
                <a:r>
                  <a:rPr lang="en-US" altLang="ko-KR" sz="1800"/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180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1800"/>
              </a:p>
            </p:txBody>
          </p:sp>
        </mc:Choice>
        <mc:Fallback xmlns="">
          <p:sp>
            <p:nvSpPr>
              <p:cNvPr id="12" name="내용 개체 틀 2">
                <a:extLst>
                  <a:ext uri="{FF2B5EF4-FFF2-40B4-BE49-F238E27FC236}">
                    <a16:creationId xmlns:a16="http://schemas.microsoft.com/office/drawing/2014/main" id="{179BB475-C9B5-5203-E346-FE719C93A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295401"/>
                <a:ext cx="5257800" cy="4881562"/>
              </a:xfrm>
              <a:prstGeom prst="rect">
                <a:avLst/>
              </a:prstGeom>
              <a:blipFill>
                <a:blip r:embed="rId4"/>
                <a:stretch>
                  <a:fillRect l="-695" t="-7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직사각형 8">
            <a:extLst>
              <a:ext uri="{FF2B5EF4-FFF2-40B4-BE49-F238E27FC236}">
                <a16:creationId xmlns:a16="http://schemas.microsoft.com/office/drawing/2014/main" id="{47B52F07-4FFC-51C3-A4D6-F10FC4BBEBB4}"/>
              </a:ext>
            </a:extLst>
          </p:cNvPr>
          <p:cNvSpPr/>
          <p:nvPr/>
        </p:nvSpPr>
        <p:spPr>
          <a:xfrm>
            <a:off x="2181013" y="3894666"/>
            <a:ext cx="2336800" cy="67733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9B430D01-53BD-24FF-E002-41656A5F0ACF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517813" y="1645920"/>
            <a:ext cx="2011680" cy="2587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>
            <a:extLst>
              <a:ext uri="{FF2B5EF4-FFF2-40B4-BE49-F238E27FC236}">
                <a16:creationId xmlns:a16="http://schemas.microsoft.com/office/drawing/2014/main" id="{061EB15C-0A9F-A444-A07A-4F6D79C49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4037" y="5060512"/>
            <a:ext cx="2107963" cy="1797488"/>
          </a:xfrm>
          <a:prstGeom prst="rect">
            <a:avLst/>
          </a:prstGeom>
        </p:spPr>
      </p:pic>
      <p:pic>
        <p:nvPicPr>
          <p:cNvPr id="5" name="Picture 2" descr="post-thumbnail">
            <a:extLst>
              <a:ext uri="{FF2B5EF4-FFF2-40B4-BE49-F238E27FC236}">
                <a16:creationId xmlns:a16="http://schemas.microsoft.com/office/drawing/2014/main" id="{BA1B49DC-2836-56CB-D224-B4E981A1E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825" y="0"/>
            <a:ext cx="388117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33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9A00ED-BB22-DCB8-7C0F-7D82D0A6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Variational Auto Encoder (VAE)</a:t>
            </a:r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BCAFC5C-F32E-E3A3-E0C1-403FAF81A3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95401"/>
                <a:ext cx="5257800" cy="4881562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/>
                  <a:t>VAE</a:t>
                </a:r>
                <a:r>
                  <a:rPr lang="ko-KR" altLang="en-US"/>
                  <a:t>의 학습 방식</a:t>
                </a:r>
                <a:endParaRPr lang="en-US" altLang="ko-KR"/>
              </a:p>
              <a:p>
                <a:endParaRPr lang="en-US" altLang="ko-KR"/>
              </a:p>
              <a:p>
                <a:pPr lvl="1"/>
                <a:r>
                  <a:rPr lang="en-US" altLang="ko-KR" sz="1600"/>
                  <a:t>ELBO</a:t>
                </a:r>
                <a:r>
                  <a:rPr lang="ko-KR" altLang="en-US" sz="1600"/>
                  <a:t>를 </a:t>
                </a:r>
                <a:r>
                  <a:rPr lang="en-US" altLang="ko-KR" sz="1600"/>
                  <a:t>Maximizing</a:t>
                </a:r>
                <a:r>
                  <a:rPr lang="ko-KR" altLang="en-US" sz="1600"/>
                  <a:t> 하여 </a:t>
                </a:r>
                <a:r>
                  <a:rPr lang="en-US" altLang="ko-KR" sz="1600"/>
                  <a:t>Log Likelihood</a:t>
                </a:r>
                <a:r>
                  <a:rPr lang="ko-KR" altLang="en-US" sz="1600"/>
                  <a:t>를 최대화 함</a:t>
                </a:r>
                <a:r>
                  <a:rPr lang="en-US" altLang="ko-KR" sz="1600"/>
                  <a:t>.</a:t>
                </a:r>
                <a:r>
                  <a:rPr lang="ko-KR" altLang="en-US" sz="1600"/>
                  <a:t> </a:t>
                </a:r>
                <a:r>
                  <a:rPr lang="en-US" altLang="ko-KR" sz="1600"/>
                  <a:t>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𝐸𝐿𝐵𝑂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1600"/>
              </a:p>
              <a:p>
                <a:pPr marL="457200" lvl="1" indent="0">
                  <a:buNone/>
                </a:pPr>
                <a:endParaRPr lang="en-US" altLang="ko-KR" sz="1600"/>
              </a:p>
              <a:p>
                <a:pPr marL="457200" lvl="1" indent="0">
                  <a:buNone/>
                </a:pPr>
                <a:endParaRPr lang="en-US" altLang="ko-KR" sz="160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ko-KR" altLang="en-US" sz="160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altLang="ko-KR" sz="1600" b="0" i="1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altLang="ko-KR" sz="1600" b="0" i="1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ko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e>
                                      <m:r>
                                        <a:rPr lang="en-US" altLang="ko-KR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  <m:r>
                                    <a:rPr lang="en-US" altLang="ko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altLang="ko-KR" sz="1600"/>
              </a:p>
              <a:p>
                <a:pPr marL="457200" lvl="1" indent="0">
                  <a:buNone/>
                </a:pPr>
                <a:br>
                  <a:rPr lang="en-US" altLang="ko-KR" sz="160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6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6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e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sub>
                                  </m:sSub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altLang="ko-KR" sz="1600" b="0"/>
              </a:p>
              <a:p>
                <a:pPr marL="457200" lvl="1" indent="0">
                  <a:buNone/>
                </a:pPr>
                <a:br>
                  <a:rPr lang="en-US" altLang="ko-KR" sz="1600" b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600" i="1"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6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e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altLang="ko-K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𝑟𝑒𝑐𝑜𝑛𝑠𝑡𝑟𝑢𝑐𝑡𝑖𝑜𝑛</m:t>
                          </m:r>
                          <m:r>
                            <a:rPr lang="en-US" altLang="ko-K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𝑡𝑒𝑟𝑚</m:t>
                          </m:r>
                        </m:lim>
                      </m:limLow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limLow>
                        <m:limLow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𝐾𝐿</m:t>
                                  </m:r>
                                </m:sub>
                              </m:s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)||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</m:groupChr>
                        </m:e>
                        <m:lim>
                          <m:r>
                            <a:rPr lang="en-US" altLang="ko-K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𝑝𝑟𝑖𝑜𝑟</m:t>
                          </m:r>
                          <m:r>
                            <a:rPr lang="en-US" altLang="ko-K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𝑚𝑎𝑡𝑐h𝑖𝑛𝑔</m:t>
                          </m:r>
                          <m:r>
                            <a:rPr lang="en-US" altLang="ko-K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𝑡𝑒𝑟𝑚</m:t>
                          </m:r>
                        </m:lim>
                      </m:limLow>
                    </m:oMath>
                  </m:oMathPara>
                </a14:m>
                <a:endParaRPr lang="en-US" altLang="ko-KR" sz="1600" b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BCAFC5C-F32E-E3A3-E0C1-403FAF81A3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95401"/>
                <a:ext cx="5257800" cy="4881562"/>
              </a:xfrm>
              <a:blipFill>
                <a:blip r:embed="rId3"/>
                <a:stretch>
                  <a:fillRect l="-1624" t="-17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302F00-A5FC-F61E-AD8A-743D7685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0085" y="6492875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16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8335F863-DE9B-56F5-E146-29BA3C35B1A2}"/>
              </a:ext>
            </a:extLst>
          </p:cNvPr>
          <p:cNvCxnSpPr>
            <a:cxnSpLocks/>
          </p:cNvCxnSpPr>
          <p:nvPr/>
        </p:nvCxnSpPr>
        <p:spPr>
          <a:xfrm>
            <a:off x="6096000" y="1295401"/>
            <a:ext cx="0" cy="488156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내용 개체 틀 2">
                <a:extLst>
                  <a:ext uri="{FF2B5EF4-FFF2-40B4-BE49-F238E27FC236}">
                    <a16:creationId xmlns:a16="http://schemas.microsoft.com/office/drawing/2014/main" id="{179BB475-C9B5-5203-E346-FE719C93AD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1295401"/>
                <a:ext cx="5257800" cy="48815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v"/>
                  <a:defRPr sz="16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r>
                      <a:rPr lang="en-US" altLang="ko-KR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ko-KR" sz="1800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altLang="ko-KR" sz="1800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ko-KR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func>
                          <m:func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ko-KR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1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ko-KR" sz="1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altLang="ko-KR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en-US" altLang="ko-KR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1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d>
                                      <m:dPr>
                                        <m:ctrlPr>
                                          <a:rPr lang="en-US" altLang="ko-KR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1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altLang="ko-KR" sz="180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180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𝑟𝑒𝑐𝑜𝑛𝑠𝑡𝑟𝑢𝑐𝑡𝑖𝑜𝑛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𝑡𝑒𝑟𝑚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1800"/>
                  <a:t>에 대한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1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ko-KR" altLang="en-US" sz="1800"/>
                  <a:t>의 </a:t>
                </a:r>
                <a:r>
                  <a:rPr lang="en-US" altLang="ko-KR" sz="1800"/>
                  <a:t>Expectation.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1800"/>
              </a:p>
              <a:p>
                <a:pPr lvl="1"/>
                <a:r>
                  <a:rPr lang="ko-KR" altLang="en-US" sz="1400"/>
                  <a:t>쉽게 말해 </a:t>
                </a:r>
                <a:r>
                  <a:rPr lang="en-US" altLang="ko-KR" sz="1400"/>
                  <a:t>x -&gt; z -&gt;x’</a:t>
                </a:r>
                <a:r>
                  <a:rPr lang="ko-KR" altLang="en-US" sz="1400"/>
                  <a:t>의 과정에서 </a:t>
                </a:r>
                <a:r>
                  <a:rPr lang="en-US" altLang="ko-KR" sz="1400"/>
                  <a:t>data</a:t>
                </a:r>
                <a:r>
                  <a:rPr lang="ko-KR" altLang="en-US" sz="1400"/>
                  <a:t>를 얼마나 잘 재구성하는지를 뜻함</a:t>
                </a:r>
                <a:r>
                  <a:rPr lang="en-US" altLang="ko-KR" sz="1400"/>
                  <a:t>.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1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ko-KR" altLang="en-US" sz="1400"/>
                  <a:t>의 </a:t>
                </a:r>
                <a:r>
                  <a:rPr lang="en-US" altLang="ko-KR" sz="1400"/>
                  <a:t>likelihood</a:t>
                </a:r>
                <a:r>
                  <a:rPr lang="ko-KR" altLang="en-US" sz="1400"/>
                  <a:t>를 최대화할수록 </a:t>
                </a:r>
                <a:r>
                  <a:rPr lang="en-US" altLang="ko-KR" sz="1400"/>
                  <a:t>ELBO</a:t>
                </a:r>
                <a:r>
                  <a:rPr lang="ko-KR" altLang="en-US" sz="1400"/>
                  <a:t>가 커지기 때문</a:t>
                </a:r>
                <a:r>
                  <a:rPr lang="en-US" altLang="ko-KR" sz="1400"/>
                  <a:t>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180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𝑝𝑟𝑖𝑜𝑟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𝑚𝑎𝑡𝑐h𝑖𝑛𝑔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𝑡𝑒𝑟𝑚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ko-KR" sz="1800"/>
                  <a:t>(regularization)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altLang="ko-KR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ko-KR" sz="18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1800"/>
                  <a:t>에 대해 표준 정규분포인 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ko-KR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1800"/>
                  <a:t>와</a:t>
                </a:r>
                <a:r>
                  <a:rPr lang="en-US" altLang="ko-KR" sz="1800"/>
                  <a:t> </a:t>
                </a:r>
                <a:r>
                  <a:rPr lang="ko-KR" altLang="en-US" sz="1800"/>
                  <a:t>유사하도록 만들어 줌 </a:t>
                </a:r>
                <a:r>
                  <a:rPr lang="en-US" altLang="ko-KR" sz="1800"/>
                  <a:t>(Minimize</a:t>
                </a:r>
                <a:r>
                  <a:rPr lang="ko-KR" altLang="en-US" sz="1800"/>
                  <a:t>하여</a:t>
                </a:r>
                <a:r>
                  <a:rPr lang="en-US" altLang="ko-KR" sz="1800"/>
                  <a:t>, </a:t>
                </a:r>
                <a:r>
                  <a:rPr lang="ko-KR" altLang="en-US" sz="1800"/>
                  <a:t>분포가 튀는 것을 방지 할 수 있음</a:t>
                </a:r>
                <a:r>
                  <a:rPr lang="en-US" altLang="ko-KR" sz="1800"/>
                  <a:t>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180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180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180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180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1800"/>
              </a:p>
            </p:txBody>
          </p:sp>
        </mc:Choice>
        <mc:Fallback xmlns="">
          <p:sp>
            <p:nvSpPr>
              <p:cNvPr id="12" name="내용 개체 틀 2">
                <a:extLst>
                  <a:ext uri="{FF2B5EF4-FFF2-40B4-BE49-F238E27FC236}">
                    <a16:creationId xmlns:a16="http://schemas.microsoft.com/office/drawing/2014/main" id="{179BB475-C9B5-5203-E346-FE719C93A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295401"/>
                <a:ext cx="5257800" cy="4881562"/>
              </a:xfrm>
              <a:prstGeom prst="rect">
                <a:avLst/>
              </a:prstGeom>
              <a:blipFill>
                <a:blip r:embed="rId4"/>
                <a:stretch>
                  <a:fillRect l="-695" t="-8125" r="-23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직사각형 8">
            <a:extLst>
              <a:ext uri="{FF2B5EF4-FFF2-40B4-BE49-F238E27FC236}">
                <a16:creationId xmlns:a16="http://schemas.microsoft.com/office/drawing/2014/main" id="{47B52F07-4FFC-51C3-A4D6-F10FC4BBEBB4}"/>
              </a:ext>
            </a:extLst>
          </p:cNvPr>
          <p:cNvSpPr/>
          <p:nvPr/>
        </p:nvSpPr>
        <p:spPr>
          <a:xfrm>
            <a:off x="1517228" y="5438986"/>
            <a:ext cx="3935306" cy="67733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9B430D01-53BD-24FF-E002-41656A5F0ACF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5452534" y="1788160"/>
            <a:ext cx="1219199" cy="3989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AC6EB7A1-E245-4A5B-131A-CA8B35B2F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4037" y="5060512"/>
            <a:ext cx="2107963" cy="1797488"/>
          </a:xfrm>
          <a:prstGeom prst="rect">
            <a:avLst/>
          </a:prstGeom>
        </p:spPr>
      </p:pic>
      <p:pic>
        <p:nvPicPr>
          <p:cNvPr id="5" name="Picture 2" descr="post-thumbnail">
            <a:extLst>
              <a:ext uri="{FF2B5EF4-FFF2-40B4-BE49-F238E27FC236}">
                <a16:creationId xmlns:a16="http://schemas.microsoft.com/office/drawing/2014/main" id="{71E0E37C-EFB6-BC9D-ED62-412FD2041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825" y="0"/>
            <a:ext cx="388117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810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9A00ED-BB22-DCB8-7C0F-7D82D0A6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Variational Auto Encoder (VAE)</a:t>
            </a:r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BCAFC5C-F32E-E3A3-E0C1-403FAF81A3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95401"/>
                <a:ext cx="5257800" cy="4881562"/>
              </a:xfrm>
            </p:spPr>
            <p:txBody>
              <a:bodyPr>
                <a:normAutofit/>
              </a:bodyPr>
              <a:lstStyle/>
              <a:p>
                <a:pPr marL="457200" marR="0" lvl="0" indent="-457200" algn="l" defTabSz="914400" rtl="0" eaLnBrk="1" fontAlgn="auto" latinLnBrk="1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altLang="ko-KR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VAE</a:t>
                </a:r>
                <a:r>
                  <a:rPr kumimoji="0" lang="ko-KR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의 학습 방식</a:t>
                </a:r>
                <a:endParaRPr kumimoji="0" lang="en-US" altLang="ko-K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endParaRPr>
              </a:p>
              <a:p>
                <a:pPr marL="0" indent="0">
                  <a:buNone/>
                  <a:defRPr/>
                </a:pPr>
                <a:endParaRPr lang="en-US" altLang="ko-KR" sz="1600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600" b="0" i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altLang="ko-KR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6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)||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))≈</m:t>
                      </m:r>
                      <m:func>
                        <m:func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60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altLang="ko-KR" sz="16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6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altLang="ko-KR" sz="16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16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e>
                                      <m:sSup>
                                        <m:sSupPr>
                                          <m:ctrlP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altLang="ko-KR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ko-KR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𝐾𝐿</m:t>
                                      </m:r>
                                    </m:sub>
                                  </m:s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)||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))</m:t>
                                  </m:r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lang="en-US" altLang="ko-KR" sz="1600"/>
              </a:p>
              <a:p>
                <a:pPr marL="457200" marR="0" lvl="0" indent="-457200" algn="l" defTabSz="914400" rtl="0" eaLnBrk="1" fontAlgn="auto" latinLnBrk="1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lang="en-US" altLang="ko-KR" sz="160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457200" marR="0" lvl="0" indent="-457200" algn="l" defTabSz="914400" rtl="0" eaLnBrk="1" fontAlgn="auto" latinLnBrk="1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lang="en-US" altLang="ko-KR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457200" marR="0" lvl="0" indent="-457200" algn="l" defTabSz="914400" rtl="0" eaLnBrk="1" fontAlgn="auto" latinLnBrk="1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lang="en-US" altLang="ko-KR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BCAFC5C-F32E-E3A3-E0C1-403FAF81A3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95401"/>
                <a:ext cx="5257800" cy="4881562"/>
              </a:xfrm>
              <a:blipFill>
                <a:blip r:embed="rId3"/>
                <a:stretch>
                  <a:fillRect l="-1624" t="-17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302F00-A5FC-F61E-AD8A-743D7685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0085" y="6492875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17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8335F863-DE9B-56F5-E146-29BA3C35B1A2}"/>
              </a:ext>
            </a:extLst>
          </p:cNvPr>
          <p:cNvCxnSpPr>
            <a:cxnSpLocks/>
          </p:cNvCxnSpPr>
          <p:nvPr/>
        </p:nvCxnSpPr>
        <p:spPr>
          <a:xfrm>
            <a:off x="6096000" y="1295401"/>
            <a:ext cx="0" cy="488156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내용 개체 틀 2">
                <a:extLst>
                  <a:ext uri="{FF2B5EF4-FFF2-40B4-BE49-F238E27FC236}">
                    <a16:creationId xmlns:a16="http://schemas.microsoft.com/office/drawing/2014/main" id="{179BB475-C9B5-5203-E346-FE719C93AD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1295401"/>
                <a:ext cx="5257800" cy="48815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v"/>
                  <a:defRPr sz="16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ko-KR" sz="1800"/>
                  <a:t>Monte</a:t>
                </a:r>
                <a:r>
                  <a:rPr lang="ko-KR" altLang="en-US" sz="1800"/>
                  <a:t> </a:t>
                </a:r>
                <a:r>
                  <a:rPr lang="en-US" altLang="ko-KR" sz="1800"/>
                  <a:t>Carlo</a:t>
                </a:r>
                <a:r>
                  <a:rPr lang="ko-KR" altLang="en-US" sz="1800"/>
                  <a:t> </a:t>
                </a:r>
                <a:r>
                  <a:rPr lang="en-US" altLang="ko-KR" sz="1800"/>
                  <a:t>Approximation</a:t>
                </a:r>
                <a:endParaRPr lang="en-US" altLang="ko-KR" sz="140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1800"/>
              </a:p>
              <a:p>
                <a:pPr lvl="1"/>
                <a:r>
                  <a:rPr lang="en-US" altLang="ko-KR" sz="1400"/>
                  <a:t>Monte Carlo Integral: </a:t>
                </a:r>
                <a:r>
                  <a:rPr lang="ko-KR" altLang="en-US" sz="1400"/>
                  <a:t>어떤 분포로부터 추출한 </a:t>
                </a:r>
                <a:r>
                  <a:rPr lang="en-US" altLang="ko-KR" sz="1400"/>
                  <a:t>Sample</a:t>
                </a:r>
                <a:r>
                  <a:rPr lang="ko-KR" altLang="en-US" sz="1400"/>
                  <a:t>에 기반해 </a:t>
                </a:r>
                <a:r>
                  <a:rPr lang="en-US" altLang="ko-KR" sz="1400"/>
                  <a:t>f(x)</a:t>
                </a:r>
                <a:r>
                  <a:rPr lang="ko-KR" altLang="en-US" sz="1400"/>
                  <a:t>라는 분포를 근사하는 것</a:t>
                </a:r>
                <a:r>
                  <a:rPr lang="en-US" altLang="ko-KR" sz="1400"/>
                  <a:t>.</a:t>
                </a:r>
              </a:p>
              <a:p>
                <a:pPr lvl="1"/>
                <a:endParaRPr lang="en-US" altLang="ko-KR" sz="1400"/>
              </a:p>
              <a:p>
                <a:pPr lvl="1"/>
                <a:r>
                  <a:rPr lang="ko-KR" altLang="en-US" sz="1400"/>
                  <a:t>확률변수의 함수에 대해 기대 값을 근사하는 것을 </a:t>
                </a:r>
                <a:r>
                  <a:rPr lang="en-US" altLang="ko-KR" sz="1400"/>
                  <a:t>Monte Carlo Approximation</a:t>
                </a:r>
                <a:r>
                  <a:rPr lang="ko-KR" altLang="en-US" sz="1400"/>
                  <a:t>이라 함</a:t>
                </a:r>
                <a:r>
                  <a:rPr lang="en-US" altLang="ko-KR" sz="1400"/>
                  <a:t>.</a:t>
                </a:r>
              </a:p>
              <a:p>
                <a:pPr lvl="1"/>
                <a:endParaRPr lang="en-US" altLang="ko-KR" sz="140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40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p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ko-KR" sz="1400"/>
              </a:p>
              <a:p>
                <a:pPr lvl="1"/>
                <a:endParaRPr lang="en-US" altLang="ko-KR" sz="140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400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𝑙𝑜𝑔</m:t>
                        </m:r>
                        <m:sSub>
                          <m:sSubPr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func>
                          <m:func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1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𝑑𝑧</m:t>
                            </m:r>
                          </m:e>
                        </m:func>
                      </m:e>
                    </m:nary>
                    <m:r>
                      <a:rPr lang="en-US" altLang="ko-K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𝑙𝑜𝑔</m:t>
                        </m:r>
                        <m:sSub>
                          <m:sSub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ko-KR" sz="1400"/>
                  <a:t> (L=1</a:t>
                </a:r>
                <a:r>
                  <a:rPr lang="ko-KR" altLang="en-US" sz="1400"/>
                  <a:t>로 하여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sz="1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US" altLang="ko-KR" sz="14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ko-KR" altLang="en-US" sz="1400"/>
                  <a:t>이 됨</a:t>
                </a:r>
                <a:r>
                  <a:rPr lang="en-US" altLang="ko-KR" sz="1400"/>
                  <a:t>)</a:t>
                </a:r>
              </a:p>
              <a:p>
                <a:pPr lvl="1"/>
                <a:endParaRPr lang="en-US" altLang="ko-KR" sz="1400"/>
              </a:p>
            </p:txBody>
          </p:sp>
        </mc:Choice>
        <mc:Fallback xmlns="">
          <p:sp>
            <p:nvSpPr>
              <p:cNvPr id="12" name="내용 개체 틀 2">
                <a:extLst>
                  <a:ext uri="{FF2B5EF4-FFF2-40B4-BE49-F238E27FC236}">
                    <a16:creationId xmlns:a16="http://schemas.microsoft.com/office/drawing/2014/main" id="{179BB475-C9B5-5203-E346-FE719C93A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295401"/>
                <a:ext cx="5257800" cy="4881562"/>
              </a:xfrm>
              <a:prstGeom prst="rect">
                <a:avLst/>
              </a:prstGeom>
              <a:blipFill>
                <a:blip r:embed="rId4"/>
                <a:stretch>
                  <a:fillRect l="-695" t="-13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직사각형 8">
            <a:extLst>
              <a:ext uri="{FF2B5EF4-FFF2-40B4-BE49-F238E27FC236}">
                <a16:creationId xmlns:a16="http://schemas.microsoft.com/office/drawing/2014/main" id="{47B52F07-4FFC-51C3-A4D6-F10FC4BBEBB4}"/>
              </a:ext>
            </a:extLst>
          </p:cNvPr>
          <p:cNvSpPr/>
          <p:nvPr/>
        </p:nvSpPr>
        <p:spPr>
          <a:xfrm>
            <a:off x="1322494" y="2235200"/>
            <a:ext cx="2487506" cy="88163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9B430D01-53BD-24FF-E002-41656A5F0ACF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3810000" y="2676020"/>
            <a:ext cx="2770294" cy="2213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AC6EB7A1-E245-4A5B-131A-CA8B35B2F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4037" y="5060512"/>
            <a:ext cx="2107963" cy="1797488"/>
          </a:xfrm>
          <a:prstGeom prst="rect">
            <a:avLst/>
          </a:prstGeom>
        </p:spPr>
      </p:pic>
      <p:pic>
        <p:nvPicPr>
          <p:cNvPr id="5" name="Picture 2" descr="post-thumbnail">
            <a:extLst>
              <a:ext uri="{FF2B5EF4-FFF2-40B4-BE49-F238E27FC236}">
                <a16:creationId xmlns:a16="http://schemas.microsoft.com/office/drawing/2014/main" id="{CF75B69A-D2D1-89AB-8BC8-A0EE212CD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825" y="0"/>
            <a:ext cx="388117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410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9A00ED-BB22-DCB8-7C0F-7D82D0A6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Variational Auto Encoder (VAE)</a:t>
            </a:r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BCAFC5C-F32E-E3A3-E0C1-403FAF81A3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95401"/>
                <a:ext cx="5257800" cy="4881562"/>
              </a:xfrm>
            </p:spPr>
            <p:txBody>
              <a:bodyPr>
                <a:normAutofit/>
              </a:bodyPr>
              <a:lstStyle/>
              <a:p>
                <a:pPr marL="457200" marR="0" lvl="0" indent="-457200" algn="l" defTabSz="914400" rtl="0" eaLnBrk="1" fontAlgn="auto" latinLnBrk="1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altLang="ko-KR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VAE</a:t>
                </a:r>
                <a:r>
                  <a:rPr kumimoji="0" lang="ko-KR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의 학습 방식</a:t>
                </a:r>
                <a:endParaRPr kumimoji="0" lang="en-US" altLang="ko-K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endParaRPr>
              </a:p>
              <a:p>
                <a:pPr marL="0" indent="0">
                  <a:buNone/>
                  <a:defRPr/>
                </a:pPr>
                <a:endParaRPr lang="en-US" altLang="ko-KR" sz="1600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600" b="0" i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altLang="ko-KR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6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)||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))≈</m:t>
                      </m:r>
                      <m:func>
                        <m:func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60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altLang="ko-KR" sz="16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6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altLang="ko-KR" sz="16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16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e>
                                      <m:sSup>
                                        <m:sSupPr>
                                          <m:ctrlP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altLang="ko-KR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ko-KR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𝐾𝐿</m:t>
                                      </m:r>
                                    </m:sub>
                                  </m:s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)||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))</m:t>
                                  </m:r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lang="en-US" altLang="ko-KR" sz="1600"/>
              </a:p>
              <a:p>
                <a:pPr marL="457200" marR="0" lvl="0" indent="-457200" algn="l" defTabSz="914400" rtl="0" eaLnBrk="1" fontAlgn="auto" latinLnBrk="1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lang="en-US" altLang="ko-KR" sz="160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457200" marR="0" lvl="0" indent="-457200" algn="l" defTabSz="914400" rtl="0" eaLnBrk="1" fontAlgn="auto" latinLnBrk="1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lang="en-US" altLang="ko-KR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457200" marR="0" lvl="0" indent="-457200" algn="l" defTabSz="914400" rtl="0" eaLnBrk="1" fontAlgn="auto" latinLnBrk="1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lang="en-US" altLang="ko-KR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BCAFC5C-F32E-E3A3-E0C1-403FAF81A3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95401"/>
                <a:ext cx="5257800" cy="4881562"/>
              </a:xfrm>
              <a:blipFill>
                <a:blip r:embed="rId3"/>
                <a:stretch>
                  <a:fillRect l="-1624" t="-17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302F00-A5FC-F61E-AD8A-743D7685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0085" y="6492875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18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8335F863-DE9B-56F5-E146-29BA3C35B1A2}"/>
              </a:ext>
            </a:extLst>
          </p:cNvPr>
          <p:cNvCxnSpPr>
            <a:cxnSpLocks/>
          </p:cNvCxnSpPr>
          <p:nvPr/>
        </p:nvCxnSpPr>
        <p:spPr>
          <a:xfrm>
            <a:off x="6096000" y="1295401"/>
            <a:ext cx="0" cy="488156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내용 개체 틀 2">
                <a:extLst>
                  <a:ext uri="{FF2B5EF4-FFF2-40B4-BE49-F238E27FC236}">
                    <a16:creationId xmlns:a16="http://schemas.microsoft.com/office/drawing/2014/main" id="{179BB475-C9B5-5203-E346-FE719C93AD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1295401"/>
                <a:ext cx="5257800" cy="48815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v"/>
                  <a:defRPr sz="16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r>
                  <a:rPr lang="ko-KR" altLang="en-US" sz="1800"/>
                  <a:t>은 관측 </a:t>
                </a:r>
                <a:r>
                  <a:rPr lang="en-US" altLang="ko-KR" sz="1800"/>
                  <a:t>data</a:t>
                </a:r>
                <a:r>
                  <a:rPr lang="ko-KR" altLang="en-US" sz="1800"/>
                  <a:t> </a:t>
                </a:r>
                <a14:m>
                  <m:oMath xmlns:m="http://schemas.openxmlformats.org/officeDocument/2006/math">
                    <m:r>
                      <a:rPr lang="en-US" altLang="ko-KR" sz="1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sz="1800"/>
                  <a:t>에 대해</a:t>
                </a:r>
                <a:r>
                  <a:rPr lang="en-US" altLang="ko-KR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1800"/>
                  <a:t>가 생성한 </a:t>
                </a:r>
                <a:r>
                  <a:rPr lang="en-US" altLang="ko-KR" sz="1800"/>
                  <a:t>latent sample.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180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ko-KR" sz="1800"/>
                  <a:t>Z</a:t>
                </a:r>
                <a:r>
                  <a:rPr lang="ko-KR" altLang="en-US" sz="1800"/>
                  <a:t>는 확률적으로 </a:t>
                </a:r>
                <a:r>
                  <a:rPr lang="en-US" altLang="ko-KR" sz="1800"/>
                  <a:t>sampling</a:t>
                </a:r>
                <a:r>
                  <a:rPr lang="ko-KR" altLang="en-US" sz="1800"/>
                  <a:t>된 값이기 때문에 미분이 불가능함</a:t>
                </a:r>
                <a:r>
                  <a:rPr lang="en-US" altLang="ko-KR" sz="1800"/>
                  <a:t>. (Non-Linear)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180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1800"/>
                  <a:t>좌측의 식을 성립시키기 위해 </a:t>
                </a:r>
                <a:r>
                  <a:rPr lang="en-US" altLang="ko-KR" sz="1800"/>
                  <a:t>VAE</a:t>
                </a:r>
                <a:r>
                  <a:rPr lang="ko-KR" altLang="en-US" sz="1800"/>
                  <a:t>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1800"/>
                  <a:t>에 대한 </a:t>
                </a:r>
                <a:r>
                  <a:rPr lang="en-US" altLang="ko-KR" sz="1800"/>
                  <a:t>Reparameterization Trick</a:t>
                </a:r>
                <a:r>
                  <a:rPr lang="ko-KR" altLang="en-US" sz="1800"/>
                  <a:t>을 통해 해결</a:t>
                </a:r>
                <a:r>
                  <a:rPr lang="en-US" altLang="ko-KR" sz="1800"/>
                  <a:t>.</a:t>
                </a:r>
                <a:endParaRPr lang="en-US" altLang="ko-KR" sz="1400"/>
              </a:p>
              <a:p>
                <a:pPr lvl="1"/>
                <a:endParaRPr lang="en-US" altLang="ko-KR" sz="1400"/>
              </a:p>
            </p:txBody>
          </p:sp>
        </mc:Choice>
        <mc:Fallback xmlns="">
          <p:sp>
            <p:nvSpPr>
              <p:cNvPr id="12" name="내용 개체 틀 2">
                <a:extLst>
                  <a:ext uri="{FF2B5EF4-FFF2-40B4-BE49-F238E27FC236}">
                    <a16:creationId xmlns:a16="http://schemas.microsoft.com/office/drawing/2014/main" id="{179BB475-C9B5-5203-E346-FE719C93A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295401"/>
                <a:ext cx="5257800" cy="4881562"/>
              </a:xfrm>
              <a:prstGeom prst="rect">
                <a:avLst/>
              </a:prstGeom>
              <a:blipFill>
                <a:blip r:embed="rId4"/>
                <a:stretch>
                  <a:fillRect l="-6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직사각형 8">
            <a:extLst>
              <a:ext uri="{FF2B5EF4-FFF2-40B4-BE49-F238E27FC236}">
                <a16:creationId xmlns:a16="http://schemas.microsoft.com/office/drawing/2014/main" id="{47B52F07-4FFC-51C3-A4D6-F10FC4BBEBB4}"/>
              </a:ext>
            </a:extLst>
          </p:cNvPr>
          <p:cNvSpPr/>
          <p:nvPr/>
        </p:nvSpPr>
        <p:spPr>
          <a:xfrm>
            <a:off x="1322494" y="2235200"/>
            <a:ext cx="2487506" cy="88163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9B430D01-53BD-24FF-E002-41656A5F0ACF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3810000" y="1587500"/>
            <a:ext cx="2705100" cy="1088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AC6EB7A1-E245-4A5B-131A-CA8B35B2F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4037" y="5060512"/>
            <a:ext cx="2107963" cy="1797488"/>
          </a:xfrm>
          <a:prstGeom prst="rect">
            <a:avLst/>
          </a:prstGeom>
        </p:spPr>
      </p:pic>
      <p:pic>
        <p:nvPicPr>
          <p:cNvPr id="5" name="Picture 2" descr="post-thumbnail">
            <a:extLst>
              <a:ext uri="{FF2B5EF4-FFF2-40B4-BE49-F238E27FC236}">
                <a16:creationId xmlns:a16="http://schemas.microsoft.com/office/drawing/2014/main" id="{05B29208-4228-3A33-14D8-B5E8F8F16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825" y="0"/>
            <a:ext cx="388117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300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9A00ED-BB22-DCB8-7C0F-7D82D0A6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Variational Auto Encoder (VAE)</a:t>
            </a:r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BCAFC5C-F32E-E3A3-E0C1-403FAF81A3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95401"/>
                <a:ext cx="5257800" cy="4881562"/>
              </a:xfrm>
            </p:spPr>
            <p:txBody>
              <a:bodyPr>
                <a:normAutofit/>
              </a:bodyPr>
              <a:lstStyle/>
              <a:p>
                <a:pPr marL="457200" marR="0" lvl="0" indent="-457200" algn="l" defTabSz="914400" rtl="0" eaLnBrk="1" fontAlgn="auto" latinLnBrk="1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altLang="ko-KR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VAE</a:t>
                </a:r>
                <a:r>
                  <a:rPr kumimoji="0" lang="ko-KR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의 학습 방식</a:t>
                </a:r>
                <a:endParaRPr kumimoji="0" lang="en-US" altLang="ko-K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endParaRPr>
              </a:p>
              <a:p>
                <a:pPr marL="0" indent="0">
                  <a:buNone/>
                  <a:defRPr/>
                </a:pPr>
                <a:endParaRPr lang="en-US" altLang="ko-KR" sz="1600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600" b="0" i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altLang="ko-KR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6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)||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))≈</m:t>
                      </m:r>
                      <m:func>
                        <m:func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60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altLang="ko-KR" sz="16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6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altLang="ko-KR" sz="16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16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e>
                                      <m:sSup>
                                        <m:sSupPr>
                                          <m:ctrlP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altLang="ko-KR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ko-KR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𝐾𝐿</m:t>
                                      </m:r>
                                    </m:sub>
                                  </m:s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)||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))</m:t>
                                  </m:r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lang="en-US" altLang="ko-KR" sz="1600"/>
              </a:p>
              <a:p>
                <a:pPr marL="457200" marR="0" lvl="0" indent="-457200" algn="l" defTabSz="914400" rtl="0" eaLnBrk="1" fontAlgn="auto" latinLnBrk="1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lang="en-US" altLang="ko-KR" sz="160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457200" marR="0" lvl="0" indent="-457200" algn="l" defTabSz="914400" rtl="0" eaLnBrk="1" fontAlgn="auto" latinLnBrk="1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lang="en-US" altLang="ko-KR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457200" marR="0" lvl="0" indent="-457200" algn="l" defTabSz="914400" rtl="0" eaLnBrk="1" fontAlgn="auto" latinLnBrk="1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lang="en-US" altLang="ko-KR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BCAFC5C-F32E-E3A3-E0C1-403FAF81A3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95401"/>
                <a:ext cx="5257800" cy="4881562"/>
              </a:xfrm>
              <a:blipFill>
                <a:blip r:embed="rId3"/>
                <a:stretch>
                  <a:fillRect l="-1624" t="-17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302F00-A5FC-F61E-AD8A-743D7685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0085" y="6492875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19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8335F863-DE9B-56F5-E146-29BA3C35B1A2}"/>
              </a:ext>
            </a:extLst>
          </p:cNvPr>
          <p:cNvCxnSpPr>
            <a:cxnSpLocks/>
          </p:cNvCxnSpPr>
          <p:nvPr/>
        </p:nvCxnSpPr>
        <p:spPr>
          <a:xfrm>
            <a:off x="6096000" y="1295401"/>
            <a:ext cx="0" cy="488156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내용 개체 틀 2">
                <a:extLst>
                  <a:ext uri="{FF2B5EF4-FFF2-40B4-BE49-F238E27FC236}">
                    <a16:creationId xmlns:a16="http://schemas.microsoft.com/office/drawing/2014/main" id="{179BB475-C9B5-5203-E346-FE719C93AD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1295401"/>
                <a:ext cx="5257800" cy="48815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v"/>
                  <a:defRPr sz="16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r>
                  <a:rPr lang="ko-KR" altLang="en-US" sz="1800"/>
                  <a:t>은 관측 </a:t>
                </a:r>
                <a:r>
                  <a:rPr lang="en-US" altLang="ko-KR" sz="1800"/>
                  <a:t>data</a:t>
                </a:r>
                <a:r>
                  <a:rPr lang="ko-KR" altLang="en-US" sz="1800"/>
                  <a:t> </a:t>
                </a:r>
                <a14:m>
                  <m:oMath xmlns:m="http://schemas.openxmlformats.org/officeDocument/2006/math">
                    <m:r>
                      <a:rPr lang="en-US" altLang="ko-KR" sz="1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sz="1800"/>
                  <a:t>에 대해</a:t>
                </a:r>
                <a:r>
                  <a:rPr lang="en-US" altLang="ko-KR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1800"/>
                  <a:t>가 생성한 </a:t>
                </a:r>
                <a:r>
                  <a:rPr lang="en-US" altLang="ko-KR" sz="1800"/>
                  <a:t>latent sample.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180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ko-KR" sz="1800"/>
                  <a:t>Z</a:t>
                </a:r>
                <a:r>
                  <a:rPr lang="ko-KR" altLang="en-US" sz="1800"/>
                  <a:t>는 확률적으로 </a:t>
                </a:r>
                <a:r>
                  <a:rPr lang="en-US" altLang="ko-KR" sz="1800"/>
                  <a:t>sampling</a:t>
                </a:r>
                <a:r>
                  <a:rPr lang="ko-KR" altLang="en-US" sz="1800"/>
                  <a:t>된 값이기 때문에 미분이 불가능함</a:t>
                </a:r>
                <a:r>
                  <a:rPr lang="en-US" altLang="ko-KR" sz="1800"/>
                  <a:t>. (Non-Linear)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180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1800"/>
                  <a:t>좌측의 식을 성립시키기 위해 </a:t>
                </a:r>
                <a:r>
                  <a:rPr lang="en-US" altLang="ko-KR" sz="1800"/>
                  <a:t>VAE</a:t>
                </a:r>
                <a:r>
                  <a:rPr lang="ko-KR" altLang="en-US" sz="1800"/>
                  <a:t>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1800"/>
                  <a:t>에 대한 </a:t>
                </a:r>
                <a:r>
                  <a:rPr lang="en-US" altLang="ko-KR" sz="1800"/>
                  <a:t>Reparameterization Trick</a:t>
                </a:r>
                <a:r>
                  <a:rPr lang="ko-KR" altLang="en-US" sz="1800"/>
                  <a:t>을 통해 해결</a:t>
                </a:r>
                <a:r>
                  <a:rPr lang="en-US" altLang="ko-KR" sz="1800"/>
                  <a:t>.</a:t>
                </a:r>
                <a:endParaRPr lang="en-US" altLang="ko-KR" sz="1400"/>
              </a:p>
              <a:p>
                <a:pPr lvl="1"/>
                <a:endParaRPr lang="en-US" altLang="ko-KR" sz="1400"/>
              </a:p>
            </p:txBody>
          </p:sp>
        </mc:Choice>
        <mc:Fallback xmlns="">
          <p:sp>
            <p:nvSpPr>
              <p:cNvPr id="12" name="내용 개체 틀 2">
                <a:extLst>
                  <a:ext uri="{FF2B5EF4-FFF2-40B4-BE49-F238E27FC236}">
                    <a16:creationId xmlns:a16="http://schemas.microsoft.com/office/drawing/2014/main" id="{179BB475-C9B5-5203-E346-FE719C93A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295401"/>
                <a:ext cx="5257800" cy="4881562"/>
              </a:xfrm>
              <a:prstGeom prst="rect">
                <a:avLst/>
              </a:prstGeom>
              <a:blipFill>
                <a:blip r:embed="rId4"/>
                <a:stretch>
                  <a:fillRect l="-6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그림 7">
            <a:extLst>
              <a:ext uri="{FF2B5EF4-FFF2-40B4-BE49-F238E27FC236}">
                <a16:creationId xmlns:a16="http://schemas.microsoft.com/office/drawing/2014/main" id="{AC6EB7A1-E245-4A5B-131A-CA8B35B2F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4037" y="5060512"/>
            <a:ext cx="2107963" cy="1797488"/>
          </a:xfrm>
          <a:prstGeom prst="rect">
            <a:avLst/>
          </a:prstGeom>
        </p:spPr>
      </p:pic>
      <p:pic>
        <p:nvPicPr>
          <p:cNvPr id="5" name="Picture 2" descr="post-thumbnail">
            <a:extLst>
              <a:ext uri="{FF2B5EF4-FFF2-40B4-BE49-F238E27FC236}">
                <a16:creationId xmlns:a16="http://schemas.microsoft.com/office/drawing/2014/main" id="{6D294C5B-0568-7F7E-E13F-89DB883A0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825" y="0"/>
            <a:ext cx="388117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718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9A00ED-BB22-DCB8-7C0F-7D82D0A6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Contents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BCAFC5C-F32E-E3A3-E0C1-403FAF81A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Introduction: Generative Models</a:t>
            </a:r>
          </a:p>
          <a:p>
            <a:endParaRPr lang="en-US" altLang="ko-KR"/>
          </a:p>
          <a:p>
            <a:r>
              <a:rPr lang="en-US" altLang="ko-KR"/>
              <a:t>Evidence Lower Bound (ELBO)</a:t>
            </a:r>
          </a:p>
          <a:p>
            <a:endParaRPr lang="en-US" altLang="ko-KR"/>
          </a:p>
          <a:p>
            <a:r>
              <a:rPr lang="en-US" altLang="ko-KR"/>
              <a:t>Variational Auto Encoder (VAE)</a:t>
            </a:r>
          </a:p>
          <a:p>
            <a:endParaRPr lang="en-US" altLang="ko-KR"/>
          </a:p>
          <a:p>
            <a:r>
              <a:rPr lang="en-US" altLang="ko-KR"/>
              <a:t>Hierarchical Variational Auto Encoder (HVAE)</a:t>
            </a:r>
          </a:p>
          <a:p>
            <a:pPr marL="0" indent="0">
              <a:buNone/>
            </a:pP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302F00-A5FC-F61E-AD8A-743D7685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95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9A00ED-BB22-DCB8-7C0F-7D82D0A6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Variational Auto Encoder (VAE)</a:t>
            </a:r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BCAFC5C-F32E-E3A3-E0C1-403FAF81A3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95401"/>
                <a:ext cx="5257800" cy="4881562"/>
              </a:xfrm>
            </p:spPr>
            <p:txBody>
              <a:bodyPr>
                <a:normAutofit/>
              </a:bodyPr>
              <a:lstStyle/>
              <a:p>
                <a:pPr marL="457200" marR="0" lvl="0" indent="-457200" algn="l" defTabSz="914400" rtl="0" eaLnBrk="1" fontAlgn="auto" latinLnBrk="1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US" altLang="ko-KR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Reparameterization</a:t>
                </a:r>
                <a:r>
                  <a:rPr lang="ko-KR" altLang="en-US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Trick</a:t>
                </a:r>
              </a:p>
              <a:p>
                <a:pPr marL="228600" lvl="1" indent="0">
                  <a:spcBef>
                    <a:spcPts val="1000"/>
                  </a:spcBef>
                  <a:buNone/>
                  <a:defRPr/>
                </a:pPr>
                <a:endParaRPr lang="en-US" altLang="ko-KR" sz="1600" b="0" i="1">
                  <a:latin typeface="Cambria Math" panose="02040503050406030204" pitchFamily="18" charset="0"/>
                </a:endParaRPr>
              </a:p>
              <a:p>
                <a:pPr marL="228600" lvl="1" indent="0">
                  <a:spcBef>
                    <a:spcPts val="1000"/>
                  </a:spcBef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d>
                      <m:d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ko-KR" altLang="en-US" sz="1600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altLang="ko-KR" sz="1600" b="0" i="1">
                    <a:latin typeface="Cambria Math" panose="02040503050406030204" pitchFamily="18" charset="0"/>
                  </a:rPr>
                  <a:t> </a:t>
                </a:r>
              </a:p>
              <a:p>
                <a:pPr marL="228600" lvl="1" indent="0">
                  <a:spcBef>
                    <a:spcPts val="1000"/>
                  </a:spcBef>
                  <a:buNone/>
                  <a:defRPr/>
                </a:pPr>
                <a:endParaRPr lang="en-US" altLang="ko-KR" sz="1600" b="0" i="1">
                  <a:latin typeface="Cambria Math" panose="02040503050406030204" pitchFamily="18" charset="0"/>
                </a:endParaRPr>
              </a:p>
              <a:p>
                <a:pPr marL="228600" lvl="1" indent="0">
                  <a:spcBef>
                    <a:spcPts val="1000"/>
                  </a:spcBef>
                  <a:buNone/>
                  <a:defRPr/>
                </a:pP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ko-KR" altLang="en-US" sz="1600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;0, 1</m:t>
                        </m:r>
                      </m:e>
                    </m:d>
                  </m:oMath>
                </a14:m>
                <a:r>
                  <a:rPr lang="en-US" altLang="ko-KR" sz="1600"/>
                  <a:t> </a:t>
                </a:r>
              </a:p>
              <a:p>
                <a:pPr marL="457200" marR="0" lvl="0" indent="-457200" algn="l" defTabSz="914400" rtl="0" eaLnBrk="1" fontAlgn="auto" latinLnBrk="1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lang="en-US" altLang="ko-KR" sz="1600" b="0" i="1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lvl="0">
                  <a:defRPr/>
                </a:pPr>
                <a:r>
                  <a:rPr lang="ko-KR" altLang="en-US" sz="1600">
                    <a:solidFill>
                      <a:prstClr val="black"/>
                    </a:solidFill>
                  </a:rPr>
                  <a:t>이때 평균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ko-KR" sz="1600">
                    <a:solidFill>
                      <a:prstClr val="black"/>
                    </a:solidFill>
                  </a:rPr>
                  <a:t>, </a:t>
                </a:r>
                <a:r>
                  <a:rPr lang="ko-KR" altLang="en-US" sz="1600">
                    <a:solidFill>
                      <a:prstClr val="black"/>
                    </a:solidFill>
                  </a:rPr>
                  <a:t>표준편차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ko-KR" altLang="en-US" sz="1600">
                    <a:solidFill>
                      <a:prstClr val="black"/>
                    </a:solidFill>
                  </a:rPr>
                  <a:t>를 가지는 분포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ko-KR" alt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ko-K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ko-K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ko-KR" altLang="en-US" sz="1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의</m:t>
                    </m:r>
                  </m:oMath>
                </a14:m>
                <a:r>
                  <a:rPr lang="ko-KR" altLang="en-US" sz="160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1600">
                    <a:solidFill>
                      <a:prstClr val="black"/>
                    </a:solidFill>
                  </a:rPr>
                  <a:t>sample</a:t>
                </a:r>
                <a:r>
                  <a:rPr lang="ko-KR" altLang="en-US" sz="1600">
                    <a:solidFill>
                      <a:prstClr val="black"/>
                    </a:solidFill>
                  </a:rPr>
                  <a:t>을 임의의 표준정규분포 </a:t>
                </a:r>
                <a14:m>
                  <m:oMath xmlns:m="http://schemas.openxmlformats.org/officeDocument/2006/math">
                    <m:r>
                      <a:rPr lang="ko-KR" alt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ko-KR" altLang="en-US" sz="1600">
                    <a:solidFill>
                      <a:prstClr val="black"/>
                    </a:solidFill>
                  </a:rPr>
                  <a:t>을 통해 다음과 같이 나타낼 수 있다</a:t>
                </a:r>
                <a:r>
                  <a:rPr lang="en-US" altLang="ko-KR" sz="1600">
                    <a:solidFill>
                      <a:prstClr val="black"/>
                    </a:solidFill>
                  </a:rPr>
                  <a:t>:</a:t>
                </a:r>
              </a:p>
              <a:p>
                <a:pPr lvl="0">
                  <a:defRPr/>
                </a:pPr>
                <a:endParaRPr lang="en-US" altLang="ko-KR" sz="160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0" lv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맑은 고딕" panose="020B0503020000020004" pitchFamily="50" charset="-127"/>
                        </a:rPr>
                        <m:t>𝑥</m:t>
                      </m:r>
                      <m:r>
                        <a:rPr lang="en-US" altLang="ko-KR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맑은 고딕" panose="020B0503020000020004" pitchFamily="50" charset="-127"/>
                        </a:rPr>
                        <m:t>=</m:t>
                      </m:r>
                      <m:r>
                        <a:rPr lang="en-US" altLang="ko-KR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맑은 고딕" panose="020B0503020000020004" pitchFamily="50" charset="-127"/>
                        </a:rPr>
                        <m:t>𝜇</m:t>
                      </m:r>
                      <m:r>
                        <a:rPr lang="en-US" altLang="ko-KR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맑은 고딕" panose="020B0503020000020004" pitchFamily="50" charset="-127"/>
                        </a:rPr>
                        <m:t>+</m:t>
                      </m:r>
                      <m:r>
                        <a:rPr lang="en-US" altLang="ko-KR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맑은 고딕" panose="020B0503020000020004" pitchFamily="50" charset="-127"/>
                        </a:rPr>
                        <m:t>𝜎𝜖</m:t>
                      </m:r>
                      <m:r>
                        <a:rPr lang="en-US" altLang="ko-KR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맑은 고딕" panose="020B0503020000020004" pitchFamily="50" charset="-127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6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맑은 고딕" panose="020B0503020000020004" pitchFamily="50" charset="-127"/>
                        </a:rPr>
                        <m:t>with</m:t>
                      </m:r>
                      <m:r>
                        <a:rPr lang="en-US" altLang="ko-KR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맑은 고딕" panose="020B0503020000020004" pitchFamily="50" charset="-127"/>
                        </a:rPr>
                        <m:t> </m:t>
                      </m:r>
                      <m:r>
                        <a:rPr lang="ko-KR" altLang="en-US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맑은 고딕" panose="020B0503020000020004" pitchFamily="50" charset="-127"/>
                        </a:rPr>
                        <m:t>𝜖</m:t>
                      </m:r>
                      <m:r>
                        <a:rPr lang="en-US" altLang="ko-KR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맑은 고딕" panose="020B0503020000020004" pitchFamily="50" charset="-127"/>
                        </a:rPr>
                        <m:t>~</m:t>
                      </m:r>
                      <m:r>
                        <a:rPr lang="ko-KR" altLang="en-US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맑은 고딕" panose="020B0503020000020004" pitchFamily="50" charset="-127"/>
                        </a:rPr>
                        <m:t>𝒩</m:t>
                      </m:r>
                      <m:r>
                        <a:rPr lang="en-US" altLang="ko-KR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맑은 고딕" panose="020B0503020000020004" pitchFamily="50" charset="-127"/>
                        </a:rPr>
                        <m:t>(</m:t>
                      </m:r>
                      <m:r>
                        <a:rPr lang="ko-KR" altLang="en-US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맑은 고딕" panose="020B0503020000020004" pitchFamily="50" charset="-127"/>
                        </a:rPr>
                        <m:t>𝜖</m:t>
                      </m:r>
                      <m:r>
                        <a:rPr lang="en-US" altLang="ko-KR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맑은 고딕" panose="020B0503020000020004" pitchFamily="50" charset="-127"/>
                        </a:rPr>
                        <m:t>;0, </m:t>
                      </m:r>
                      <m:r>
                        <a:rPr lang="en-US" altLang="ko-KR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맑은 고딕" panose="020B0503020000020004" pitchFamily="50" charset="-127"/>
                        </a:rPr>
                        <m:t>𝐼</m:t>
                      </m:r>
                      <m:r>
                        <a:rPr lang="en-US" altLang="ko-KR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맑은 고딕" panose="020B0503020000020004" pitchFamily="50" charset="-127"/>
                        </a:rPr>
                        <m:t>)</m:t>
                      </m:r>
                    </m:oMath>
                  </m:oMathPara>
                </a14:m>
                <a:endParaRPr lang="en-US" altLang="ko-KR" sz="160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BCAFC5C-F32E-E3A3-E0C1-403FAF81A3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95401"/>
                <a:ext cx="5257800" cy="4881562"/>
              </a:xfrm>
              <a:blipFill>
                <a:blip r:embed="rId3"/>
                <a:stretch>
                  <a:fillRect l="-1624" t="-17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302F00-A5FC-F61E-AD8A-743D7685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0085" y="6492875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20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8335F863-DE9B-56F5-E146-29BA3C35B1A2}"/>
              </a:ext>
            </a:extLst>
          </p:cNvPr>
          <p:cNvCxnSpPr>
            <a:cxnSpLocks/>
          </p:cNvCxnSpPr>
          <p:nvPr/>
        </p:nvCxnSpPr>
        <p:spPr>
          <a:xfrm>
            <a:off x="6096000" y="1295401"/>
            <a:ext cx="0" cy="488156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내용 개체 틀 2">
                <a:extLst>
                  <a:ext uri="{FF2B5EF4-FFF2-40B4-BE49-F238E27FC236}">
                    <a16:creationId xmlns:a16="http://schemas.microsoft.com/office/drawing/2014/main" id="{179BB475-C9B5-5203-E346-FE719C93AD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1295401"/>
                <a:ext cx="5257800" cy="48815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v"/>
                  <a:defRPr sz="16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1800"/>
                  <a:t>다 변량 </a:t>
                </a:r>
                <a:r>
                  <a:rPr lang="ko-KR" altLang="en-US" sz="1800" err="1"/>
                  <a:t>가우시안</a:t>
                </a:r>
                <a:r>
                  <a:rPr lang="ko-KR" altLang="en-US" sz="1800"/>
                  <a:t> </a:t>
                </a:r>
                <a:r>
                  <a:rPr lang="en-US" altLang="ko-KR" sz="1800"/>
                  <a:t>(Multivariate Gaussian)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1800"/>
              </a:p>
              <a:p>
                <a:pPr lvl="1"/>
                <a:r>
                  <a:rPr lang="ko-KR" altLang="en-US" sz="1400"/>
                  <a:t>복수의 확률 변수가 존재할 때 이를 한꺼번에 모델링한 분포</a:t>
                </a:r>
                <a:r>
                  <a:rPr lang="en-US" altLang="ko-KR" sz="1400"/>
                  <a:t>. (</a:t>
                </a:r>
                <a:r>
                  <a:rPr lang="ko-KR" altLang="en-US" sz="1400"/>
                  <a:t>다차원 공간에 확장</a:t>
                </a:r>
                <a:r>
                  <a:rPr lang="en-US" altLang="ko-KR" sz="1400"/>
                  <a:t>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1800"/>
              </a:p>
              <a:p>
                <a:pPr lvl="1"/>
                <a:r>
                  <a:rPr lang="en-US" altLang="ko-KR" sz="1400"/>
                  <a:t>D</a:t>
                </a:r>
                <a:r>
                  <a:rPr lang="ko-KR" altLang="en-US" sz="1400"/>
                  <a:t>차원의 다 변량 정규분포는 평균벡터</a:t>
                </a:r>
                <a:r>
                  <a:rPr lang="en-US" altLang="ko-KR" sz="1400"/>
                  <a:t>(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ko-KR" sz="1400"/>
                  <a:t>)</a:t>
                </a:r>
                <a:r>
                  <a:rPr lang="ko-KR" altLang="en-US" sz="1400"/>
                  <a:t>와 공분산 행렬</a:t>
                </a:r>
                <a:r>
                  <a:rPr lang="en-US" altLang="ko-KR" sz="1400"/>
                  <a:t>(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∑</m:t>
                    </m:r>
                  </m:oMath>
                </a14:m>
                <a:r>
                  <a:rPr lang="en-US" altLang="ko-KR" sz="1400"/>
                  <a:t>)</a:t>
                </a:r>
                <a:r>
                  <a:rPr lang="ko-KR" altLang="en-US" sz="1400"/>
                  <a:t>이라는 두개의 </a:t>
                </a:r>
                <a:r>
                  <a:rPr lang="ko-KR" altLang="en-US" sz="1400" err="1"/>
                  <a:t>모수를</a:t>
                </a:r>
                <a:r>
                  <a:rPr lang="ko-KR" altLang="en-US" sz="1400"/>
                  <a:t> 가짐</a:t>
                </a:r>
                <a:r>
                  <a:rPr lang="en-US" altLang="ko-KR" sz="1400"/>
                  <a:t>.</a:t>
                </a:r>
              </a:p>
              <a:p>
                <a:pPr lvl="1"/>
                <a:endParaRPr lang="en-US" altLang="ko-KR" sz="140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400" b="0" i="1" smtClean="0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1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m:rPr>
                                  <m:lit/>
                                </m:rP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|∑</m:t>
                          </m:r>
                          <m:sSup>
                            <m:s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o-KR" altLang="en-US" sz="1400">
                                      <a:latin typeface="Cambria Math" panose="02040503050406030204" pitchFamily="18" charset="0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func>
                        <m:func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nary>
                                <m:naryPr>
                                  <m:chr m:val="∑"/>
                                  <m:subHide m:val="on"/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altLang="ko-KR" sz="140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1800"/>
              </a:p>
            </p:txBody>
          </p:sp>
        </mc:Choice>
        <mc:Fallback xmlns="">
          <p:sp>
            <p:nvSpPr>
              <p:cNvPr id="12" name="내용 개체 틀 2">
                <a:extLst>
                  <a:ext uri="{FF2B5EF4-FFF2-40B4-BE49-F238E27FC236}">
                    <a16:creationId xmlns:a16="http://schemas.microsoft.com/office/drawing/2014/main" id="{179BB475-C9B5-5203-E346-FE719C93A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295401"/>
                <a:ext cx="5257800" cy="4881562"/>
              </a:xfrm>
              <a:prstGeom prst="rect">
                <a:avLst/>
              </a:prstGeom>
              <a:blipFill>
                <a:blip r:embed="rId4"/>
                <a:stretch>
                  <a:fillRect l="-695" t="-13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그림 7">
            <a:extLst>
              <a:ext uri="{FF2B5EF4-FFF2-40B4-BE49-F238E27FC236}">
                <a16:creationId xmlns:a16="http://schemas.microsoft.com/office/drawing/2014/main" id="{AC6EB7A1-E245-4A5B-131A-CA8B35B2F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4037" y="5060512"/>
            <a:ext cx="2107963" cy="1797488"/>
          </a:xfrm>
          <a:prstGeom prst="rect">
            <a:avLst/>
          </a:prstGeom>
        </p:spPr>
      </p:pic>
      <p:pic>
        <p:nvPicPr>
          <p:cNvPr id="1026" name="Picture 2" descr="Visualizing a multivariate Gaussian">
            <a:extLst>
              <a:ext uri="{FF2B5EF4-FFF2-40B4-BE49-F238E27FC236}">
                <a16:creationId xmlns:a16="http://schemas.microsoft.com/office/drawing/2014/main" id="{62B0BF4A-B7F1-031D-8274-16F28A0C1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032" y="4743717"/>
            <a:ext cx="3434169" cy="19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ost-thumbnail">
            <a:extLst>
              <a:ext uri="{FF2B5EF4-FFF2-40B4-BE49-F238E27FC236}">
                <a16:creationId xmlns:a16="http://schemas.microsoft.com/office/drawing/2014/main" id="{9CE2CACD-B111-21F5-5BDB-4FABFBB0D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825" y="0"/>
            <a:ext cx="388117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78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9A00ED-BB22-DCB8-7C0F-7D82D0A6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Variational Auto Encoder (VAE)</a:t>
            </a:r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BCAFC5C-F32E-E3A3-E0C1-403FAF81A3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95401"/>
                <a:ext cx="5257800" cy="4881562"/>
              </a:xfrm>
            </p:spPr>
            <p:txBody>
              <a:bodyPr>
                <a:normAutofit/>
              </a:bodyPr>
              <a:lstStyle/>
              <a:p>
                <a:pPr marL="457200" marR="0" lvl="0" indent="-457200" algn="l" defTabSz="914400" rtl="0" eaLnBrk="1" fontAlgn="auto" latinLnBrk="1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US" altLang="ko-KR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Reparameterization</a:t>
                </a:r>
                <a:r>
                  <a:rPr lang="ko-KR" altLang="en-US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Trick</a:t>
                </a:r>
              </a:p>
              <a:p>
                <a:pPr lvl="1" indent="-457200"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/>
                </a:pPr>
                <a:endParaRPr lang="en-US" altLang="ko-KR" sz="1200" i="1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1" indent="-457200"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US" altLang="ko-KR" sz="1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sz="1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1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𝜎𝜖</m:t>
                    </m:r>
                    <m:r>
                      <a:rPr lang="ko-KR" altLang="en-US" sz="1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이</m:t>
                    </m:r>
                  </m:oMath>
                </a14:m>
                <a:r>
                  <a:rPr lang="ko-KR" altLang="en-US" sz="1600">
                    <a:solidFill>
                      <a:prstClr val="black"/>
                    </a:solidFill>
                  </a:rPr>
                  <a:t>라는 수식은</a:t>
                </a:r>
                <a:r>
                  <a:rPr lang="en-US" altLang="ko-KR" sz="1600">
                    <a:solidFill>
                      <a:prstClr val="black"/>
                    </a:solidFill>
                  </a:rPr>
                  <a:t> </a:t>
                </a:r>
                <a:r>
                  <a:rPr lang="ko-KR" altLang="en-US" sz="1600">
                    <a:solidFill>
                      <a:prstClr val="black"/>
                    </a:solidFill>
                  </a:rPr>
                  <a:t>표준 정규분포 </a:t>
                </a:r>
                <a14:m>
                  <m:oMath xmlns:m="http://schemas.openxmlformats.org/officeDocument/2006/math">
                    <m:r>
                      <a:rPr lang="ko-KR" alt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ko-KR" alt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ko-KR" alt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;0, </m:t>
                    </m:r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1600">
                    <a:solidFill>
                      <a:prstClr val="black"/>
                    </a:solidFill>
                  </a:rPr>
                  <a:t>를 평균을</a:t>
                </a:r>
                <a:r>
                  <a:rPr lang="en-US" altLang="ko-KR" sz="160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ko-KR" altLang="en-US" sz="1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만</m:t>
                    </m:r>
                  </m:oMath>
                </a14:m>
                <a:r>
                  <a:rPr lang="ko-KR" altLang="en-US" sz="1600">
                    <a:solidFill>
                      <a:prstClr val="black"/>
                    </a:solidFill>
                  </a:rPr>
                  <a:t>큼 이동하고 분산을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ko-KR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ko-KR" altLang="en-US" sz="1600">
                    <a:solidFill>
                      <a:prstClr val="black"/>
                    </a:solidFill>
                  </a:rPr>
                  <a:t>만큼</a:t>
                </a:r>
                <a:r>
                  <a:rPr lang="en-US" altLang="ko-KR" sz="1600">
                    <a:solidFill>
                      <a:prstClr val="black"/>
                    </a:solidFill>
                  </a:rPr>
                  <a:t> </a:t>
                </a:r>
                <a:r>
                  <a:rPr lang="ko-KR" altLang="en-US" sz="1600">
                    <a:solidFill>
                      <a:prstClr val="black"/>
                    </a:solidFill>
                  </a:rPr>
                  <a:t>확장한 분포로 볼 수 있음</a:t>
                </a:r>
                <a:r>
                  <a:rPr lang="en-US" altLang="ko-KR" sz="1600">
                    <a:solidFill>
                      <a:prstClr val="black"/>
                    </a:solidFill>
                  </a:rPr>
                  <a:t>.</a:t>
                </a:r>
                <a:endParaRPr lang="en-US" altLang="ko-KR" sz="1600" i="1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1" indent="-457200"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/>
                </a:pPr>
                <a:endParaRPr lang="en-US" altLang="ko-KR" sz="1600" i="1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1" indent="-457200"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ko-KR" altLang="en-US" sz="1600" b="0">
                    <a:solidFill>
                      <a:prstClr val="black"/>
                    </a:solidFill>
                  </a:rPr>
                  <a:t>그렇다면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altLang="ko-KR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ko-KR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ko-KR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1600">
                    <a:solidFill>
                      <a:prstClr val="black"/>
                    </a:solidFill>
                  </a:rPr>
                  <a:t>를</a:t>
                </a:r>
                <a:r>
                  <a:rPr lang="en-US" altLang="ko-KR" sz="1600">
                    <a:solidFill>
                      <a:prstClr val="black"/>
                    </a:solidFill>
                  </a:rPr>
                  <a:t> </a:t>
                </a:r>
                <a:r>
                  <a:rPr lang="ko-KR" altLang="en-US" sz="1600">
                    <a:solidFill>
                      <a:prstClr val="black"/>
                    </a:solidFill>
                  </a:rPr>
                  <a:t>통해 </a:t>
                </a:r>
                <a:r>
                  <a:rPr lang="en-US" altLang="ko-KR" sz="1600">
                    <a:solidFill>
                      <a:prstClr val="black"/>
                    </a:solidFill>
                  </a:rPr>
                  <a:t>Encoding</a:t>
                </a:r>
                <a:r>
                  <a:rPr lang="ko-KR" altLang="en-US" sz="1600">
                    <a:solidFill>
                      <a:prstClr val="black"/>
                    </a:solidFill>
                  </a:rPr>
                  <a:t>된 </a:t>
                </a:r>
                <a:r>
                  <a:rPr lang="en-US" altLang="ko-KR" sz="1600">
                    <a:solidFill>
                      <a:prstClr val="black"/>
                    </a:solidFill>
                  </a:rPr>
                  <a:t>z</a:t>
                </a:r>
                <a:r>
                  <a:rPr lang="ko-KR" altLang="en-US" sz="1600">
                    <a:solidFill>
                      <a:prstClr val="black"/>
                    </a:solidFill>
                  </a:rPr>
                  <a:t>의 </a:t>
                </a:r>
                <a:r>
                  <a:rPr lang="en-US" altLang="ko-KR" sz="1600">
                    <a:solidFill>
                      <a:prstClr val="black"/>
                    </a:solidFill>
                  </a:rPr>
                  <a:t>sample</a:t>
                </a:r>
                <a:r>
                  <a:rPr lang="ko-KR" altLang="en-US" sz="1600">
                    <a:solidFill>
                      <a:prstClr val="black"/>
                    </a:solidFill>
                  </a:rPr>
                  <a:t>도 다음과 같이 표준정규분포 </a:t>
                </a:r>
                <a14:m>
                  <m:oMath xmlns:m="http://schemas.openxmlformats.org/officeDocument/2006/math">
                    <m:r>
                      <a:rPr lang="ko-KR" alt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ko-KR" alt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sz="1600" err="1">
                    <a:solidFill>
                      <a:prstClr val="black"/>
                    </a:solidFill>
                  </a:rPr>
                  <a:t>으로</a:t>
                </a:r>
                <a:r>
                  <a:rPr lang="ko-KR" altLang="en-US" sz="1600">
                    <a:solidFill>
                      <a:prstClr val="black"/>
                    </a:solidFill>
                  </a:rPr>
                  <a:t> 나타낼 수 있음</a:t>
                </a:r>
                <a:r>
                  <a:rPr lang="en-US" altLang="ko-KR" sz="1600">
                    <a:solidFill>
                      <a:prstClr val="black"/>
                    </a:solidFill>
                  </a:rPr>
                  <a:t>.</a:t>
                </a:r>
              </a:p>
              <a:p>
                <a:pPr lvl="1" indent="-457200"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/>
                </a:pPr>
                <a:endParaRPr lang="en-US" altLang="ko-KR" sz="1600">
                  <a:solidFill>
                    <a:prstClr val="black"/>
                  </a:solidFill>
                </a:endParaRPr>
              </a:p>
              <a:p>
                <a:pPr marL="228600" lvl="1" indent="0">
                  <a:spcBef>
                    <a:spcPts val="1000"/>
                  </a:spcBef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d>
                      <m:dPr>
                        <m:ctrlPr>
                          <a:rPr lang="en-US" altLang="ko-KR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e>
                        <m:r>
                          <a:rPr lang="en-US" altLang="ko-KR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ko-KR" altLang="en-US" sz="1600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  <m:sup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altLang="ko-KR" sz="1600">
                    <a:solidFill>
                      <a:prstClr val="black"/>
                    </a:solidFill>
                  </a:rPr>
                  <a:t> </a:t>
                </a:r>
              </a:p>
              <a:p>
                <a:pPr marL="228600" lvl="1" indent="0">
                  <a:spcBef>
                    <a:spcPts val="1000"/>
                  </a:spcBef>
                  <a:buNone/>
                  <a:defRPr/>
                </a:pPr>
                <a:endParaRPr lang="en-US" altLang="ko-KR" sz="1600">
                  <a:solidFill>
                    <a:prstClr val="black"/>
                  </a:solidFill>
                </a:endParaRPr>
              </a:p>
              <a:p>
                <a:pPr marL="228600" lvl="1" indent="0">
                  <a:spcBef>
                    <a:spcPts val="1000"/>
                  </a:spcBef>
                  <a:buNone/>
                  <a:defRPr/>
                </a:pPr>
                <a14:m>
                  <m:oMath xmlns:m="http://schemas.openxmlformats.org/officeDocument/2006/math">
                    <m:r>
                      <a:rPr lang="en-US" altLang="ko-KR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ko-KR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d>
                      <m:dPr>
                        <m:ctrlPr>
                          <a:rPr lang="en-US" altLang="ko-KR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ko-KR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⨀</m:t>
                    </m:r>
                    <m:r>
                      <a:rPr lang="en-US" altLang="ko-KR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ko-KR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altLang="ko-KR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ko-KR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ko-KR" altLang="en-US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altLang="ko-KR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ko-KR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;0,</m:t>
                    </m:r>
                    <m:r>
                      <a:rPr lang="en-US" altLang="ko-KR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ko-KR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1600">
                    <a:solidFill>
                      <a:prstClr val="blac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BCAFC5C-F32E-E3A3-E0C1-403FAF81A3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95401"/>
                <a:ext cx="5257800" cy="4881562"/>
              </a:xfrm>
              <a:blipFill>
                <a:blip r:embed="rId3"/>
                <a:stretch>
                  <a:fillRect l="-1624" t="-17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302F00-A5FC-F61E-AD8A-743D7685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0085" y="6492875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21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8335F863-DE9B-56F5-E146-29BA3C35B1A2}"/>
              </a:ext>
            </a:extLst>
          </p:cNvPr>
          <p:cNvCxnSpPr>
            <a:cxnSpLocks/>
          </p:cNvCxnSpPr>
          <p:nvPr/>
        </p:nvCxnSpPr>
        <p:spPr>
          <a:xfrm>
            <a:off x="6096000" y="1295401"/>
            <a:ext cx="0" cy="488156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내용 개체 틀 2">
                <a:extLst>
                  <a:ext uri="{FF2B5EF4-FFF2-40B4-BE49-F238E27FC236}">
                    <a16:creationId xmlns:a16="http://schemas.microsoft.com/office/drawing/2014/main" id="{179BB475-C9B5-5203-E346-FE719C93AD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1295401"/>
                <a:ext cx="5257800" cy="48815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v"/>
                  <a:defRPr sz="16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⨀</m:t>
                    </m:r>
                  </m:oMath>
                </a14:m>
                <a:r>
                  <a:rPr lang="en-US" altLang="ko-KR" sz="1600"/>
                  <a:t>: element-wise product (Hadamard Product)</a:t>
                </a:r>
              </a:p>
              <a:p>
                <a:pPr lvl="1"/>
                <a:endParaRPr lang="en-US" altLang="ko-KR" sz="1200"/>
              </a:p>
              <a:p>
                <a:pPr lvl="1"/>
                <a:r>
                  <a:rPr lang="ko-KR" altLang="en-US" sz="1200"/>
                  <a:t>행렬에</a:t>
                </a:r>
                <a:r>
                  <a:rPr lang="en-US" altLang="ko-KR" sz="1200"/>
                  <a:t> </a:t>
                </a:r>
                <a:r>
                  <a:rPr lang="ko-KR" altLang="en-US" sz="1200"/>
                  <a:t>대한 원소 곱만 진행</a:t>
                </a:r>
                <a:endParaRPr lang="en-US" altLang="ko-KR" sz="120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1600"/>
              </a:p>
            </p:txBody>
          </p:sp>
        </mc:Choice>
        <mc:Fallback xmlns="">
          <p:sp>
            <p:nvSpPr>
              <p:cNvPr id="12" name="내용 개체 틀 2">
                <a:extLst>
                  <a:ext uri="{FF2B5EF4-FFF2-40B4-BE49-F238E27FC236}">
                    <a16:creationId xmlns:a16="http://schemas.microsoft.com/office/drawing/2014/main" id="{179BB475-C9B5-5203-E346-FE719C93A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295401"/>
                <a:ext cx="5257800" cy="4881562"/>
              </a:xfrm>
              <a:prstGeom prst="rect">
                <a:avLst/>
              </a:prstGeom>
              <a:blipFill>
                <a:blip r:embed="rId4"/>
                <a:stretch>
                  <a:fillRect l="-463" t="-8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그림 7">
            <a:extLst>
              <a:ext uri="{FF2B5EF4-FFF2-40B4-BE49-F238E27FC236}">
                <a16:creationId xmlns:a16="http://schemas.microsoft.com/office/drawing/2014/main" id="{AC6EB7A1-E245-4A5B-131A-CA8B35B2F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4037" y="5060512"/>
            <a:ext cx="2107963" cy="1797488"/>
          </a:xfrm>
          <a:prstGeom prst="rect">
            <a:avLst/>
          </a:prstGeom>
        </p:spPr>
      </p:pic>
      <p:pic>
        <p:nvPicPr>
          <p:cNvPr id="5" name="Picture 2" descr="post-thumbnail">
            <a:extLst>
              <a:ext uri="{FF2B5EF4-FFF2-40B4-BE49-F238E27FC236}">
                <a16:creationId xmlns:a16="http://schemas.microsoft.com/office/drawing/2014/main" id="{19B688EF-14C1-FC79-EBA0-A515A4699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825" y="0"/>
            <a:ext cx="388117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778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9A00ED-BB22-DCB8-7C0F-7D82D0A6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Variational Auto Encoder (VAE)</a:t>
            </a:r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BCAFC5C-F32E-E3A3-E0C1-403FAF81A3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95401"/>
                <a:ext cx="5257800" cy="4881562"/>
              </a:xfrm>
            </p:spPr>
            <p:txBody>
              <a:bodyPr>
                <a:normAutofit/>
              </a:bodyPr>
              <a:lstStyle/>
              <a:p>
                <a:pPr marL="457200" marR="0" lvl="0" indent="-457200" algn="l" defTabSz="914400" rtl="0" eaLnBrk="1" fontAlgn="auto" latinLnBrk="1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US" altLang="ko-KR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Reparameterization</a:t>
                </a:r>
                <a:r>
                  <a:rPr lang="ko-KR" altLang="en-US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Trick</a:t>
                </a:r>
              </a:p>
              <a:p>
                <a:pPr lvl="1" indent="-457200"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/>
                </a:pPr>
                <a:endParaRPr lang="en-US" altLang="ko-KR" sz="1600" i="1">
                  <a:solidFill>
                    <a:prstClr val="black"/>
                  </a:solidFill>
                </a:endParaRPr>
              </a:p>
              <a:p>
                <a:pPr lvl="1" indent="-457200"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US" altLang="ko-KR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ko-KR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d>
                      <m:dPr>
                        <m:ctrlPr>
                          <a:rPr lang="en-US" altLang="ko-KR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ko-KR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⨀</m:t>
                    </m:r>
                    <m:r>
                      <a:rPr lang="en-US" altLang="ko-KR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ko-KR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altLang="ko-KR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ko-KR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ko-KR" altLang="en-US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altLang="ko-KR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ko-KR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;0,</m:t>
                    </m:r>
                    <m:r>
                      <a:rPr lang="en-US" altLang="ko-KR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ko-KR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1600">
                    <a:solidFill>
                      <a:prstClr val="black"/>
                    </a:solidFill>
                  </a:rPr>
                  <a:t> </a:t>
                </a:r>
              </a:p>
              <a:p>
                <a:pPr lvl="1" indent="-457200"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/>
                </a:pPr>
                <a:endParaRPr lang="en-US" altLang="ko-KR" sz="1600" i="1">
                  <a:solidFill>
                    <a:prstClr val="black"/>
                  </a:solidFill>
                </a:endParaRPr>
              </a:p>
              <a:p>
                <a:pPr lvl="1" indent="-457200"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altLang="ko-KR" sz="1600">
                    <a:solidFill>
                      <a:prstClr val="black"/>
                    </a:solidFill>
                  </a:rPr>
                  <a:t>z</a:t>
                </a:r>
                <a:r>
                  <a:rPr lang="ko-KR" altLang="en-US" sz="1600">
                    <a:solidFill>
                      <a:prstClr val="black"/>
                    </a:solidFill>
                  </a:rPr>
                  <a:t>는 위와 같이 표준 정규분포를 따르는 보조 </a:t>
                </a:r>
                <a:r>
                  <a:rPr lang="en-US" altLang="ko-KR" sz="1600">
                    <a:solidFill>
                      <a:prstClr val="black"/>
                    </a:solidFill>
                  </a:rPr>
                  <a:t>Noise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ko-KR" altLang="en-US" sz="1600">
                    <a:solidFill>
                      <a:prstClr val="black"/>
                    </a:solidFill>
                  </a:rPr>
                  <a:t>을 통해 관측 데이터 </a:t>
                </a:r>
                <a:r>
                  <a:rPr lang="en-US" altLang="ko-KR" sz="1600">
                    <a:solidFill>
                      <a:prstClr val="black"/>
                    </a:solidFill>
                  </a:rPr>
                  <a:t>x</a:t>
                </a:r>
                <a:r>
                  <a:rPr lang="ko-KR" altLang="en-US" sz="1600">
                    <a:solidFill>
                      <a:prstClr val="black"/>
                    </a:solidFill>
                  </a:rPr>
                  <a:t>에 대해서 미분 가능한 </a:t>
                </a:r>
                <a:r>
                  <a:rPr lang="en-US" altLang="ko-KR" sz="1600">
                    <a:solidFill>
                      <a:prstClr val="black"/>
                    </a:solidFill>
                  </a:rPr>
                  <a:t>Deterministic</a:t>
                </a:r>
                <a:r>
                  <a:rPr lang="ko-KR" altLang="en-US" sz="1600">
                    <a:solidFill>
                      <a:prstClr val="black"/>
                    </a:solidFill>
                  </a:rPr>
                  <a:t>한 함수가 됨</a:t>
                </a:r>
                <a:r>
                  <a:rPr lang="en-US" altLang="ko-KR" sz="1600">
                    <a:solidFill>
                      <a:prstClr val="black"/>
                    </a:solidFill>
                  </a:rPr>
                  <a:t>.</a:t>
                </a:r>
              </a:p>
              <a:p>
                <a:pPr lvl="1" indent="-457200"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/>
                </a:pPr>
                <a:endParaRPr lang="en-US" altLang="ko-KR" sz="1600">
                  <a:solidFill>
                    <a:prstClr val="black"/>
                  </a:solidFill>
                </a:endParaRPr>
              </a:p>
              <a:p>
                <a:pPr lvl="1" indent="-457200"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ko-KR" altLang="en-US" sz="1600">
                    <a:solidFill>
                      <a:prstClr val="black"/>
                    </a:solidFill>
                  </a:rPr>
                  <a:t>따라서 </a:t>
                </a:r>
                <a:r>
                  <a:rPr lang="en-US" altLang="ko-KR" sz="1600">
                    <a:solidFill>
                      <a:prstClr val="black"/>
                    </a:solidFill>
                  </a:rPr>
                  <a:t>VAE</a:t>
                </a:r>
                <a:r>
                  <a:rPr lang="ko-KR" altLang="en-US" sz="1600">
                    <a:solidFill>
                      <a:prstClr val="black"/>
                    </a:solidFill>
                  </a:rPr>
                  <a:t>는 경사 하강법을 통해 파라미터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ko-KR" altLang="en-US" sz="1600">
                    <a:solidFill>
                      <a:prstClr val="black"/>
                    </a:solidFill>
                  </a:rPr>
                  <a:t>와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ko-KR" altLang="en-US" sz="1600">
                    <a:solidFill>
                      <a:prstClr val="black"/>
                    </a:solidFill>
                  </a:rPr>
                  <a:t>를 최적화할 수 있음</a:t>
                </a:r>
                <a:r>
                  <a:rPr lang="en-US" altLang="ko-KR" sz="160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BCAFC5C-F32E-E3A3-E0C1-403FAF81A3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95401"/>
                <a:ext cx="5257800" cy="4881562"/>
              </a:xfrm>
              <a:blipFill>
                <a:blip r:embed="rId3"/>
                <a:stretch>
                  <a:fillRect l="-1624" t="-17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302F00-A5FC-F61E-AD8A-743D7685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0085" y="6492875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22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8335F863-DE9B-56F5-E146-29BA3C35B1A2}"/>
              </a:ext>
            </a:extLst>
          </p:cNvPr>
          <p:cNvCxnSpPr>
            <a:cxnSpLocks/>
          </p:cNvCxnSpPr>
          <p:nvPr/>
        </p:nvCxnSpPr>
        <p:spPr>
          <a:xfrm>
            <a:off x="6096000" y="1295401"/>
            <a:ext cx="0" cy="488156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179BB475-C9B5-5203-E346-FE719C93AD04}"/>
              </a:ext>
            </a:extLst>
          </p:cNvPr>
          <p:cNvSpPr txBox="1">
            <a:spLocks/>
          </p:cNvSpPr>
          <p:nvPr/>
        </p:nvSpPr>
        <p:spPr>
          <a:xfrm>
            <a:off x="6096000" y="1295401"/>
            <a:ext cx="5257800" cy="4881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6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US" altLang="ko-KR" sz="160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C6EB7A1-E245-4A5B-131A-CA8B35B2F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4037" y="5060512"/>
            <a:ext cx="2107963" cy="1797488"/>
          </a:xfrm>
          <a:prstGeom prst="rect">
            <a:avLst/>
          </a:prstGeom>
        </p:spPr>
      </p:pic>
      <p:pic>
        <p:nvPicPr>
          <p:cNvPr id="5" name="Picture 2" descr="post-thumbnail">
            <a:extLst>
              <a:ext uri="{FF2B5EF4-FFF2-40B4-BE49-F238E27FC236}">
                <a16:creationId xmlns:a16="http://schemas.microsoft.com/office/drawing/2014/main" id="{61FD10C9-A064-FBA4-72DE-1DAF82AD8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825" y="0"/>
            <a:ext cx="388117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084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9A00ED-BB22-DCB8-7C0F-7D82D0A6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Variational Auto Encoder (VAE)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BCAFC5C-F32E-E3A3-E0C1-403FAF81A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1"/>
            <a:ext cx="5257800" cy="4881562"/>
          </a:xfrm>
        </p:spPr>
        <p:txBody>
          <a:bodyPr>
            <a:normAutofit/>
          </a:bodyPr>
          <a:lstStyle/>
          <a:p>
            <a:pPr marL="457200" marR="0" lvl="0" indent="-4572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altLang="ko-KR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VAE</a:t>
            </a:r>
            <a:r>
              <a:rPr lang="ko-KR" altLang="en-US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Pipeline</a:t>
            </a: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302F00-A5FC-F61E-AD8A-743D7685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0085" y="6492875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179BB475-C9B5-5203-E346-FE719C93AD04}"/>
              </a:ext>
            </a:extLst>
          </p:cNvPr>
          <p:cNvSpPr txBox="1">
            <a:spLocks/>
          </p:cNvSpPr>
          <p:nvPr/>
        </p:nvSpPr>
        <p:spPr>
          <a:xfrm>
            <a:off x="6096000" y="1295401"/>
            <a:ext cx="5257800" cy="4881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6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US" altLang="ko-KR" sz="160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615D701-C92B-8864-3D92-EBF5DE4A98F6}"/>
              </a:ext>
            </a:extLst>
          </p:cNvPr>
          <p:cNvGrpSpPr/>
          <p:nvPr/>
        </p:nvGrpSpPr>
        <p:grpSpPr>
          <a:xfrm>
            <a:off x="681668" y="1771546"/>
            <a:ext cx="10828663" cy="4581017"/>
            <a:chOff x="681668" y="1138492"/>
            <a:chExt cx="10828663" cy="4581017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FBDF7B4F-84ED-414F-3426-03CE267A402D}"/>
                </a:ext>
              </a:extLst>
            </p:cNvPr>
            <p:cNvSpPr/>
            <p:nvPr/>
          </p:nvSpPr>
          <p:spPr>
            <a:xfrm>
              <a:off x="681668" y="1138493"/>
              <a:ext cx="10828663" cy="458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3A123B88-F678-DFD1-F5E7-0CF746FE3FFF}"/>
                </a:ext>
              </a:extLst>
            </p:cNvPr>
            <p:cNvGrpSpPr/>
            <p:nvPr/>
          </p:nvGrpSpPr>
          <p:grpSpPr>
            <a:xfrm>
              <a:off x="681669" y="1138492"/>
              <a:ext cx="10828662" cy="4581016"/>
              <a:chOff x="378485" y="1062159"/>
              <a:chExt cx="10828662" cy="4581016"/>
            </a:xfrm>
          </p:grpSpPr>
          <p:sp>
            <p:nvSpPr>
              <p:cNvPr id="10" name="사다리꼴 9">
                <a:extLst>
                  <a:ext uri="{FF2B5EF4-FFF2-40B4-BE49-F238E27FC236}">
                    <a16:creationId xmlns:a16="http://schemas.microsoft.com/office/drawing/2014/main" id="{4CB00CB0-963F-7C1B-E38E-13018B590C7C}"/>
                  </a:ext>
                </a:extLst>
              </p:cNvPr>
              <p:cNvSpPr/>
              <p:nvPr/>
            </p:nvSpPr>
            <p:spPr>
              <a:xfrm rot="5400000">
                <a:off x="3105303" y="1622151"/>
                <a:ext cx="1880005" cy="1814170"/>
              </a:xfrm>
              <a:prstGeom prst="trapezoid">
                <a:avLst>
                  <a:gd name="adj" fmla="val 34038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사다리꼴 10">
                <a:extLst>
                  <a:ext uri="{FF2B5EF4-FFF2-40B4-BE49-F238E27FC236}">
                    <a16:creationId xmlns:a16="http://schemas.microsoft.com/office/drawing/2014/main" id="{B5286456-DF2F-7E31-0AAE-21D349C717F2}"/>
                  </a:ext>
                </a:extLst>
              </p:cNvPr>
              <p:cNvSpPr/>
              <p:nvPr/>
            </p:nvSpPr>
            <p:spPr>
              <a:xfrm rot="16200000">
                <a:off x="7537097" y="1622151"/>
                <a:ext cx="1880005" cy="1814170"/>
              </a:xfrm>
              <a:prstGeom prst="trapezoid">
                <a:avLst>
                  <a:gd name="adj" fmla="val 34038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BFB7F4E6-2B2A-A368-C558-E3918C12C0CF}"/>
                  </a:ext>
                </a:extLst>
              </p:cNvPr>
              <p:cNvSpPr/>
              <p:nvPr/>
            </p:nvSpPr>
            <p:spPr>
              <a:xfrm>
                <a:off x="1484987" y="1899236"/>
                <a:ext cx="1260000" cy="126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" name="직선 화살표 연결선 13">
                <a:extLst>
                  <a:ext uri="{FF2B5EF4-FFF2-40B4-BE49-F238E27FC236}">
                    <a16:creationId xmlns:a16="http://schemas.microsoft.com/office/drawing/2014/main" id="{AA598927-7BBC-0087-4D1D-C3152F1697DC}"/>
                  </a:ext>
                </a:extLst>
              </p:cNvPr>
              <p:cNvCxnSpPr>
                <a:cxnSpLocks/>
                <a:stCxn id="13" idx="3"/>
                <a:endCxn id="10" idx="2"/>
              </p:cNvCxnSpPr>
              <p:nvPr/>
            </p:nvCxnSpPr>
            <p:spPr>
              <a:xfrm>
                <a:off x="2744987" y="2529236"/>
                <a:ext cx="393234" cy="1"/>
              </a:xfrm>
              <a:prstGeom prst="straightConnector1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FB25155F-20F8-0ABB-C005-C68ED0D5728D}"/>
                      </a:ext>
                    </a:extLst>
                  </p:cNvPr>
                  <p:cNvSpPr txBox="1"/>
                  <p:nvPr/>
                </p:nvSpPr>
                <p:spPr>
                  <a:xfrm>
                    <a:off x="2008900" y="2390736"/>
                    <a:ext cx="21217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ko-KR" altLang="en-US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FB25155F-20F8-0ABB-C005-C68ED0D5728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08900" y="2390736"/>
                    <a:ext cx="212174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8571" r="-5714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27C657FB-10E3-D476-DB52-0165C04C4F21}"/>
                      </a:ext>
                    </a:extLst>
                  </p:cNvPr>
                  <p:cNvSpPr txBox="1"/>
                  <p:nvPr/>
                </p:nvSpPr>
                <p:spPr>
                  <a:xfrm>
                    <a:off x="3617111" y="2365986"/>
                    <a:ext cx="856388" cy="30174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ko-KR" altLang="en-US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27C657FB-10E3-D476-DB52-0165C04C4F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17111" y="2365986"/>
                    <a:ext cx="856388" cy="30174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4965" r="-7092" b="-28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7" name="Picture 2" descr="다변량 정규분포 - MATLAB &amp; Simulink - MathWorks 한국">
                <a:extLst>
                  <a:ext uri="{FF2B5EF4-FFF2-40B4-BE49-F238E27FC236}">
                    <a16:creationId xmlns:a16="http://schemas.microsoft.com/office/drawing/2014/main" id="{90EC1318-74AD-16A5-A498-F145200551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1559" y="3698460"/>
                <a:ext cx="1906855" cy="1430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755D57FA-436A-B140-8B7C-2D3F88C3EF7F}"/>
                      </a:ext>
                    </a:extLst>
                  </p:cNvPr>
                  <p:cNvSpPr txBox="1"/>
                  <p:nvPr/>
                </p:nvSpPr>
                <p:spPr>
                  <a:xfrm>
                    <a:off x="378485" y="3742135"/>
                    <a:ext cx="3473002" cy="1692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𝑆𝑡𝑎𝑛𝑑𝑎𝑟𝑑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𝑀𝑢𝑙𝑡𝑖𝑣𝑎𝑟𝑖𝑎𝑡𝑒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𝑛𝑜𝑟𝑚𝑎𝑙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𝐺𝑎𝑢𝑠𝑠𝑖𝑎𝑛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𝐷𝑖𝑠𝑡𝑟𝑖𝑏𝑢𝑡𝑖𝑜𝑛</m:t>
                          </m:r>
                        </m:oMath>
                      </m:oMathPara>
                    </a14:m>
                    <a:endParaRPr lang="ko-KR" altLang="en-US" sz="110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755D57FA-436A-B140-8B7C-2D3F88C3EF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8485" y="3742135"/>
                    <a:ext cx="3473002" cy="1692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51" b="-10714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B1C8FA1F-B931-E563-2A47-CC1471BD15EA}"/>
                      </a:ext>
                    </a:extLst>
                  </p:cNvPr>
                  <p:cNvSpPr txBox="1"/>
                  <p:nvPr/>
                </p:nvSpPr>
                <p:spPr>
                  <a:xfrm>
                    <a:off x="1548004" y="5261616"/>
                    <a:ext cx="1133964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 ~ </m:t>
                          </m:r>
                          <m:r>
                            <a:rPr lang="ko-KR" altLang="en-US" sz="1400" b="0" i="1" smtClean="0">
                              <a:latin typeface="Cambria Math" panose="02040503050406030204" pitchFamily="18" charset="0"/>
                            </a:rPr>
                            <m:t>𝒩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;0,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oMath>
                      </m:oMathPara>
                    </a14:m>
                    <a:endParaRPr lang="ko-KR" altLang="en-US" sz="140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B1C8FA1F-B931-E563-2A47-CC1471BD15E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48004" y="5261616"/>
                    <a:ext cx="1133964" cy="21544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075" r="-538" b="-30556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" name="직선 화살표 연결선 19">
                <a:extLst>
                  <a:ext uri="{FF2B5EF4-FFF2-40B4-BE49-F238E27FC236}">
                    <a16:creationId xmlns:a16="http://schemas.microsoft.com/office/drawing/2014/main" id="{AF09CCB1-6306-13D6-EEBA-8693FBC4BEEC}"/>
                  </a:ext>
                </a:extLst>
              </p:cNvPr>
              <p:cNvCxnSpPr>
                <a:cxnSpLocks/>
                <a:stCxn id="17" idx="3"/>
                <a:endCxn id="21" idx="1"/>
              </p:cNvCxnSpPr>
              <p:nvPr/>
            </p:nvCxnSpPr>
            <p:spPr>
              <a:xfrm>
                <a:off x="3068414" y="4413531"/>
                <a:ext cx="2064073" cy="0"/>
              </a:xfrm>
              <a:prstGeom prst="straightConnector1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1660C86B-ACC8-0128-5B4B-8DBC826A5717}"/>
                      </a:ext>
                    </a:extLst>
                  </p:cNvPr>
                  <p:cNvSpPr/>
                  <p:nvPr/>
                </p:nvSpPr>
                <p:spPr>
                  <a:xfrm>
                    <a:off x="5132487" y="4259642"/>
                    <a:ext cx="752473" cy="307777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oMath>
                      </m:oMathPara>
                    </a14:m>
                    <a:endParaRPr lang="ko-KR" altLang="en-US" sz="1400"/>
                  </a:p>
                </p:txBody>
              </p:sp>
            </mc:Choice>
            <mc:Fallback xmlns=""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1660C86B-ACC8-0128-5B4B-8DBC826A57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2487" y="4259642"/>
                    <a:ext cx="752473" cy="307777"/>
                  </a:xfrm>
                  <a:prstGeom prst="round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사각형: 둥근 모서리 21">
                    <a:extLst>
                      <a:ext uri="{FF2B5EF4-FFF2-40B4-BE49-F238E27FC236}">
                        <a16:creationId xmlns:a16="http://schemas.microsoft.com/office/drawing/2014/main" id="{C6494398-8AAC-7A83-A91D-0085299104C7}"/>
                      </a:ext>
                    </a:extLst>
                  </p:cNvPr>
                  <p:cNvSpPr/>
                  <p:nvPr/>
                </p:nvSpPr>
                <p:spPr>
                  <a:xfrm>
                    <a:off x="5132488" y="1751052"/>
                    <a:ext cx="752473" cy="307777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ko-KR" altLang="en-US" sz="140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사각형: 둥근 모서리 21">
                    <a:extLst>
                      <a:ext uri="{FF2B5EF4-FFF2-40B4-BE49-F238E27FC236}">
                        <a16:creationId xmlns:a16="http://schemas.microsoft.com/office/drawing/2014/main" id="{C6494398-8AAC-7A83-A91D-0085299104C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2488" y="1751052"/>
                    <a:ext cx="752473" cy="307777"/>
                  </a:xfrm>
                  <a:prstGeom prst="roundRect">
                    <a:avLst/>
                  </a:prstGeom>
                  <a:blipFill>
                    <a:blip r:embed="rId9"/>
                    <a:stretch>
                      <a:fillRect b="-5769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사각형: 둥근 모서리 22">
                    <a:extLst>
                      <a:ext uri="{FF2B5EF4-FFF2-40B4-BE49-F238E27FC236}">
                        <a16:creationId xmlns:a16="http://schemas.microsoft.com/office/drawing/2014/main" id="{17F3B77D-418B-829F-7CD6-A66CB03607F6}"/>
                      </a:ext>
                    </a:extLst>
                  </p:cNvPr>
                  <p:cNvSpPr/>
                  <p:nvPr/>
                </p:nvSpPr>
                <p:spPr>
                  <a:xfrm>
                    <a:off x="5132488" y="3005347"/>
                    <a:ext cx="752473" cy="307777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))</m:t>
                          </m:r>
                        </m:oMath>
                      </m:oMathPara>
                    </a14:m>
                    <a:endParaRPr lang="ko-KR" altLang="en-US" sz="1400"/>
                  </a:p>
                </p:txBody>
              </p:sp>
            </mc:Choice>
            <mc:Fallback xmlns="">
              <p:sp>
                <p:nvSpPr>
                  <p:cNvPr id="23" name="사각형: 둥근 모서리 22">
                    <a:extLst>
                      <a:ext uri="{FF2B5EF4-FFF2-40B4-BE49-F238E27FC236}">
                        <a16:creationId xmlns:a16="http://schemas.microsoft.com/office/drawing/2014/main" id="{17F3B77D-418B-829F-7CD6-A66CB03607F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2488" y="3005347"/>
                    <a:ext cx="752473" cy="307777"/>
                  </a:xfrm>
                  <a:prstGeom prst="roundRect">
                    <a:avLst/>
                  </a:prstGeom>
                  <a:blipFill>
                    <a:blip r:embed="rId10"/>
                    <a:stretch>
                      <a:fillRect b="-5660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순서도: 가산 접합 23">
                <a:extLst>
                  <a:ext uri="{FF2B5EF4-FFF2-40B4-BE49-F238E27FC236}">
                    <a16:creationId xmlns:a16="http://schemas.microsoft.com/office/drawing/2014/main" id="{FF2E8A61-2D38-88C2-A536-D2007C96E4BA}"/>
                  </a:ext>
                </a:extLst>
              </p:cNvPr>
              <p:cNvSpPr/>
              <p:nvPr/>
            </p:nvSpPr>
            <p:spPr>
              <a:xfrm>
                <a:off x="5382723" y="3659412"/>
                <a:ext cx="252000" cy="252000"/>
              </a:xfrm>
              <a:prstGeom prst="flowChartSummingJunction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5" name="직선 화살표 연결선 24">
                <a:extLst>
                  <a:ext uri="{FF2B5EF4-FFF2-40B4-BE49-F238E27FC236}">
                    <a16:creationId xmlns:a16="http://schemas.microsoft.com/office/drawing/2014/main" id="{E8A04C96-EA68-3627-CBB6-6DFD6BA8DD59}"/>
                  </a:ext>
                </a:extLst>
              </p:cNvPr>
              <p:cNvCxnSpPr>
                <a:stCxn id="23" idx="2"/>
                <a:endCxn id="24" idx="0"/>
              </p:cNvCxnSpPr>
              <p:nvPr/>
            </p:nvCxnSpPr>
            <p:spPr>
              <a:xfrm flipH="1">
                <a:off x="5508723" y="3313124"/>
                <a:ext cx="2" cy="346288"/>
              </a:xfrm>
              <a:prstGeom prst="straightConnector1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직선 화살표 연결선 25">
                <a:extLst>
                  <a:ext uri="{FF2B5EF4-FFF2-40B4-BE49-F238E27FC236}">
                    <a16:creationId xmlns:a16="http://schemas.microsoft.com/office/drawing/2014/main" id="{21351103-CC8F-9A09-A99F-56D3A6E302CE}"/>
                  </a:ext>
                </a:extLst>
              </p:cNvPr>
              <p:cNvCxnSpPr>
                <a:stCxn id="21" idx="0"/>
                <a:endCxn id="24" idx="4"/>
              </p:cNvCxnSpPr>
              <p:nvPr/>
            </p:nvCxnSpPr>
            <p:spPr>
              <a:xfrm flipH="1" flipV="1">
                <a:off x="5508723" y="3911412"/>
                <a:ext cx="1" cy="348230"/>
              </a:xfrm>
              <a:prstGeom prst="straightConnector1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순서도: 논리합 26">
                <a:extLst>
                  <a:ext uri="{FF2B5EF4-FFF2-40B4-BE49-F238E27FC236}">
                    <a16:creationId xmlns:a16="http://schemas.microsoft.com/office/drawing/2014/main" id="{DC7DD5BD-89FA-68BE-6F5D-67C0C2C2DF39}"/>
                  </a:ext>
                </a:extLst>
              </p:cNvPr>
              <p:cNvSpPr/>
              <p:nvPr/>
            </p:nvSpPr>
            <p:spPr>
              <a:xfrm>
                <a:off x="6174405" y="2403235"/>
                <a:ext cx="252000" cy="252000"/>
              </a:xfrm>
              <a:prstGeom prst="flowChartOr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8" name="연결선: 꺾임 27">
                <a:extLst>
                  <a:ext uri="{FF2B5EF4-FFF2-40B4-BE49-F238E27FC236}">
                    <a16:creationId xmlns:a16="http://schemas.microsoft.com/office/drawing/2014/main" id="{0565FB0C-AC7A-8AFC-7D38-BF49CA90D493}"/>
                  </a:ext>
                </a:extLst>
              </p:cNvPr>
              <p:cNvCxnSpPr>
                <a:stCxn id="22" idx="3"/>
                <a:endCxn id="27" idx="0"/>
              </p:cNvCxnSpPr>
              <p:nvPr/>
            </p:nvCxnSpPr>
            <p:spPr>
              <a:xfrm>
                <a:off x="5884961" y="1904941"/>
                <a:ext cx="415444" cy="498294"/>
              </a:xfrm>
              <a:prstGeom prst="bentConnector2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연결선: 꺾임 28">
                <a:extLst>
                  <a:ext uri="{FF2B5EF4-FFF2-40B4-BE49-F238E27FC236}">
                    <a16:creationId xmlns:a16="http://schemas.microsoft.com/office/drawing/2014/main" id="{74ED9FBC-0544-D258-A197-9D24E2ACCCB2}"/>
                  </a:ext>
                </a:extLst>
              </p:cNvPr>
              <p:cNvCxnSpPr>
                <a:stCxn id="24" idx="6"/>
              </p:cNvCxnSpPr>
              <p:nvPr/>
            </p:nvCxnSpPr>
            <p:spPr>
              <a:xfrm flipV="1">
                <a:off x="5634723" y="2667735"/>
                <a:ext cx="665682" cy="1117677"/>
              </a:xfrm>
              <a:prstGeom prst="bentConnector2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화살표 연결선 29">
                <a:extLst>
                  <a:ext uri="{FF2B5EF4-FFF2-40B4-BE49-F238E27FC236}">
                    <a16:creationId xmlns:a16="http://schemas.microsoft.com/office/drawing/2014/main" id="{0DD6E105-C60D-72AA-34A5-A7D1890B4A40}"/>
                  </a:ext>
                </a:extLst>
              </p:cNvPr>
              <p:cNvCxnSpPr>
                <a:stCxn id="27" idx="6"/>
                <a:endCxn id="11" idx="0"/>
              </p:cNvCxnSpPr>
              <p:nvPr/>
            </p:nvCxnSpPr>
            <p:spPr>
              <a:xfrm>
                <a:off x="6426405" y="2529235"/>
                <a:ext cx="1143610" cy="1"/>
              </a:xfrm>
              <a:prstGeom prst="straightConnector1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69716348-6026-2A6F-4917-B80B38374E27}"/>
                      </a:ext>
                    </a:extLst>
                  </p:cNvPr>
                  <p:cNvSpPr txBox="1"/>
                  <p:nvPr/>
                </p:nvSpPr>
                <p:spPr>
                  <a:xfrm>
                    <a:off x="8048905" y="2365986"/>
                    <a:ext cx="83728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ko-KR" altLang="en-US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69716348-6026-2A6F-4917-B80B38374E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8905" y="2365986"/>
                    <a:ext cx="837280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5109" t="-2174" r="-8029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649F7C1F-A9C8-9E16-D1E8-2163DFB992ED}"/>
                      </a:ext>
                    </a:extLst>
                  </p:cNvPr>
                  <p:cNvSpPr txBox="1"/>
                  <p:nvPr/>
                </p:nvSpPr>
                <p:spPr>
                  <a:xfrm>
                    <a:off x="4952391" y="1381744"/>
                    <a:ext cx="2617622" cy="23461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⊙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oMath>
                      </m:oMathPara>
                    </a14:m>
                    <a:endParaRPr lang="ko-KR" altLang="en-US" sz="140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649F7C1F-A9C8-9E16-D1E8-2163DFB992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52391" y="1381744"/>
                    <a:ext cx="2617622" cy="234616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23077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3B540911-5345-666A-AE86-B6C702A3D22E}"/>
                      </a:ext>
                    </a:extLst>
                  </p:cNvPr>
                  <p:cNvSpPr txBox="1"/>
                  <p:nvPr/>
                </p:nvSpPr>
                <p:spPr>
                  <a:xfrm>
                    <a:off x="5465176" y="1062159"/>
                    <a:ext cx="1670457" cy="1692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𝑟𝑒𝑝𝑎𝑟𝑎𝑚𝑒𝑡𝑒𝑟𝑖𝑧𝑎𝑡𝑖𝑜𝑛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𝑡𝑟𝑖𝑐𝑘</m:t>
                          </m:r>
                        </m:oMath>
                      </m:oMathPara>
                    </a14:m>
                    <a:endParaRPr lang="ko-KR" altLang="en-US" sz="110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3B540911-5345-666A-AE86-B6C702A3D22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65176" y="1062159"/>
                    <a:ext cx="1670457" cy="16927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825" r="-1095" b="-37037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A8CA865-6888-D067-6CEE-D767C41AF8C9}"/>
                      </a:ext>
                    </a:extLst>
                  </p:cNvPr>
                  <p:cNvSpPr txBox="1"/>
                  <p:nvPr/>
                </p:nvSpPr>
                <p:spPr>
                  <a:xfrm>
                    <a:off x="6864688" y="2265800"/>
                    <a:ext cx="1098826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𝑙𝑎𝑡𝑒𝑛𝑡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𝑣𝑎𝑟𝑖𝑎𝑏𝑙𝑒</m:t>
                          </m:r>
                        </m:oMath>
                      </m:oMathPara>
                    </a14:m>
                    <a:endParaRPr lang="ko-KR" altLang="en-US" sz="120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A8CA865-6888-D067-6CEE-D767C41AF8C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64688" y="2265800"/>
                    <a:ext cx="1098826" cy="18466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2778" r="-2222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D777F9DB-7191-2B8B-8570-A0DF444A62C6}"/>
                      </a:ext>
                    </a:extLst>
                  </p:cNvPr>
                  <p:cNvSpPr txBox="1"/>
                  <p:nvPr/>
                </p:nvSpPr>
                <p:spPr>
                  <a:xfrm>
                    <a:off x="7309257" y="2583739"/>
                    <a:ext cx="19793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ko-KR" altLang="en-US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D777F9DB-7191-2B8B-8570-A0DF444A62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9257" y="2583739"/>
                    <a:ext cx="197938" cy="27699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9375" r="-9375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2E17B90-E06C-EAB9-90BC-FA6EA7598ADE}"/>
                  </a:ext>
                </a:extLst>
              </p:cNvPr>
              <p:cNvSpPr txBox="1"/>
              <p:nvPr/>
            </p:nvSpPr>
            <p:spPr>
              <a:xfrm>
                <a:off x="3508228" y="1751052"/>
                <a:ext cx="10679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>
                    <a:solidFill>
                      <a:srgbClr val="C00000"/>
                    </a:solidFill>
                  </a:rPr>
                  <a:t>Encoder</a:t>
                </a:r>
                <a:endParaRPr lang="ko-KR" altLang="en-US" b="1">
                  <a:solidFill>
                    <a:srgbClr val="C00000"/>
                  </a:solidFill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2654AEC-C065-3672-150E-1ABD36799568}"/>
                  </a:ext>
                </a:extLst>
              </p:cNvPr>
              <p:cNvSpPr txBox="1"/>
              <p:nvPr/>
            </p:nvSpPr>
            <p:spPr>
              <a:xfrm>
                <a:off x="7818264" y="1751052"/>
                <a:ext cx="10999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>
                    <a:solidFill>
                      <a:srgbClr val="C00000"/>
                    </a:solidFill>
                  </a:rPr>
                  <a:t>Decoder</a:t>
                </a:r>
                <a:endParaRPr lang="ko-KR" altLang="en-US" b="1">
                  <a:solidFill>
                    <a:srgbClr val="C0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95E15B50-A1E8-FBAD-184C-3566576ED84D}"/>
                      </a:ext>
                    </a:extLst>
                  </p:cNvPr>
                  <p:cNvSpPr txBox="1"/>
                  <p:nvPr/>
                </p:nvSpPr>
                <p:spPr>
                  <a:xfrm>
                    <a:off x="6864688" y="4073638"/>
                    <a:ext cx="3453189" cy="111107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1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100" b="0" i="1" smtClean="0"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ko-KR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1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sz="11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altLang="ko-KR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1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en-US" altLang="ko-KR" sz="11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ko-KR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en-US" altLang="ko-KR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ko-KR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altLang="ko-KR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r>
                                            <a:rPr lang="en-US" altLang="ko-KR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en-US" altLang="ko-KR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ko-KR" sz="11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1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1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ko-KR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ko-KR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en-US" altLang="ko-KR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altLang="ko-KR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altLang="ko-KR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den>
                                      </m:f>
                                    </m:e>
                                  </m:func>
                                </m:e>
                              </m:d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𝐾𝐿</m:t>
                                  </m:r>
                                </m:sub>
                              </m:sSub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)||</m:t>
                              </m:r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</m:func>
                        </m:oMath>
                      </m:oMathPara>
                    </a14:m>
                    <a:endParaRPr lang="en-US" altLang="ko-KR" sz="1100" b="0" i="1"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100" b="0" i="1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11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altLang="ko-KR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sz="11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altLang="ko-KR" sz="11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ko-KR" sz="11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sz="1100" b="0" i="1" smtClean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altLang="ko-KR" sz="11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ko-KR" sz="11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ko-KR" sz="11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sub>
                                      </m:sSub>
                                      <m:r>
                                        <a:rPr lang="en-US" altLang="ko-KR" sz="11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ko-KR" sz="11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ko-KR" sz="1100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altLang="ko-KR" sz="11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sz="11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oMath>
                      </m:oMathPara>
                    </a14:m>
                    <a:endParaRPr lang="en-US" altLang="ko-KR" sz="1100" b="0" i="1"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sSub>
                                    <m:sSubPr>
                                      <m:ctrlPr>
                                        <a:rPr lang="en-US" altLang="ko-KR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100" b="0" i="1" smtClean="0">
                                          <a:latin typeface="Cambria Math" panose="02040503050406030204" pitchFamily="18" charset="0"/>
                                        </a:rPr>
                                        <m:t>𝔼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ko-KR" sz="11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ko-KR" sz="11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e>
                                          <m:r>
                                            <a:rPr lang="en-US" altLang="ko-KR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ko-KR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altLang="ko-KR" sz="11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sz="1100" b="0" i="0" smtClean="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ko-KR" sz="11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1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1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ko-KR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ko-KR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altLang="ko-KR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altLang="ko-KR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en-US" altLang="ko-KR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</m:groupCh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altLang="ko-KR" sz="1100" b="0" i="0" smtClean="0">
                                  <a:latin typeface="Cambria Math" panose="02040503050406030204" pitchFamily="18" charset="0"/>
                                </a:rPr>
                                <m:t>reconstruction</m:t>
                              </m:r>
                              <m:r>
                                <a:rPr lang="en-US" altLang="ko-KR" sz="11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100" b="0" i="0" smtClean="0">
                                  <a:latin typeface="Cambria Math" panose="02040503050406030204" pitchFamily="18" charset="0"/>
                                </a:rPr>
                                <m:t>term</m:t>
                              </m:r>
                            </m:lim>
                          </m:limLow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limLow>
                            <m:limLow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sSub>
                                    <m:sSubPr>
                                      <m:ctrlPr>
                                        <a:rPr lang="en-US" altLang="ko-KR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1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altLang="ko-KR" sz="1100" b="0" i="1" smtClean="0">
                                          <a:latin typeface="Cambria Math" panose="02040503050406030204" pitchFamily="18" charset="0"/>
                                        </a:rPr>
                                        <m:t>𝐾𝐿</m:t>
                                      </m:r>
                                    </m:sub>
                                  </m:sSub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ko-KR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1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sz="11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)||</m:t>
                                  </m:r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))</m:t>
                                  </m:r>
                                </m:e>
                              </m:groupChr>
                            </m:e>
                            <m:lim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𝑝𝑟𝑖𝑜𝑟</m:t>
                              </m:r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𝑚𝑎𝑡𝑐h𝑖𝑛𝑔</m:t>
                              </m:r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𝑡𝑒𝑟𝑚</m:t>
                              </m:r>
                            </m:lim>
                          </m:limLow>
                        </m:oMath>
                      </m:oMathPara>
                    </a14:m>
                    <a:endParaRPr lang="en-US" altLang="ko-KR" sz="1100" b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95E15B50-A1E8-FBAD-184C-3566576ED84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64688" y="4073638"/>
                    <a:ext cx="3453189" cy="1111073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1060" r="-1237" b="-3846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37ADE67D-1383-340B-9450-A659669BBEF2}"/>
                      </a:ext>
                    </a:extLst>
                  </p:cNvPr>
                  <p:cNvSpPr txBox="1"/>
                  <p:nvPr/>
                </p:nvSpPr>
                <p:spPr>
                  <a:xfrm>
                    <a:off x="6864688" y="3742136"/>
                    <a:ext cx="3453189" cy="16927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𝐸𝑣𝑖𝑑𝑒𝑛𝑐𝑒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𝐿𝑜𝑤𝑒𝑟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𝐵𝑜𝑢𝑛𝑑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𝐸𝐿𝐵𝑂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ko-KR" altLang="en-US" sz="110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37ADE67D-1383-340B-9450-A659669BBE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64688" y="3742136"/>
                    <a:ext cx="3453189" cy="169276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35714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496DBD76-7C29-1484-5F1A-9A3AE4F530A2}"/>
                      </a:ext>
                    </a:extLst>
                  </p:cNvPr>
                  <p:cNvSpPr txBox="1"/>
                  <p:nvPr/>
                </p:nvSpPr>
                <p:spPr>
                  <a:xfrm>
                    <a:off x="7577045" y="5458509"/>
                    <a:ext cx="727956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𝑚𝑎𝑥𝑖𝑚𝑖𝑧𝑒</m:t>
                          </m:r>
                        </m:oMath>
                      </m:oMathPara>
                    </a14:m>
                    <a:endParaRPr lang="ko-KR" altLang="en-US" sz="120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496DBD76-7C29-1484-5F1A-9A3AE4F530A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77045" y="5458509"/>
                    <a:ext cx="727956" cy="184666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3361" r="-2521" b="-3333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735ABC2D-8BFE-2E73-E509-20F0BE498FCE}"/>
                      </a:ext>
                    </a:extLst>
                  </p:cNvPr>
                  <p:cNvSpPr txBox="1"/>
                  <p:nvPr/>
                </p:nvSpPr>
                <p:spPr>
                  <a:xfrm>
                    <a:off x="9027815" y="5458509"/>
                    <a:ext cx="697499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𝑚𝑖𝑛𝑖𝑚𝑖𝑧𝑒</m:t>
                          </m:r>
                        </m:oMath>
                      </m:oMathPara>
                    </a14:m>
                    <a:endParaRPr lang="ko-KR" altLang="en-US" sz="120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735ABC2D-8BFE-2E73-E509-20F0BE498FC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27815" y="5458509"/>
                    <a:ext cx="697499" cy="184666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3509" r="-2632" b="-3333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23BD92BA-ECC0-0ED7-DBBE-E9DEDC347A4F}"/>
                  </a:ext>
                </a:extLst>
              </p:cNvPr>
              <p:cNvSpPr/>
              <p:nvPr/>
            </p:nvSpPr>
            <p:spPr>
              <a:xfrm>
                <a:off x="7275023" y="4792811"/>
                <a:ext cx="1332000" cy="46880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4F14A5AF-178F-2D26-BE03-BBAAFA04B54C}"/>
                  </a:ext>
                </a:extLst>
              </p:cNvPr>
              <p:cNvSpPr/>
              <p:nvPr/>
            </p:nvSpPr>
            <p:spPr>
              <a:xfrm>
                <a:off x="8698385" y="4789007"/>
                <a:ext cx="1356360" cy="46880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44" name="직선 화살표 연결선 43">
                <a:extLst>
                  <a:ext uri="{FF2B5EF4-FFF2-40B4-BE49-F238E27FC236}">
                    <a16:creationId xmlns:a16="http://schemas.microsoft.com/office/drawing/2014/main" id="{C21337A0-C1DA-23FC-D10B-FA47212270AE}"/>
                  </a:ext>
                </a:extLst>
              </p:cNvPr>
              <p:cNvCxnSpPr>
                <a:stCxn id="42" idx="2"/>
                <a:endCxn id="40" idx="0"/>
              </p:cNvCxnSpPr>
              <p:nvPr/>
            </p:nvCxnSpPr>
            <p:spPr>
              <a:xfrm>
                <a:off x="7941023" y="5261617"/>
                <a:ext cx="0" cy="19689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직선 화살표 연결선 44">
                <a:extLst>
                  <a:ext uri="{FF2B5EF4-FFF2-40B4-BE49-F238E27FC236}">
                    <a16:creationId xmlns:a16="http://schemas.microsoft.com/office/drawing/2014/main" id="{80E96A6A-0D44-36CD-4047-0D168320A7D1}"/>
                  </a:ext>
                </a:extLst>
              </p:cNvPr>
              <p:cNvCxnSpPr>
                <a:cxnSpLocks/>
                <a:stCxn id="43" idx="2"/>
                <a:endCxn id="41" idx="0"/>
              </p:cNvCxnSpPr>
              <p:nvPr/>
            </p:nvCxnSpPr>
            <p:spPr>
              <a:xfrm>
                <a:off x="9376565" y="5257813"/>
                <a:ext cx="0" cy="200696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D03E32F5-74CD-29CB-F58F-5DF677834E37}"/>
                  </a:ext>
                </a:extLst>
              </p:cNvPr>
              <p:cNvSpPr/>
              <p:nvPr/>
            </p:nvSpPr>
            <p:spPr>
              <a:xfrm>
                <a:off x="9863075" y="1899236"/>
                <a:ext cx="1260000" cy="126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7" name="직선 화살표 연결선 46">
                <a:extLst>
                  <a:ext uri="{FF2B5EF4-FFF2-40B4-BE49-F238E27FC236}">
                    <a16:creationId xmlns:a16="http://schemas.microsoft.com/office/drawing/2014/main" id="{DB2F1799-EDD1-8659-8D7B-D5233726377F}"/>
                  </a:ext>
                </a:extLst>
              </p:cNvPr>
              <p:cNvCxnSpPr>
                <a:stCxn id="11" idx="2"/>
                <a:endCxn id="46" idx="1"/>
              </p:cNvCxnSpPr>
              <p:nvPr/>
            </p:nvCxnSpPr>
            <p:spPr>
              <a:xfrm>
                <a:off x="9384185" y="2529235"/>
                <a:ext cx="478890" cy="1"/>
              </a:xfrm>
              <a:prstGeom prst="straightConnector1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410C9A97-B39E-CF7C-C242-BAFEA2956654}"/>
                      </a:ext>
                    </a:extLst>
                  </p:cNvPr>
                  <p:cNvSpPr txBox="1"/>
                  <p:nvPr/>
                </p:nvSpPr>
                <p:spPr>
                  <a:xfrm>
                    <a:off x="10386988" y="2390736"/>
                    <a:ext cx="21217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ko-KR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oMath>
                      </m:oMathPara>
                    </a14:m>
                    <a:endParaRPr lang="ko-KR" altLang="en-US"/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410C9A97-B39E-CF7C-C242-BAFEA29566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86988" y="2390736"/>
                    <a:ext cx="212173" cy="276999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8824" t="-26667" r="-79412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C566AD2E-EF5D-BE3F-2472-5BB3E7AEB61F}"/>
                      </a:ext>
                    </a:extLst>
                  </p:cNvPr>
                  <p:cNvSpPr txBox="1"/>
                  <p:nvPr/>
                </p:nvSpPr>
                <p:spPr>
                  <a:xfrm>
                    <a:off x="1437781" y="1587283"/>
                    <a:ext cx="1373646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ko-KR" sz="1200"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altLang="ko-KR" sz="1200" b="0" i="0" smtClean="0">
                              <a:latin typeface="Cambria Math" panose="02040503050406030204" pitchFamily="18" charset="0"/>
                            </a:rPr>
                            <m:t>bserved</m:t>
                          </m:r>
                          <m:r>
                            <a:rPr lang="en-US" altLang="ko-KR" sz="12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sz="1200" b="0" i="0" smtClean="0">
                              <a:latin typeface="Cambria Math" panose="02040503050406030204" pitchFamily="18" charset="0"/>
                            </a:rPr>
                            <m:t>samples</m:t>
                          </m:r>
                          <m:r>
                            <a:rPr lang="en-US" altLang="ko-KR" sz="12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ko-KR" altLang="en-US" sz="1200"/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C566AD2E-EF5D-BE3F-2472-5BB3E7AEB6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37781" y="1587283"/>
                    <a:ext cx="1373646" cy="184666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1778" t="-3333" r="-444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771580DB-C122-091C-5394-C450300E85E3}"/>
                      </a:ext>
                    </a:extLst>
                  </p:cNvPr>
                  <p:cNvSpPr txBox="1"/>
                  <p:nvPr/>
                </p:nvSpPr>
                <p:spPr>
                  <a:xfrm>
                    <a:off x="9779000" y="1587283"/>
                    <a:ext cx="1428147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ko-KR" sz="1200" b="0" i="0" smtClean="0">
                              <a:latin typeface="Cambria Math" panose="02040503050406030204" pitchFamily="18" charset="0"/>
                            </a:rPr>
                            <m:t>Generated</m:t>
                          </m:r>
                          <m:r>
                            <a:rPr lang="en-US" altLang="ko-KR" sz="12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sz="1200" b="0" i="0" smtClean="0">
                              <a:latin typeface="Cambria Math" panose="02040503050406030204" pitchFamily="18" charset="0"/>
                            </a:rPr>
                            <m:t>samples</m:t>
                          </m:r>
                          <m:r>
                            <a:rPr lang="en-US" altLang="ko-KR" sz="12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̂"/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oMath>
                      </m:oMathPara>
                    </a14:m>
                    <a:endParaRPr lang="ko-KR" altLang="en-US" sz="1200"/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771580DB-C122-091C-5394-C450300E85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79000" y="1587283"/>
                    <a:ext cx="1428147" cy="184666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2137" t="-26667" r="-16667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128208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9A00ED-BB22-DCB8-7C0F-7D82D0A6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/>
              <a:t>Hierarchical</a:t>
            </a:r>
            <a:r>
              <a:rPr lang="ko-KR" altLang="en-US" sz="4000"/>
              <a:t> </a:t>
            </a:r>
            <a:r>
              <a:rPr lang="en-US" altLang="ko-KR" sz="4000"/>
              <a:t>Variational Auto Encoder (HVAE)</a:t>
            </a:r>
            <a:endParaRPr lang="ko-KR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BCAFC5C-F32E-E3A3-E0C1-403FAF81A3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95401"/>
                <a:ext cx="5257800" cy="4881562"/>
              </a:xfrm>
            </p:spPr>
            <p:txBody>
              <a:bodyPr>
                <a:normAutofit/>
              </a:bodyPr>
              <a:lstStyle/>
              <a:p>
                <a:pPr marL="457200" marR="0" lvl="0" indent="-457200" algn="l" defTabSz="914400" rtl="0" eaLnBrk="1" fontAlgn="auto" latinLnBrk="1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US" altLang="ko-KR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HVAE</a:t>
                </a:r>
              </a:p>
              <a:p>
                <a:pPr marL="457200" marR="0" lvl="0" indent="-457200" algn="l" defTabSz="914400" rtl="0" eaLnBrk="1" fontAlgn="auto" latinLnBrk="1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lang="en-US" altLang="ko-KR" sz="160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lvl="1" indent="-457200"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altLang="ko-KR" sz="1600">
                    <a:solidFill>
                      <a:prstClr val="black"/>
                    </a:solidFill>
                  </a:rPr>
                  <a:t>VAE</a:t>
                </a:r>
                <a:r>
                  <a:rPr lang="ko-KR" altLang="en-US" sz="1600">
                    <a:solidFill>
                      <a:prstClr val="black"/>
                    </a:solidFill>
                  </a:rPr>
                  <a:t>를</a:t>
                </a:r>
                <a:r>
                  <a:rPr lang="en-US" altLang="ko-KR" sz="1600">
                    <a:solidFill>
                      <a:prstClr val="black"/>
                    </a:solidFill>
                  </a:rPr>
                  <a:t> </a:t>
                </a:r>
                <a:r>
                  <a:rPr lang="ko-KR" altLang="en-US" sz="1600">
                    <a:solidFill>
                      <a:prstClr val="black"/>
                    </a:solidFill>
                  </a:rPr>
                  <a:t>계층적으로 쌓아 데이터를 생성하는 모델</a:t>
                </a:r>
                <a:r>
                  <a:rPr lang="en-US" altLang="ko-KR" sz="1600">
                    <a:solidFill>
                      <a:prstClr val="black"/>
                    </a:solidFill>
                  </a:rPr>
                  <a:t>.</a:t>
                </a:r>
              </a:p>
              <a:p>
                <a:pPr lvl="1" indent="-457200"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/>
                </a:pPr>
                <a:endParaRPr lang="en-US" altLang="ko-KR" sz="1600">
                  <a:solidFill>
                    <a:prstClr val="black"/>
                  </a:solidFill>
                </a:endParaRPr>
              </a:p>
              <a:p>
                <a:pPr lvl="1" indent="-457200"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altLang="ko-KR" sz="1600">
                    <a:solidFill>
                      <a:prstClr val="black"/>
                    </a:solidFill>
                  </a:rPr>
                  <a:t>T</a:t>
                </a:r>
                <a:r>
                  <a:rPr lang="ko-KR" altLang="en-US" sz="1600">
                    <a:solidFill>
                      <a:prstClr val="black"/>
                    </a:solidFill>
                  </a:rPr>
                  <a:t>개의 계층에 대하여 </a:t>
                </a:r>
                <a:r>
                  <a:rPr lang="en-US" altLang="ko-KR" sz="1600">
                    <a:solidFill>
                      <a:prstClr val="black"/>
                    </a:solidFill>
                  </a:rPr>
                  <a:t>Data x</a:t>
                </a:r>
                <a:r>
                  <a:rPr lang="ko-KR" altLang="en-US" sz="1600">
                    <a:solidFill>
                      <a:prstClr val="black"/>
                    </a:solidFill>
                  </a:rPr>
                  <a:t>를 </a:t>
                </a:r>
                <a:r>
                  <a:rPr lang="en-US" altLang="ko-KR" sz="1600">
                    <a:solidFill>
                      <a:prstClr val="black"/>
                    </a:solidFill>
                  </a:rPr>
                  <a:t>latent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ko-KR" alt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으</m:t>
                    </m:r>
                  </m:oMath>
                </a14:m>
                <a:r>
                  <a:rPr lang="ko-KR" altLang="en-US" sz="1600">
                    <a:solidFill>
                      <a:prstClr val="black"/>
                    </a:solidFill>
                  </a:rPr>
                  <a:t>로 </a:t>
                </a:r>
                <a:r>
                  <a:rPr lang="en-US" altLang="ko-KR" sz="1600">
                    <a:solidFill>
                      <a:prstClr val="black"/>
                    </a:solidFill>
                  </a:rPr>
                  <a:t>Encoding</a:t>
                </a:r>
                <a:r>
                  <a:rPr lang="ko-KR" altLang="en-US" sz="1600">
                    <a:solidFill>
                      <a:prstClr val="black"/>
                    </a:solidFill>
                  </a:rPr>
                  <a:t>한 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ko-KR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ko-KR" alt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로</m:t>
                    </m:r>
                  </m:oMath>
                </a14:m>
                <a:r>
                  <a:rPr lang="en-US" altLang="ko-KR" sz="1600">
                    <a:solidFill>
                      <a:prstClr val="black"/>
                    </a:solidFill>
                  </a:rPr>
                  <a:t> </a:t>
                </a:r>
                <a:r>
                  <a:rPr lang="ko-KR" altLang="en-US" sz="1600">
                    <a:solidFill>
                      <a:prstClr val="black"/>
                    </a:solidFill>
                  </a:rPr>
                  <a:t>계속 </a:t>
                </a:r>
                <a:r>
                  <a:rPr lang="en-US" altLang="ko-KR" sz="1600">
                    <a:solidFill>
                      <a:prstClr val="black"/>
                    </a:solidFill>
                  </a:rPr>
                  <a:t>Embedding</a:t>
                </a:r>
                <a:r>
                  <a:rPr lang="ko-KR" altLang="en-US" sz="1600">
                    <a:solidFill>
                      <a:prstClr val="black"/>
                    </a:solidFill>
                  </a:rPr>
                  <a:t>함</a:t>
                </a:r>
                <a:r>
                  <a:rPr lang="en-US" altLang="ko-KR" sz="1600">
                    <a:solidFill>
                      <a:prstClr val="black"/>
                    </a:solidFill>
                  </a:rPr>
                  <a:t>.</a:t>
                </a:r>
              </a:p>
              <a:p>
                <a:pPr lvl="1" indent="-457200"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/>
                </a:pPr>
                <a:endParaRPr lang="en-US" altLang="ko-KR" sz="1600">
                  <a:solidFill>
                    <a:prstClr val="black"/>
                  </a:solidFill>
                </a:endParaRPr>
              </a:p>
              <a:p>
                <a:pPr lvl="1" indent="-457200"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altLang="ko-KR" sz="1600">
                    <a:solidFill>
                      <a:prstClr val="black"/>
                    </a:solidFill>
                  </a:rPr>
                  <a:t>Diffusion Model</a:t>
                </a:r>
                <a:r>
                  <a:rPr lang="ko-KR" altLang="en-US" sz="1600">
                    <a:solidFill>
                      <a:prstClr val="black"/>
                    </a:solidFill>
                  </a:rPr>
                  <a:t>과 방법론이나 구조가 매우 유사함</a:t>
                </a:r>
                <a:r>
                  <a:rPr lang="en-US" altLang="ko-KR" sz="160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BCAFC5C-F32E-E3A3-E0C1-403FAF81A3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95401"/>
                <a:ext cx="5257800" cy="4881562"/>
              </a:xfrm>
              <a:blipFill>
                <a:blip r:embed="rId3"/>
                <a:stretch>
                  <a:fillRect l="-1624" t="-1750" r="-116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302F00-A5FC-F61E-AD8A-743D7685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0085" y="6492875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24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8335F863-DE9B-56F5-E146-29BA3C35B1A2}"/>
              </a:ext>
            </a:extLst>
          </p:cNvPr>
          <p:cNvCxnSpPr>
            <a:cxnSpLocks/>
          </p:cNvCxnSpPr>
          <p:nvPr/>
        </p:nvCxnSpPr>
        <p:spPr>
          <a:xfrm>
            <a:off x="6096000" y="1295401"/>
            <a:ext cx="0" cy="488156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179BB475-C9B5-5203-E346-FE719C93AD04}"/>
              </a:ext>
            </a:extLst>
          </p:cNvPr>
          <p:cNvSpPr txBox="1">
            <a:spLocks/>
          </p:cNvSpPr>
          <p:nvPr/>
        </p:nvSpPr>
        <p:spPr>
          <a:xfrm>
            <a:off x="6096000" y="1295401"/>
            <a:ext cx="5257800" cy="4881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6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US" altLang="ko-KR" sz="160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1AB3FC5-72A8-93B3-C562-01B1BE7A2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5375" y="5071636"/>
            <a:ext cx="4166625" cy="178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02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9A00ED-BB22-DCB8-7C0F-7D82D0A6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/>
              <a:t>Hierarchical</a:t>
            </a:r>
            <a:r>
              <a:rPr lang="ko-KR" altLang="en-US" sz="4000"/>
              <a:t> </a:t>
            </a:r>
            <a:r>
              <a:rPr lang="en-US" altLang="ko-KR" sz="4000"/>
              <a:t>Variational Auto Encoder (HVAE)</a:t>
            </a:r>
            <a:endParaRPr lang="ko-KR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BCAFC5C-F32E-E3A3-E0C1-403FAF81A3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95401"/>
                <a:ext cx="5257800" cy="4881562"/>
              </a:xfrm>
            </p:spPr>
            <p:txBody>
              <a:bodyPr>
                <a:normAutofit/>
              </a:bodyPr>
              <a:lstStyle/>
              <a:p>
                <a:pPr marL="457200" marR="0" lvl="0" indent="-457200" algn="l" defTabSz="914400" rtl="0" eaLnBrk="1" fontAlgn="auto" latinLnBrk="1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US" altLang="ko-KR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HVAE</a:t>
                </a:r>
              </a:p>
              <a:p>
                <a:pPr marL="457200" marR="0" lvl="0" indent="-457200" algn="l" defTabSz="914400" rtl="0" eaLnBrk="1" fontAlgn="auto" latinLnBrk="1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lang="en-US" altLang="ko-KR" sz="160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lvl="1" indent="-457200"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altLang="ko-KR" sz="1600">
                    <a:solidFill>
                      <a:prstClr val="black"/>
                    </a:solidFill>
                  </a:rPr>
                  <a:t>HAVE</a:t>
                </a:r>
                <a:r>
                  <a:rPr lang="ko-KR" altLang="en-US" sz="1600">
                    <a:solidFill>
                      <a:prstClr val="black"/>
                    </a:solidFill>
                  </a:rPr>
                  <a:t>의 수식은 결국 </a:t>
                </a:r>
                <a:r>
                  <a:rPr lang="en-US" altLang="ko-KR" sz="1600">
                    <a:solidFill>
                      <a:prstClr val="black"/>
                    </a:solidFill>
                  </a:rPr>
                  <a:t>T </a:t>
                </a:r>
                <a:r>
                  <a:rPr lang="ko-KR" altLang="en-US" sz="1600">
                    <a:solidFill>
                      <a:prstClr val="black"/>
                    </a:solidFill>
                  </a:rPr>
                  <a:t>계층만큼 </a:t>
                </a:r>
                <a:r>
                  <a:rPr lang="en-US" altLang="ko-KR" sz="1600">
                    <a:solidFill>
                      <a:prstClr val="black"/>
                    </a:solidFill>
                  </a:rPr>
                  <a:t>Encoding</a:t>
                </a:r>
                <a:r>
                  <a:rPr lang="ko-KR" altLang="en-US" sz="1600">
                    <a:solidFill>
                      <a:prstClr val="black"/>
                    </a:solidFill>
                  </a:rPr>
                  <a:t>과 </a:t>
                </a:r>
                <a:r>
                  <a:rPr lang="en-US" altLang="ko-KR" sz="1600">
                    <a:solidFill>
                      <a:prstClr val="black"/>
                    </a:solidFill>
                  </a:rPr>
                  <a:t>Decoding</a:t>
                </a:r>
                <a:r>
                  <a:rPr lang="ko-KR" altLang="en-US" sz="1600">
                    <a:solidFill>
                      <a:prstClr val="black"/>
                    </a:solidFill>
                  </a:rPr>
                  <a:t>을 반복하기 때문에 곱집합으로 나타낼 수 있음</a:t>
                </a:r>
                <a:r>
                  <a:rPr lang="en-US" altLang="ko-KR" sz="1600">
                    <a:solidFill>
                      <a:prstClr val="black"/>
                    </a:solidFill>
                  </a:rPr>
                  <a:t>.</a:t>
                </a:r>
              </a:p>
              <a:p>
                <a:pPr lvl="1" indent="-457200"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/>
                </a:pPr>
                <a:endParaRPr lang="en-US" altLang="ko-KR" sz="1600">
                  <a:solidFill>
                    <a:prstClr val="black"/>
                  </a:solidFill>
                </a:endParaRPr>
              </a:p>
              <a:p>
                <a:pPr marL="228600" lvl="1" indent="0">
                  <a:spcBef>
                    <a:spcPts val="1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altLang="ko-KR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∏"/>
                          <m:ctrlP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br>
                  <a:rPr lang="en-US" altLang="ko-KR" sz="1600">
                    <a:solidFill>
                      <a:prstClr val="black"/>
                    </a:solidFill>
                  </a:rPr>
                </a:br>
                <a:endParaRPr lang="en-US" altLang="ko-KR" sz="1600">
                  <a:solidFill>
                    <a:prstClr val="black"/>
                  </a:solidFill>
                </a:endParaRPr>
              </a:p>
              <a:p>
                <a:pPr marL="228600" lvl="1" indent="0">
                  <a:spcBef>
                    <a:spcPts val="1000"/>
                  </a:spcBef>
                  <a:buNone/>
                  <a:defRPr/>
                </a:pPr>
                <a:endParaRPr lang="en-US" altLang="ko-KR" sz="1600" i="1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228600" lvl="1" indent="0">
                  <a:spcBef>
                    <a:spcPts val="1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  <m:e>
                          <m: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nary>
                        <m:naryPr>
                          <m:chr m:val="∏"/>
                          <m:ctrlP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ko-KR" sz="160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BCAFC5C-F32E-E3A3-E0C1-403FAF81A3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95401"/>
                <a:ext cx="5257800" cy="4881562"/>
              </a:xfrm>
              <a:blipFill>
                <a:blip r:embed="rId3"/>
                <a:stretch>
                  <a:fillRect l="-1624" t="-17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302F00-A5FC-F61E-AD8A-743D7685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0085" y="6492875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25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8335F863-DE9B-56F5-E146-29BA3C35B1A2}"/>
              </a:ext>
            </a:extLst>
          </p:cNvPr>
          <p:cNvCxnSpPr>
            <a:cxnSpLocks/>
          </p:cNvCxnSpPr>
          <p:nvPr/>
        </p:nvCxnSpPr>
        <p:spPr>
          <a:xfrm>
            <a:off x="6096000" y="1295401"/>
            <a:ext cx="0" cy="488156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179BB475-C9B5-5203-E346-FE719C93AD04}"/>
              </a:ext>
            </a:extLst>
          </p:cNvPr>
          <p:cNvSpPr txBox="1">
            <a:spLocks/>
          </p:cNvSpPr>
          <p:nvPr/>
        </p:nvSpPr>
        <p:spPr>
          <a:xfrm>
            <a:off x="6096000" y="1295401"/>
            <a:ext cx="5257800" cy="4881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6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US" altLang="ko-KR" sz="160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1AB3FC5-72A8-93B3-C562-01B1BE7A2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5375" y="5071636"/>
            <a:ext cx="4166625" cy="178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04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9A00ED-BB22-DCB8-7C0F-7D82D0A6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/>
              <a:t>Hierarchical</a:t>
            </a:r>
            <a:r>
              <a:rPr lang="ko-KR" altLang="en-US" sz="4000"/>
              <a:t> </a:t>
            </a:r>
            <a:r>
              <a:rPr lang="en-US" altLang="ko-KR" sz="4000"/>
              <a:t>Variational Auto Encoder (HVAE)</a:t>
            </a:r>
            <a:endParaRPr lang="ko-KR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BCAFC5C-F32E-E3A3-E0C1-403FAF81A3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95401"/>
                <a:ext cx="5257800" cy="4881562"/>
              </a:xfrm>
            </p:spPr>
            <p:txBody>
              <a:bodyPr>
                <a:normAutofit/>
              </a:bodyPr>
              <a:lstStyle/>
              <a:p>
                <a:pPr marL="457200" marR="0" lvl="0" indent="-457200" algn="l" defTabSz="914400" rtl="0" eaLnBrk="1" fontAlgn="auto" latinLnBrk="1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US" altLang="ko-KR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HAVE ELBO</a:t>
                </a:r>
              </a:p>
              <a:p>
                <a:pPr lvl="1" indent="-457200"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/>
                </a:pPr>
                <a:endParaRPr lang="en-US" altLang="ko-KR" sz="1600">
                  <a:solidFill>
                    <a:prstClr val="black"/>
                  </a:solidFill>
                </a:endParaRPr>
              </a:p>
              <a:p>
                <a:pPr marL="228600" lvl="1" indent="0">
                  <a:spcBef>
                    <a:spcPts val="1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600" b="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1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1:</m:t>
                                          </m:r>
                                          <m:r>
                                            <a:rPr lang="en-US" altLang="ko-KR" sz="1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1:</m:t>
                                      </m:r>
                                      <m:r>
                                        <a:rPr lang="en-US" altLang="ko-KR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func>
                        </m:e>
                      </m:func>
                    </m:oMath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1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1:</m:t>
                                          </m:r>
                                          <m:r>
                                            <a:rPr lang="en-US" altLang="ko-KR" sz="1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1:</m:t>
                                          </m:r>
                                          <m:r>
                                            <a:rPr lang="en-US" altLang="ko-KR" sz="1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ko-KR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1:</m:t>
                                      </m:r>
                                      <m:r>
                                        <a:rPr lang="en-US" altLang="ko-KR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  <m: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1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1:</m:t>
                                          </m:r>
                                          <m:r>
                                            <a:rPr lang="en-US" altLang="ko-KR" sz="1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1:</m:t>
                                          </m:r>
                                          <m:r>
                                            <a:rPr lang="en-US" altLang="ko-KR" sz="1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ko-KR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altLang="ko-KR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ko-KR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600" b="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1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1:</m:t>
                                          </m:r>
                                          <m:r>
                                            <a:rPr lang="en-US" altLang="ko-KR" sz="1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1:</m:t>
                                          </m:r>
                                          <m:r>
                                            <a:rPr lang="en-US" altLang="ko-KR" sz="1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ko-KR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altLang="ko-KR" sz="160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BCAFC5C-F32E-E3A3-E0C1-403FAF81A3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95401"/>
                <a:ext cx="5257800" cy="4881562"/>
              </a:xfrm>
              <a:blipFill>
                <a:blip r:embed="rId3"/>
                <a:stretch>
                  <a:fillRect l="-1624" t="-662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302F00-A5FC-F61E-AD8A-743D7685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0085" y="6492875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26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8335F863-DE9B-56F5-E146-29BA3C35B1A2}"/>
              </a:ext>
            </a:extLst>
          </p:cNvPr>
          <p:cNvCxnSpPr>
            <a:cxnSpLocks/>
          </p:cNvCxnSpPr>
          <p:nvPr/>
        </p:nvCxnSpPr>
        <p:spPr>
          <a:xfrm>
            <a:off x="6096000" y="1295401"/>
            <a:ext cx="0" cy="488156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내용 개체 틀 2">
                <a:extLst>
                  <a:ext uri="{FF2B5EF4-FFF2-40B4-BE49-F238E27FC236}">
                    <a16:creationId xmlns:a16="http://schemas.microsoft.com/office/drawing/2014/main" id="{179BB475-C9B5-5203-E346-FE719C93AD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1295401"/>
                <a:ext cx="5257800" cy="48815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v"/>
                  <a:defRPr sz="16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160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ko-KR" sz="1800"/>
                  <a:t>Jensen’s Inequality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180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𝑙𝑜𝑔</m:t>
                    </m:r>
                  </m:oMath>
                </a14:m>
                <a:r>
                  <a:rPr lang="en-US" altLang="ko-KR" sz="1400"/>
                  <a:t> </a:t>
                </a:r>
                <a:r>
                  <a:rPr lang="ko-KR" altLang="en-US" sz="1400"/>
                  <a:t>함수는 </a:t>
                </a:r>
                <a:r>
                  <a:rPr lang="en-US" altLang="ko-KR" sz="1400"/>
                  <a:t>0 </a:t>
                </a:r>
                <a:r>
                  <a:rPr lang="ko-KR" altLang="en-US" sz="1400"/>
                  <a:t>이상에서 </a:t>
                </a:r>
                <a:r>
                  <a:rPr lang="en-US" altLang="ko-KR" sz="1400"/>
                  <a:t>Concave function</a:t>
                </a:r>
                <a:r>
                  <a:rPr lang="ko-KR" altLang="en-US" sz="1400"/>
                  <a:t>이므로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1400"/>
                  <a:t>라 할 때</a:t>
                </a:r>
                <a:endParaRPr lang="en-US" altLang="ko-KR" sz="1400"/>
              </a:p>
              <a:p>
                <a:pPr marL="457200" lvl="1" indent="0">
                  <a:buNone/>
                </a:pPr>
                <a:endParaRPr lang="en-US" altLang="ko-KR" sz="140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altLang="ko-KR" sz="140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1600"/>
              </a:p>
            </p:txBody>
          </p:sp>
        </mc:Choice>
        <mc:Fallback xmlns="">
          <p:sp>
            <p:nvSpPr>
              <p:cNvPr id="12" name="내용 개체 틀 2">
                <a:extLst>
                  <a:ext uri="{FF2B5EF4-FFF2-40B4-BE49-F238E27FC236}">
                    <a16:creationId xmlns:a16="http://schemas.microsoft.com/office/drawing/2014/main" id="{179BB475-C9B5-5203-E346-FE719C93A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295401"/>
                <a:ext cx="5257800" cy="4881562"/>
              </a:xfrm>
              <a:prstGeom prst="rect">
                <a:avLst/>
              </a:prstGeom>
              <a:blipFill>
                <a:blip r:embed="rId4"/>
                <a:stretch>
                  <a:fillRect l="-6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그림 9">
            <a:extLst>
              <a:ext uri="{FF2B5EF4-FFF2-40B4-BE49-F238E27FC236}">
                <a16:creationId xmlns:a16="http://schemas.microsoft.com/office/drawing/2014/main" id="{A1AB3FC5-72A8-93B3-C562-01B1BE7A2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375" y="5071636"/>
            <a:ext cx="4166625" cy="1786364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A4D8A02-1895-662E-DFBA-6F3A03D97A18}"/>
              </a:ext>
            </a:extLst>
          </p:cNvPr>
          <p:cNvSpPr/>
          <p:nvPr/>
        </p:nvSpPr>
        <p:spPr>
          <a:xfrm>
            <a:off x="1885202" y="3158392"/>
            <a:ext cx="2634044" cy="10795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FC9AD266-A5DB-AD8D-6DD3-FE43BD0C0E68}"/>
              </a:ext>
            </a:extLst>
          </p:cNvPr>
          <p:cNvCxnSpPr/>
          <p:nvPr/>
        </p:nvCxnSpPr>
        <p:spPr>
          <a:xfrm flipV="1">
            <a:off x="4536831" y="3288323"/>
            <a:ext cx="2145323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985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9A00ED-BB22-DCB8-7C0F-7D82D0A6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/>
              <a:t>Hierarchical</a:t>
            </a:r>
            <a:r>
              <a:rPr lang="ko-KR" altLang="en-US" sz="4000"/>
              <a:t> </a:t>
            </a:r>
            <a:r>
              <a:rPr lang="en-US" altLang="ko-KR" sz="4000"/>
              <a:t>Variational Auto Encoder (HVAE)</a:t>
            </a:r>
            <a:endParaRPr lang="ko-KR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BCAFC5C-F32E-E3A3-E0C1-403FAF81A3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95401"/>
                <a:ext cx="5257800" cy="4881562"/>
              </a:xfrm>
            </p:spPr>
            <p:txBody>
              <a:bodyPr>
                <a:normAutofit/>
              </a:bodyPr>
              <a:lstStyle/>
              <a:p>
                <a:pPr marL="457200" marR="0" lvl="0" indent="-457200" algn="l" defTabSz="914400" rtl="0" eaLnBrk="1" fontAlgn="auto" latinLnBrk="1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US" altLang="ko-KR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HAVE ELBO</a:t>
                </a:r>
              </a:p>
              <a:p>
                <a:pPr lvl="1" indent="-457200"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/>
                </a:pPr>
                <a:endParaRPr lang="en-US" altLang="ko-KR" sz="1600">
                  <a:solidFill>
                    <a:prstClr val="black"/>
                  </a:solidFill>
                </a:endParaRPr>
              </a:p>
              <a:p>
                <a:pPr marL="228600" lvl="1" indent="0">
                  <a:spcBef>
                    <a:spcPts val="1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altLang="ko-KR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∏"/>
                          <m:ctrlP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br>
                  <a:rPr lang="en-US" altLang="ko-KR" sz="1600">
                    <a:solidFill>
                      <a:prstClr val="black"/>
                    </a:solidFill>
                  </a:rPr>
                </a:br>
                <a:endParaRPr lang="en-US" altLang="ko-KR" sz="1600">
                  <a:solidFill>
                    <a:prstClr val="black"/>
                  </a:solidFill>
                </a:endParaRPr>
              </a:p>
              <a:p>
                <a:pPr marL="228600" lvl="1" indent="0">
                  <a:spcBef>
                    <a:spcPts val="1000"/>
                  </a:spcBef>
                  <a:buNone/>
                  <a:defRPr/>
                </a:pPr>
                <a:endParaRPr lang="en-US" altLang="ko-KR" sz="1600" i="1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228600" lvl="1" indent="0">
                  <a:spcBef>
                    <a:spcPts val="1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  <m:e>
                          <m: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nary>
                        <m:naryPr>
                          <m:chr m:val="∏"/>
                          <m:ctrlP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ko-KR" sz="1600" b="0" i="1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228600" lvl="1" indent="0">
                  <a:spcBef>
                    <a:spcPts val="1000"/>
                  </a:spcBef>
                  <a:buNone/>
                  <a:defRPr/>
                </a:pPr>
                <a:endParaRPr lang="en-US" altLang="ko-KR" sz="1600" b="0" i="1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228600" lvl="1" indent="0">
                  <a:spcBef>
                    <a:spcPts val="1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altLang="ko-KR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ko-KR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600" b="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1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1:</m:t>
                                          </m:r>
                                          <m:r>
                                            <a:rPr lang="en-US" altLang="ko-KR" sz="1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1:</m:t>
                                          </m:r>
                                          <m:r>
                                            <a:rPr lang="en-US" altLang="ko-KR" sz="1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ko-KR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  <m:r>
                        <a:rPr lang="en-US" altLang="ko-KR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altLang="ko-K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altLang="ko-KR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ko-K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6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ko-KR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sz="1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ko-KR" sz="1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ko-KR" sz="1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nary>
                                    <m:naryPr>
                                      <m:chr m:val="∏"/>
                                      <m:ctrlPr>
                                        <a:rPr lang="en-US" altLang="ko-KR" sz="1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ko-KR" sz="1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ko-KR" sz="1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=2</m:t>
                                      </m:r>
                                    </m:sub>
                                    <m:sup>
                                      <m:r>
                                        <a:rPr lang="en-US" altLang="ko-KR" sz="1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ko-KR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ko-KR" sz="16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6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6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altLang="ko-KR" sz="16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ko-KR" sz="16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6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6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sz="1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ko-KR" sz="1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nary>
                                    <m:naryPr>
                                      <m:chr m:val="∏"/>
                                      <m:ctrlPr>
                                        <a:rPr lang="en-US" altLang="ko-KR" sz="1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ko-KR" sz="1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ko-KR" sz="1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=2</m:t>
                                      </m:r>
                                    </m:sub>
                                    <m:sup>
                                      <m:r>
                                        <a:rPr lang="en-US" altLang="ko-KR" sz="1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ko-KR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ko-KR" sz="16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6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6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ko-KR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ko-KR" sz="16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6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6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altLang="ko-KR" sz="16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altLang="ko-KR" sz="160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BCAFC5C-F32E-E3A3-E0C1-403FAF81A3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95401"/>
                <a:ext cx="5257800" cy="4881562"/>
              </a:xfrm>
              <a:blipFill>
                <a:blip r:embed="rId3"/>
                <a:stretch>
                  <a:fillRect l="-1624" t="-17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302F00-A5FC-F61E-AD8A-743D7685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0085" y="6492875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27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8335F863-DE9B-56F5-E146-29BA3C35B1A2}"/>
              </a:ext>
            </a:extLst>
          </p:cNvPr>
          <p:cNvCxnSpPr>
            <a:cxnSpLocks/>
          </p:cNvCxnSpPr>
          <p:nvPr/>
        </p:nvCxnSpPr>
        <p:spPr>
          <a:xfrm>
            <a:off x="6096000" y="1295401"/>
            <a:ext cx="0" cy="488156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179BB475-C9B5-5203-E346-FE719C93AD04}"/>
              </a:ext>
            </a:extLst>
          </p:cNvPr>
          <p:cNvSpPr txBox="1">
            <a:spLocks/>
          </p:cNvSpPr>
          <p:nvPr/>
        </p:nvSpPr>
        <p:spPr>
          <a:xfrm>
            <a:off x="6096000" y="1295401"/>
            <a:ext cx="5257800" cy="4881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6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US" altLang="ko-KR" sz="1600"/>
          </a:p>
          <a:p>
            <a:pPr>
              <a:buFont typeface="Arial" panose="020B0604020202020204" pitchFamily="34" charset="0"/>
              <a:buChar char="•"/>
            </a:pPr>
            <a:endParaRPr lang="en-US" altLang="ko-KR" sz="1400"/>
          </a:p>
          <a:p>
            <a:pPr>
              <a:buFont typeface="Arial" panose="020B0604020202020204" pitchFamily="34" charset="0"/>
              <a:buChar char="•"/>
            </a:pPr>
            <a:endParaRPr lang="en-US" altLang="ko-KR" sz="160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1AB3FC5-72A8-93B3-C562-01B1BE7A2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5375" y="5071636"/>
            <a:ext cx="4166625" cy="178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53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9A00ED-BB22-DCB8-7C0F-7D82D0A6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다음 세미나 내용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BCAFC5C-F32E-E3A3-E0C1-403FAF81A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Variational</a:t>
            </a:r>
            <a:r>
              <a:rPr lang="ko-KR" altLang="en-US" dirty="0"/>
              <a:t> </a:t>
            </a:r>
            <a:r>
              <a:rPr lang="en-US" altLang="ko-KR" dirty="0"/>
              <a:t>Diffusion</a:t>
            </a:r>
            <a:r>
              <a:rPr lang="ko-KR" altLang="en-US" dirty="0"/>
              <a:t> </a:t>
            </a:r>
            <a:r>
              <a:rPr lang="en-US" altLang="ko-KR" dirty="0"/>
              <a:t>Models</a:t>
            </a:r>
          </a:p>
          <a:p>
            <a:endParaRPr lang="en-US" altLang="ko-KR" dirty="0"/>
          </a:p>
          <a:p>
            <a:r>
              <a:rPr lang="en-US" altLang="ko-KR" dirty="0"/>
              <a:t>Score-based Generative Models</a:t>
            </a:r>
          </a:p>
          <a:p>
            <a:endParaRPr lang="en-US" altLang="ko-KR" dirty="0"/>
          </a:p>
          <a:p>
            <a:r>
              <a:rPr lang="en-US" altLang="ko-KR" dirty="0"/>
              <a:t>Classifier Guidance</a:t>
            </a:r>
          </a:p>
          <a:p>
            <a:endParaRPr lang="en-US" altLang="ko-KR" dirty="0"/>
          </a:p>
          <a:p>
            <a:r>
              <a:rPr lang="en-US" altLang="ko-KR" dirty="0"/>
              <a:t>Classifier-free </a:t>
            </a:r>
            <a:r>
              <a:rPr lang="en-US" altLang="ko-KR" dirty="0" err="1"/>
              <a:t>Guiidance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302F00-A5FC-F61E-AD8A-743D7685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1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9A00ED-BB22-DCB8-7C0F-7D82D0A6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Introduction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BCAFC5C-F32E-E3A3-E0C1-403FAF81A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Diffusion Models</a:t>
            </a:r>
            <a:r>
              <a:rPr lang="ko-KR" altLang="en-US"/>
              <a:t>에 대한 </a:t>
            </a:r>
            <a:r>
              <a:rPr lang="en-US" altLang="ko-KR"/>
              <a:t>Google Research</a:t>
            </a:r>
            <a:r>
              <a:rPr lang="ko-KR" altLang="en-US"/>
              <a:t>의 </a:t>
            </a:r>
            <a:r>
              <a:rPr lang="en-US" altLang="ko-KR"/>
              <a:t>Technical Report.</a:t>
            </a:r>
          </a:p>
          <a:p>
            <a:endParaRPr lang="en-US" altLang="ko-KR"/>
          </a:p>
          <a:p>
            <a:r>
              <a:rPr lang="en-US" altLang="ko-KR"/>
              <a:t>ELBO, VAE, HAVE</a:t>
            </a:r>
            <a:r>
              <a:rPr lang="ko-KR" altLang="en-US"/>
              <a:t>와 더 나아가 </a:t>
            </a:r>
            <a:r>
              <a:rPr lang="en-US" altLang="ko-KR"/>
              <a:t>Diffusion Model, Score Based Model, Classifier Guidance, Classifier-free Guidance</a:t>
            </a:r>
            <a:r>
              <a:rPr lang="ko-KR" altLang="en-US"/>
              <a:t>에 대한 전반적인 내용을 다루고 있음</a:t>
            </a:r>
            <a:r>
              <a:rPr lang="en-US" altLang="ko-KR"/>
              <a:t>.</a:t>
            </a:r>
          </a:p>
          <a:p>
            <a:endParaRPr lang="en-US" altLang="ko-KR"/>
          </a:p>
          <a:p>
            <a:r>
              <a:rPr lang="en-US" altLang="ko-KR"/>
              <a:t>Generative</a:t>
            </a:r>
            <a:r>
              <a:rPr lang="ko-KR" altLang="en-US"/>
              <a:t> </a:t>
            </a:r>
            <a:r>
              <a:rPr lang="en-US" altLang="ko-KR"/>
              <a:t>Model</a:t>
            </a:r>
            <a:r>
              <a:rPr lang="ko-KR" altLang="en-US"/>
              <a:t>이 생소하더라도 한번쯤 보면 좋을 것 같아서 통계적인 내용들을 최대한 쉽게 세미나 해볼 예정</a:t>
            </a:r>
            <a:r>
              <a:rPr lang="en-US" altLang="ko-KR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302F00-A5FC-F61E-AD8A-743D7685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2554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9A00ED-BB22-DCB8-7C0F-7D82D0A6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Evidence Lower Bound (ELBO)</a:t>
            </a:r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BCAFC5C-F32E-E3A3-E0C1-403FAF81A3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ko-KR" dirty="0"/>
                  <a:t>Likelihood </a:t>
                </a:r>
                <a:r>
                  <a:rPr lang="ko-KR" altLang="en-US" dirty="0"/>
                  <a:t>기반의 생성모델들은 관측 값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ko-KR" altLang="en-US" dirty="0"/>
                  <a:t>에 대한 </a:t>
                </a:r>
                <a:r>
                  <a:rPr lang="en-US" altLang="ko-KR" dirty="0"/>
                  <a:t>likelihood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maximization</a:t>
                </a:r>
                <a:r>
                  <a:rPr lang="ko-KR" altLang="en-US" dirty="0"/>
                  <a:t>되는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dirty="0"/>
                  <a:t>를 찾는 것을 목표로 함</a:t>
                </a:r>
                <a:r>
                  <a:rPr lang="en-US" altLang="ko-KR" dirty="0"/>
                  <a:t>.</a:t>
                </a:r>
              </a:p>
              <a:p>
                <a:pPr marL="0" indent="0">
                  <a:buNone/>
                </a:pPr>
                <a:endParaRPr lang="en-US" altLang="ko-KR" dirty="0"/>
              </a:p>
              <a:p>
                <a:r>
                  <a:rPr lang="ko-KR" altLang="en-US" dirty="0"/>
                  <a:t>이때 관측된 </a:t>
                </a:r>
                <a:r>
                  <a:rPr lang="en-US" altLang="ko-KR" dirty="0"/>
                  <a:t>Data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ko-KR" altLang="en-US" dirty="0"/>
                  <a:t>와 잠재 변수</a:t>
                </a:r>
                <a:r>
                  <a:rPr lang="en-US" altLang="ko-KR" dirty="0"/>
                  <a:t>(latent variable) z</a:t>
                </a:r>
                <a:r>
                  <a:rPr lang="ko-KR" altLang="en-US" dirty="0"/>
                  <a:t>에 대한 결합 확률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ko-KR" altLang="en-US" i="1">
                        <a:latin typeface="Cambria Math" panose="02040503050406030204" pitchFamily="18" charset="0"/>
                      </a:rPr>
                      <m:t>에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대한 </a:t>
                </a:r>
                <a:r>
                  <a:rPr lang="en-US" altLang="ko-KR" dirty="0"/>
                  <a:t>Marginal Likelihood</a:t>
                </a:r>
                <a:r>
                  <a:rPr lang="ko-KR" altLang="en-US" dirty="0"/>
                  <a:t>는 다음과 같음</a:t>
                </a:r>
                <a:r>
                  <a:rPr lang="en-US" altLang="ko-KR" dirty="0"/>
                  <a:t>.</a:t>
                </a:r>
              </a:p>
              <a:p>
                <a:pPr marL="0" indent="0">
                  <a:buNone/>
                </a:pPr>
                <a:endParaRPr lang="en-US" altLang="ko-KR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altLang="ko-KR" dirty="0"/>
              </a:p>
              <a:p>
                <a:endParaRPr lang="en-US" altLang="ko-KR" dirty="0"/>
              </a:p>
              <a:p>
                <a:r>
                  <a:rPr lang="ko-KR" altLang="en-US" dirty="0"/>
                  <a:t>여기에 </a:t>
                </a:r>
                <a:r>
                  <a:rPr lang="en-US" altLang="ko-KR" dirty="0"/>
                  <a:t>Probability(</a:t>
                </a:r>
                <a:r>
                  <a:rPr lang="ko-KR" altLang="en-US" dirty="0"/>
                  <a:t>확률</a:t>
                </a:r>
                <a:r>
                  <a:rPr lang="en-US" altLang="ko-KR" dirty="0"/>
                  <a:t>) Chain Rule</a:t>
                </a:r>
                <a:r>
                  <a:rPr lang="ko-KR" altLang="en-US" dirty="0"/>
                  <a:t>의 수식은 다음과 같음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BCAFC5C-F32E-E3A3-E0C1-403FAF81A3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22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302F00-A5FC-F61E-AD8A-743D7685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4</a:t>
            </a:fld>
            <a:endParaRPr lang="ko-KR" altLang="en-US"/>
          </a:p>
        </p:txBody>
      </p:sp>
      <p:pic>
        <p:nvPicPr>
          <p:cNvPr id="1026" name="Picture 2" descr="post-thumbnail">
            <a:extLst>
              <a:ext uri="{FF2B5EF4-FFF2-40B4-BE49-F238E27FC236}">
                <a16:creationId xmlns:a16="http://schemas.microsoft.com/office/drawing/2014/main" id="{32FB72DE-31B2-DC4F-E86E-08C308FD7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999" y="5525666"/>
            <a:ext cx="3901001" cy="133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277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9A00ED-BB22-DCB8-7C0F-7D82D0A6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Evidence Lower Bound (ELBO)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BCAFC5C-F32E-E3A3-E0C1-403FAF81A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Likelihood</a:t>
            </a:r>
          </a:p>
          <a:p>
            <a:endParaRPr lang="en-US" altLang="ko-KR"/>
          </a:p>
          <a:p>
            <a:pPr lvl="1"/>
            <a:r>
              <a:rPr lang="ko-KR" altLang="en-US"/>
              <a:t>한글로 가능도</a:t>
            </a:r>
            <a:r>
              <a:rPr lang="en-US" altLang="ko-KR"/>
              <a:t>, </a:t>
            </a:r>
            <a:r>
              <a:rPr lang="ko-KR" altLang="en-US"/>
              <a:t>우도</a:t>
            </a:r>
            <a:r>
              <a:rPr lang="en-US" altLang="ko-KR"/>
              <a:t>.</a:t>
            </a:r>
          </a:p>
          <a:p>
            <a:pPr lvl="1"/>
            <a:endParaRPr lang="en-US" altLang="ko-KR"/>
          </a:p>
          <a:p>
            <a:pPr lvl="1"/>
            <a:r>
              <a:rPr lang="ko-KR" altLang="en-US"/>
              <a:t>관측 값 </a:t>
            </a:r>
            <a:r>
              <a:rPr lang="en-US" altLang="ko-KR"/>
              <a:t>x</a:t>
            </a:r>
            <a:r>
              <a:rPr lang="ko-KR" altLang="en-US"/>
              <a:t>가 임의의 확률분포 </a:t>
            </a:r>
            <a:r>
              <a:rPr lang="en-US" altLang="ko-KR"/>
              <a:t>p(x)</a:t>
            </a:r>
            <a:r>
              <a:rPr lang="ko-KR" altLang="en-US"/>
              <a:t>에서 관측되었을 확률</a:t>
            </a:r>
            <a:r>
              <a:rPr lang="en-US" altLang="ko-KR"/>
              <a:t>.</a:t>
            </a:r>
          </a:p>
          <a:p>
            <a:pPr lvl="1"/>
            <a:endParaRPr lang="en-US" altLang="ko-KR"/>
          </a:p>
          <a:p>
            <a:pPr lvl="1"/>
            <a:r>
              <a:rPr lang="en-US" altLang="ko-KR"/>
              <a:t>X</a:t>
            </a:r>
            <a:r>
              <a:rPr lang="ko-KR" altLang="en-US"/>
              <a:t>가 </a:t>
            </a:r>
            <a:r>
              <a:rPr lang="en-US" altLang="ko-KR"/>
              <a:t>p(x)</a:t>
            </a:r>
            <a:r>
              <a:rPr lang="ko-KR" altLang="en-US"/>
              <a:t>의 평균에 가까워질 수록 </a:t>
            </a:r>
            <a:r>
              <a:rPr lang="en-US" altLang="ko-KR"/>
              <a:t>Likelihood</a:t>
            </a:r>
            <a:r>
              <a:rPr lang="ko-KR" altLang="en-US"/>
              <a:t>도 높아짐</a:t>
            </a:r>
            <a:r>
              <a:rPr lang="en-US" altLang="ko-KR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302F00-A5FC-F61E-AD8A-743D7685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5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7D7AEF2-8185-FF55-1C73-FCB9CD622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183" y="2280074"/>
            <a:ext cx="3986033" cy="212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63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9A00ED-BB22-DCB8-7C0F-7D82D0A6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Evidence Lower Bound (ELBO)</a:t>
            </a:r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BCAFC5C-F32E-E3A3-E0C1-403FAF81A3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95401"/>
                <a:ext cx="5257800" cy="488156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ko-KR" altLang="en-US"/>
                  <a:t>의</a:t>
                </a:r>
                <a:r>
                  <a:rPr lang="en-US" altLang="ko-KR"/>
                  <a:t> Evidence Lower Bound</a:t>
                </a:r>
              </a:p>
              <a:p>
                <a:pPr lvl="1"/>
                <a:endParaRPr lang="en-US" altLang="ko-KR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altLang="ko-KR" b="0"/>
              </a:p>
              <a:p>
                <a:pPr marL="457200" lvl="1" indent="0">
                  <a:buNone/>
                </a:pPr>
                <a:endParaRPr lang="en-US" altLang="ko-KR" b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altLang="ko-KR" b="0"/>
              </a:p>
              <a:p>
                <a:pPr marL="457200" lvl="1" indent="0">
                  <a:buNone/>
                </a:pPr>
                <a:endParaRPr lang="en-US" altLang="ko-KR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b="0" i="1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altLang="ko-KR"/>
              </a:p>
              <a:p>
                <a:pPr marL="457200" lvl="1" indent="0">
                  <a:buNone/>
                </a:pPr>
                <a:endParaRPr lang="en-US" altLang="ko-KR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≥ 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altLang="ko-KR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BCAFC5C-F32E-E3A3-E0C1-403FAF81A3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95401"/>
                <a:ext cx="5257800" cy="4881562"/>
              </a:xfrm>
              <a:blipFill>
                <a:blip r:embed="rId2"/>
                <a:stretch>
                  <a:fillRect l="-1624" t="-17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302F00-A5FC-F61E-AD8A-743D7685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6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8335F863-DE9B-56F5-E146-29BA3C35B1A2}"/>
              </a:ext>
            </a:extLst>
          </p:cNvPr>
          <p:cNvCxnSpPr>
            <a:cxnSpLocks/>
          </p:cNvCxnSpPr>
          <p:nvPr/>
        </p:nvCxnSpPr>
        <p:spPr>
          <a:xfrm>
            <a:off x="6096000" y="1295401"/>
            <a:ext cx="0" cy="488156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내용 개체 틀 2">
                <a:extLst>
                  <a:ext uri="{FF2B5EF4-FFF2-40B4-BE49-F238E27FC236}">
                    <a16:creationId xmlns:a16="http://schemas.microsoft.com/office/drawing/2014/main" id="{179BB475-C9B5-5203-E346-FE719C93AD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1295401"/>
                <a:ext cx="5257800" cy="48815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v"/>
                  <a:defRPr sz="16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altLang="ko-KR" sz="180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1800"/>
                  <a:t>항등식</a:t>
                </a:r>
                <a:endParaRPr lang="en-US" altLang="ko-KR" sz="1800"/>
              </a:p>
              <a:p>
                <a:pPr marL="0" indent="0">
                  <a:buNone/>
                </a:pPr>
                <a:endParaRPr lang="en-US" altLang="ko-KR" sz="1800"/>
              </a:p>
              <a:p>
                <a:pPr marL="0" indent="0">
                  <a:buNone/>
                </a:pPr>
                <a:endParaRPr lang="en-US" altLang="ko-KR" sz="1800"/>
              </a:p>
              <a:p>
                <a:pPr marL="0" indent="0">
                  <a:buNone/>
                </a:pPr>
                <a:endParaRPr lang="en-US" altLang="ko-KR" sz="1800" b="0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ko-KR" sz="1800"/>
              </a:p>
            </p:txBody>
          </p:sp>
        </mc:Choice>
        <mc:Fallback xmlns="">
          <p:sp>
            <p:nvSpPr>
              <p:cNvPr id="12" name="내용 개체 틀 2">
                <a:extLst>
                  <a:ext uri="{FF2B5EF4-FFF2-40B4-BE49-F238E27FC236}">
                    <a16:creationId xmlns:a16="http://schemas.microsoft.com/office/drawing/2014/main" id="{179BB475-C9B5-5203-E346-FE719C93A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295401"/>
                <a:ext cx="5257800" cy="4881562"/>
              </a:xfrm>
              <a:prstGeom prst="rect">
                <a:avLst/>
              </a:prstGeom>
              <a:blipFill>
                <a:blip r:embed="rId3"/>
                <a:stretch>
                  <a:fillRect l="-6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직사각형 12">
            <a:extLst>
              <a:ext uri="{FF2B5EF4-FFF2-40B4-BE49-F238E27FC236}">
                <a16:creationId xmlns:a16="http://schemas.microsoft.com/office/drawing/2014/main" id="{5CC9D33A-76CE-34F8-95BA-E65CBE50B7B6}"/>
              </a:ext>
            </a:extLst>
          </p:cNvPr>
          <p:cNvSpPr/>
          <p:nvPr/>
        </p:nvSpPr>
        <p:spPr>
          <a:xfrm>
            <a:off x="2020824" y="2986374"/>
            <a:ext cx="2688336" cy="74980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8E913E18-AD88-A7C9-2265-FF2DECBC55C9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4709160" y="3361278"/>
            <a:ext cx="26517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ost-thumbnail">
            <a:extLst>
              <a:ext uri="{FF2B5EF4-FFF2-40B4-BE49-F238E27FC236}">
                <a16:creationId xmlns:a16="http://schemas.microsoft.com/office/drawing/2014/main" id="{58F84B78-3948-5CCD-EBFA-DE1DDFFB5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825" y="0"/>
            <a:ext cx="388117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822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9A00ED-BB22-DCB8-7C0F-7D82D0A6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Evidence Lower Bound (ELBO)</a:t>
            </a:r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BCAFC5C-F32E-E3A3-E0C1-403FAF81A3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95401"/>
                <a:ext cx="5257800" cy="488156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ko-KR" altLang="en-US"/>
                  <a:t>의</a:t>
                </a:r>
                <a:r>
                  <a:rPr lang="en-US" altLang="ko-KR"/>
                  <a:t> Evidence Lower Bound</a:t>
                </a:r>
              </a:p>
              <a:p>
                <a:pPr lvl="1"/>
                <a:endParaRPr lang="en-US" altLang="ko-KR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altLang="ko-KR" b="0"/>
              </a:p>
              <a:p>
                <a:pPr marL="457200" lvl="1" indent="0">
                  <a:buNone/>
                </a:pPr>
                <a:endParaRPr lang="en-US" altLang="ko-KR" b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altLang="ko-KR" b="0"/>
              </a:p>
              <a:p>
                <a:pPr marL="457200" lvl="1" indent="0">
                  <a:buNone/>
                </a:pPr>
                <a:endParaRPr lang="en-US" altLang="ko-KR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b="0" i="1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altLang="ko-KR"/>
              </a:p>
              <a:p>
                <a:pPr marL="457200" lvl="1" indent="0">
                  <a:buNone/>
                </a:pPr>
                <a:endParaRPr lang="en-US" altLang="ko-KR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≥ 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altLang="ko-KR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BCAFC5C-F32E-E3A3-E0C1-403FAF81A3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95401"/>
                <a:ext cx="5257800" cy="4881562"/>
              </a:xfrm>
              <a:blipFill>
                <a:blip r:embed="rId2"/>
                <a:stretch>
                  <a:fillRect l="-1624" t="-17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302F00-A5FC-F61E-AD8A-743D7685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7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8335F863-DE9B-56F5-E146-29BA3C35B1A2}"/>
              </a:ext>
            </a:extLst>
          </p:cNvPr>
          <p:cNvCxnSpPr>
            <a:cxnSpLocks/>
          </p:cNvCxnSpPr>
          <p:nvPr/>
        </p:nvCxnSpPr>
        <p:spPr>
          <a:xfrm>
            <a:off x="6096000" y="1295401"/>
            <a:ext cx="0" cy="488156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내용 개체 틀 2">
                <a:extLst>
                  <a:ext uri="{FF2B5EF4-FFF2-40B4-BE49-F238E27FC236}">
                    <a16:creationId xmlns:a16="http://schemas.microsoft.com/office/drawing/2014/main" id="{179BB475-C9B5-5203-E346-FE719C93AD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1295401"/>
                <a:ext cx="5257800" cy="48815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v"/>
                  <a:defRPr sz="16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altLang="ko-KR" sz="180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ko-KR" sz="1800"/>
                  <a:t>Expectation (</a:t>
                </a:r>
                <a:r>
                  <a:rPr lang="ko-KR" altLang="en-US" sz="1800"/>
                  <a:t>기대 값</a:t>
                </a:r>
                <a:r>
                  <a:rPr lang="en-US" altLang="ko-KR" sz="1800"/>
                  <a:t>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1600"/>
              </a:p>
              <a:p>
                <a:pPr lvl="1"/>
                <a:r>
                  <a:rPr lang="ko-KR" altLang="en-US" sz="1400"/>
                  <a:t>확률변수 </a:t>
                </a:r>
                <a:r>
                  <a:rPr lang="en-US" altLang="ko-KR" sz="1400"/>
                  <a:t>X </a:t>
                </a:r>
                <a:r>
                  <a:rPr lang="ko-KR" altLang="en-US" sz="1400"/>
                  <a:t>대해 평균적으로 기대하는 값을 의미</a:t>
                </a:r>
                <a:r>
                  <a:rPr lang="en-US" altLang="ko-KR" sz="1400"/>
                  <a:t>.</a:t>
                </a:r>
              </a:p>
              <a:p>
                <a:pPr lvl="1"/>
                <a:endParaRPr lang="en-US" altLang="ko-KR" sz="1400"/>
              </a:p>
              <a:p>
                <a:pPr lvl="1"/>
                <a:r>
                  <a:rPr lang="ko-KR" altLang="en-US" sz="1400"/>
                  <a:t>이산확률 변수 </a:t>
                </a:r>
                <a:r>
                  <a:rPr lang="en-US" altLang="ko-KR" sz="1400"/>
                  <a:t>X</a:t>
                </a:r>
                <a:r>
                  <a:rPr lang="ko-KR" altLang="en-US" sz="1400"/>
                  <a:t>에 대한 </a:t>
                </a:r>
                <a:r>
                  <a:rPr lang="en-US" altLang="ko-KR" sz="1400"/>
                  <a:t>Expectation: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400" i="1" smtClean="0"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altLang="ko-KR" sz="1400"/>
              </a:p>
              <a:p>
                <a:pPr lvl="1"/>
                <a:endParaRPr lang="en-US" altLang="ko-KR" sz="1400"/>
              </a:p>
              <a:p>
                <a:pPr lvl="1"/>
                <a:r>
                  <a:rPr lang="ko-KR" altLang="en-US" sz="1400"/>
                  <a:t>연속확률 변수 </a:t>
                </a:r>
                <a:r>
                  <a:rPr lang="en-US" altLang="ko-KR" sz="1400"/>
                  <a:t>X</a:t>
                </a:r>
                <a:r>
                  <a:rPr lang="ko-KR" altLang="en-US" sz="1400"/>
                  <a:t>에 대한 </a:t>
                </a:r>
                <a:r>
                  <a:rPr lang="en-US" altLang="ko-KR" sz="1400"/>
                  <a:t>Expectation: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400" i="1" smtClean="0"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]=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altLang="ko-KR" sz="1400"/>
              </a:p>
              <a:p>
                <a:pPr lvl="1"/>
                <a:r>
                  <a:rPr lang="ko-KR" altLang="en-US" sz="1400">
                    <a:latin typeface="Cambria Math" panose="02040503050406030204" pitchFamily="18" charset="0"/>
                  </a:rPr>
                  <a:t>응용</a:t>
                </a:r>
                <a:endParaRPr lang="en-US" altLang="ko-KR" sz="140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4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altLang="ko-KR" sz="1400"/>
              </a:p>
            </p:txBody>
          </p:sp>
        </mc:Choice>
        <mc:Fallback xmlns="">
          <p:sp>
            <p:nvSpPr>
              <p:cNvPr id="12" name="내용 개체 틀 2">
                <a:extLst>
                  <a:ext uri="{FF2B5EF4-FFF2-40B4-BE49-F238E27FC236}">
                    <a16:creationId xmlns:a16="http://schemas.microsoft.com/office/drawing/2014/main" id="{179BB475-C9B5-5203-E346-FE719C93A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295401"/>
                <a:ext cx="5257800" cy="4881562"/>
              </a:xfrm>
              <a:prstGeom prst="rect">
                <a:avLst/>
              </a:prstGeom>
              <a:blipFill>
                <a:blip r:embed="rId3"/>
                <a:stretch>
                  <a:fillRect l="-695" b="-7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직사각형 12">
            <a:extLst>
              <a:ext uri="{FF2B5EF4-FFF2-40B4-BE49-F238E27FC236}">
                <a16:creationId xmlns:a16="http://schemas.microsoft.com/office/drawing/2014/main" id="{5CC9D33A-76CE-34F8-95BA-E65CBE50B7B6}"/>
              </a:ext>
            </a:extLst>
          </p:cNvPr>
          <p:cNvSpPr/>
          <p:nvPr/>
        </p:nvSpPr>
        <p:spPr>
          <a:xfrm>
            <a:off x="2167128" y="4047078"/>
            <a:ext cx="2688336" cy="74980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823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9A00ED-BB22-DCB8-7C0F-7D82D0A6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Evidence Lower Bound (ELBO)</a:t>
            </a:r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BCAFC5C-F32E-E3A3-E0C1-403FAF81A3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95401"/>
                <a:ext cx="5257800" cy="488156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ko-KR" altLang="en-US"/>
                  <a:t>의</a:t>
                </a:r>
                <a:r>
                  <a:rPr lang="en-US" altLang="ko-KR"/>
                  <a:t> Evidence Lower Bound</a:t>
                </a:r>
              </a:p>
              <a:p>
                <a:pPr lvl="1"/>
                <a:endParaRPr lang="en-US" altLang="ko-KR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altLang="ko-KR" b="0"/>
              </a:p>
              <a:p>
                <a:pPr marL="457200" lvl="1" indent="0">
                  <a:buNone/>
                </a:pPr>
                <a:endParaRPr lang="en-US" altLang="ko-KR" b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altLang="ko-KR" b="0"/>
              </a:p>
              <a:p>
                <a:pPr marL="457200" lvl="1" indent="0">
                  <a:buNone/>
                </a:pPr>
                <a:endParaRPr lang="en-US" altLang="ko-KR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b="0" i="1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altLang="ko-KR"/>
              </a:p>
              <a:p>
                <a:pPr marL="457200" lvl="1" indent="0">
                  <a:buNone/>
                </a:pPr>
                <a:endParaRPr lang="en-US" altLang="ko-KR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≥ 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altLang="ko-KR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BCAFC5C-F32E-E3A3-E0C1-403FAF81A3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95401"/>
                <a:ext cx="5257800" cy="4881562"/>
              </a:xfrm>
              <a:blipFill>
                <a:blip r:embed="rId3"/>
                <a:stretch>
                  <a:fillRect l="-1624" t="-17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302F00-A5FC-F61E-AD8A-743D7685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8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8335F863-DE9B-56F5-E146-29BA3C35B1A2}"/>
              </a:ext>
            </a:extLst>
          </p:cNvPr>
          <p:cNvCxnSpPr>
            <a:cxnSpLocks/>
          </p:cNvCxnSpPr>
          <p:nvPr/>
        </p:nvCxnSpPr>
        <p:spPr>
          <a:xfrm>
            <a:off x="6096000" y="1295401"/>
            <a:ext cx="0" cy="488156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내용 개체 틀 2">
                <a:extLst>
                  <a:ext uri="{FF2B5EF4-FFF2-40B4-BE49-F238E27FC236}">
                    <a16:creationId xmlns:a16="http://schemas.microsoft.com/office/drawing/2014/main" id="{179BB475-C9B5-5203-E346-FE719C93AD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1295401"/>
                <a:ext cx="5257800" cy="48815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v"/>
                  <a:defRPr sz="16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altLang="ko-KR" sz="180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ko-KR" sz="1800"/>
                  <a:t>Expectation (</a:t>
                </a:r>
                <a:r>
                  <a:rPr lang="ko-KR" altLang="en-US" sz="1800"/>
                  <a:t>기대 값</a:t>
                </a:r>
                <a:r>
                  <a:rPr lang="en-US" altLang="ko-KR" sz="1800"/>
                  <a:t>)</a:t>
                </a:r>
              </a:p>
              <a:p>
                <a:pPr marL="0" indent="0">
                  <a:buNone/>
                </a:pPr>
                <a:endParaRPr lang="en-US" altLang="ko-KR" sz="1800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altLang="ko-KR" sz="1400"/>
              </a:p>
              <a:p>
                <a:pPr marL="0" indent="0">
                  <a:buNone/>
                </a:pPr>
                <a:endParaRPr lang="en-US" altLang="ko-KR" sz="14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altLang="ko-KR" sz="1400" b="0"/>
              </a:p>
              <a:p>
                <a:pPr marL="0" indent="0">
                  <a:buNone/>
                </a:pPr>
                <a:endParaRPr lang="en-US" altLang="ko-KR" sz="1400" b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altLang="ko-KR" sz="1400"/>
              </a:p>
            </p:txBody>
          </p:sp>
        </mc:Choice>
        <mc:Fallback xmlns="">
          <p:sp>
            <p:nvSpPr>
              <p:cNvPr id="12" name="내용 개체 틀 2">
                <a:extLst>
                  <a:ext uri="{FF2B5EF4-FFF2-40B4-BE49-F238E27FC236}">
                    <a16:creationId xmlns:a16="http://schemas.microsoft.com/office/drawing/2014/main" id="{179BB475-C9B5-5203-E346-FE719C93A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295401"/>
                <a:ext cx="5257800" cy="4881562"/>
              </a:xfrm>
              <a:prstGeom prst="rect">
                <a:avLst/>
              </a:prstGeom>
              <a:blipFill>
                <a:blip r:embed="rId4"/>
                <a:stretch>
                  <a:fillRect l="-6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직사각형 12">
            <a:extLst>
              <a:ext uri="{FF2B5EF4-FFF2-40B4-BE49-F238E27FC236}">
                <a16:creationId xmlns:a16="http://schemas.microsoft.com/office/drawing/2014/main" id="{5CC9D33A-76CE-34F8-95BA-E65CBE50B7B6}"/>
              </a:ext>
            </a:extLst>
          </p:cNvPr>
          <p:cNvSpPr/>
          <p:nvPr/>
        </p:nvSpPr>
        <p:spPr>
          <a:xfrm>
            <a:off x="2167128" y="4047078"/>
            <a:ext cx="2688336" cy="74980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F90194B8-1663-DC0A-7050-4E1E53F4F477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4855464" y="4192693"/>
            <a:ext cx="2805176" cy="229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post-thumbnail">
            <a:extLst>
              <a:ext uri="{FF2B5EF4-FFF2-40B4-BE49-F238E27FC236}">
                <a16:creationId xmlns:a16="http://schemas.microsoft.com/office/drawing/2014/main" id="{D0D602EF-E4E7-1BA6-8CCF-CE2FE62D2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825" y="0"/>
            <a:ext cx="388117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825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9A00ED-BB22-DCB8-7C0F-7D82D0A6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Evidence Lower Bound (ELBO)</a:t>
            </a:r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BCAFC5C-F32E-E3A3-E0C1-403FAF81A3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95401"/>
                <a:ext cx="5257800" cy="488156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ko-KR" altLang="en-US"/>
                  <a:t>의</a:t>
                </a:r>
                <a:r>
                  <a:rPr lang="en-US" altLang="ko-KR"/>
                  <a:t> Evidence Lower Bound</a:t>
                </a:r>
              </a:p>
              <a:p>
                <a:pPr lvl="1"/>
                <a:endParaRPr lang="en-US" altLang="ko-KR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altLang="ko-KR" b="0"/>
              </a:p>
              <a:p>
                <a:pPr marL="457200" lvl="1" indent="0">
                  <a:buNone/>
                </a:pPr>
                <a:endParaRPr lang="en-US" altLang="ko-KR" b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altLang="ko-KR" b="0"/>
              </a:p>
              <a:p>
                <a:pPr marL="457200" lvl="1" indent="0">
                  <a:buNone/>
                </a:pPr>
                <a:endParaRPr lang="en-US" altLang="ko-KR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b="0" i="1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altLang="ko-KR"/>
              </a:p>
              <a:p>
                <a:pPr marL="457200" lvl="1" indent="0">
                  <a:buNone/>
                </a:pPr>
                <a:endParaRPr lang="en-US" altLang="ko-KR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≥ 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altLang="ko-KR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BCAFC5C-F32E-E3A3-E0C1-403FAF81A3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95401"/>
                <a:ext cx="5257800" cy="4881562"/>
              </a:xfrm>
              <a:blipFill>
                <a:blip r:embed="rId3"/>
                <a:stretch>
                  <a:fillRect l="-1624" t="-17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302F00-A5FC-F61E-AD8A-743D7685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0085" y="6492875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9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8335F863-DE9B-56F5-E146-29BA3C35B1A2}"/>
              </a:ext>
            </a:extLst>
          </p:cNvPr>
          <p:cNvCxnSpPr>
            <a:cxnSpLocks/>
          </p:cNvCxnSpPr>
          <p:nvPr/>
        </p:nvCxnSpPr>
        <p:spPr>
          <a:xfrm>
            <a:off x="6096000" y="1295401"/>
            <a:ext cx="0" cy="488156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내용 개체 틀 2">
                <a:extLst>
                  <a:ext uri="{FF2B5EF4-FFF2-40B4-BE49-F238E27FC236}">
                    <a16:creationId xmlns:a16="http://schemas.microsoft.com/office/drawing/2014/main" id="{179BB475-C9B5-5203-E346-FE719C93AD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1295401"/>
                <a:ext cx="5257800" cy="48815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v"/>
                  <a:defRPr sz="1600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180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ko-KR" sz="1800"/>
                  <a:t>Jensen’s Inequality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1800"/>
              </a:p>
              <a:p>
                <a:pPr lvl="1"/>
                <a14:m>
                  <m:oMath xmlns:m="http://schemas.openxmlformats.org/officeDocument/2006/math">
                    <m:r>
                      <a:rPr lang="ko-KR" altLang="en-US" sz="140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ko-KR" altLang="en-US" sz="1400" i="1">
                        <a:latin typeface="Cambria Math" panose="02040503050406030204" pitchFamily="18" charset="0"/>
                      </a:rPr>
                      <m:t>에</m:t>
                    </m:r>
                  </m:oMath>
                </a14:m>
                <a:r>
                  <a:rPr lang="en-US" altLang="ko-KR" sz="1400"/>
                  <a:t> </a:t>
                </a:r>
                <a:r>
                  <a:rPr lang="ko-KR" altLang="en-US" sz="1400"/>
                  <a:t>대하여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ko-KR" altLang="en-US" sz="1400" i="1">
                        <a:latin typeface="Cambria Math" panose="02040503050406030204" pitchFamily="18" charset="0"/>
                      </a:rPr>
                      <m:t>라</m:t>
                    </m:r>
                  </m:oMath>
                </a14:m>
                <a:r>
                  <a:rPr lang="ko-KR" altLang="en-US" sz="1400"/>
                  <a:t>는 </a:t>
                </a:r>
                <a:r>
                  <a:rPr lang="en-US" altLang="ko-KR" sz="1400"/>
                  <a:t>Convex function(</a:t>
                </a:r>
                <a:r>
                  <a:rPr lang="ko-KR" altLang="en-US" sz="1400"/>
                  <a:t>볼록 함수</a:t>
                </a:r>
                <a:r>
                  <a:rPr lang="en-US" altLang="ko-KR" sz="1400"/>
                  <a:t>)</a:t>
                </a:r>
                <a:r>
                  <a:rPr lang="ko-KR" altLang="en-US" sz="1400"/>
                  <a:t>은 다음이 성립함</a:t>
                </a:r>
                <a:r>
                  <a:rPr lang="en-US" altLang="ko-KR" sz="1400"/>
                  <a:t>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ko-KR" alt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altLang="ko-K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ko-K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kumimoji="0" lang="en-US" altLang="ko-KR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ko-KR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kumimoji="0" lang="en-US" altLang="ko-KR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kumimoji="0" lang="en-US" altLang="ko-KR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kumimoji="0" lang="en-US" altLang="ko-KR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kumimoji="0" lang="ko-KR" alt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ctrlPr>
                            <a:rPr kumimoji="0" lang="en-US" altLang="ko-K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ko-K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0" lang="en-US" altLang="ko-KR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0" lang="en-US" altLang="ko-K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</a:endParaRPr>
              </a:p>
              <a:p>
                <a:pPr lvl="1"/>
                <a:endParaRPr lang="en-US" altLang="ko-KR" sz="1400"/>
              </a:p>
              <a:p>
                <a:pPr lvl="1"/>
                <a14:m>
                  <m:oMath xmlns:m="http://schemas.openxmlformats.org/officeDocument/2006/math">
                    <m:r>
                      <a:rPr lang="ko-KR" altLang="en-US" sz="140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ko-KR" altLang="en-US" sz="1400" i="1">
                        <a:latin typeface="Cambria Math" panose="02040503050406030204" pitchFamily="18" charset="0"/>
                      </a:rPr>
                      <m:t>에</m:t>
                    </m:r>
                  </m:oMath>
                </a14:m>
                <a:r>
                  <a:rPr lang="en-US" altLang="ko-KR" sz="1400"/>
                  <a:t> </a:t>
                </a:r>
                <a:r>
                  <a:rPr lang="ko-KR" altLang="en-US" sz="1400"/>
                  <a:t>대하여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ko-KR" altLang="en-US" sz="1400" i="1">
                        <a:latin typeface="Cambria Math" panose="02040503050406030204" pitchFamily="18" charset="0"/>
                      </a:rPr>
                      <m:t>라</m:t>
                    </m:r>
                  </m:oMath>
                </a14:m>
                <a:r>
                  <a:rPr lang="ko-KR" altLang="en-US" sz="1400"/>
                  <a:t>는 </a:t>
                </a:r>
                <a:r>
                  <a:rPr lang="en-US" altLang="ko-KR" sz="1400"/>
                  <a:t>Concave function(</a:t>
                </a:r>
                <a:r>
                  <a:rPr lang="ko-KR" altLang="en-US" sz="1400"/>
                  <a:t>오목 함수</a:t>
                </a:r>
                <a:r>
                  <a:rPr lang="en-US" altLang="ko-KR" sz="1400"/>
                  <a:t>)</a:t>
                </a:r>
                <a:r>
                  <a:rPr lang="ko-KR" altLang="en-US" sz="1400"/>
                  <a:t>은 다음이 성립함</a:t>
                </a:r>
                <a:r>
                  <a:rPr lang="en-US" altLang="ko-KR" sz="1400"/>
                  <a:t>.</a:t>
                </a:r>
              </a:p>
              <a:p>
                <a:pPr lvl="1"/>
                <a:endParaRPr lang="en-US" altLang="ko-KR" sz="14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40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ko-KR" altLang="en-US" sz="1400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altLang="ko-KR" sz="1400"/>
              </a:p>
              <a:p>
                <a:pPr marL="457200" lvl="1" indent="0">
                  <a:buNone/>
                </a:pPr>
                <a:endParaRPr lang="en-US" altLang="ko-KR" sz="1400"/>
              </a:p>
              <a:p>
                <a:pPr lvl="1"/>
                <a:endParaRPr lang="en-US" altLang="ko-KR" sz="1400"/>
              </a:p>
            </p:txBody>
          </p:sp>
        </mc:Choice>
        <mc:Fallback xmlns="">
          <p:sp>
            <p:nvSpPr>
              <p:cNvPr id="12" name="내용 개체 틀 2">
                <a:extLst>
                  <a:ext uri="{FF2B5EF4-FFF2-40B4-BE49-F238E27FC236}">
                    <a16:creationId xmlns:a16="http://schemas.microsoft.com/office/drawing/2014/main" id="{179BB475-C9B5-5203-E346-FE719C93A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295401"/>
                <a:ext cx="5257800" cy="4881562"/>
              </a:xfrm>
              <a:prstGeom prst="rect">
                <a:avLst/>
              </a:prstGeom>
              <a:blipFill>
                <a:blip r:embed="rId4"/>
                <a:stretch>
                  <a:fillRect l="-6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직사각형 12">
            <a:extLst>
              <a:ext uri="{FF2B5EF4-FFF2-40B4-BE49-F238E27FC236}">
                <a16:creationId xmlns:a16="http://schemas.microsoft.com/office/drawing/2014/main" id="{5CC9D33A-76CE-34F8-95BA-E65CBE50B7B6}"/>
              </a:ext>
            </a:extLst>
          </p:cNvPr>
          <p:cNvSpPr/>
          <p:nvPr/>
        </p:nvSpPr>
        <p:spPr>
          <a:xfrm>
            <a:off x="1761067" y="5007198"/>
            <a:ext cx="2948093" cy="74980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post-thumbnail">
            <a:extLst>
              <a:ext uri="{FF2B5EF4-FFF2-40B4-BE49-F238E27FC236}">
                <a16:creationId xmlns:a16="http://schemas.microsoft.com/office/drawing/2014/main" id="{646E0E62-2247-63C7-9172-45CEFAD48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825" y="0"/>
            <a:ext cx="388117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458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1899</Words>
  <Application>Microsoft Office PowerPoint</Application>
  <PresentationFormat>와이드스크린</PresentationFormat>
  <Paragraphs>420</Paragraphs>
  <Slides>28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6" baseType="lpstr">
      <vt:lpstr>KoPub돋움체 Bold</vt:lpstr>
      <vt:lpstr>맑은 고딕</vt:lpstr>
      <vt:lpstr>Arial</vt:lpstr>
      <vt:lpstr>Calibri</vt:lpstr>
      <vt:lpstr>Cambria Math</vt:lpstr>
      <vt:lpstr>Wingdings</vt:lpstr>
      <vt:lpstr>Wingdings 2</vt:lpstr>
      <vt:lpstr>Office 테마</vt:lpstr>
      <vt:lpstr>Understanding Diffusion Models: A Unified Perspective</vt:lpstr>
      <vt:lpstr>Contents</vt:lpstr>
      <vt:lpstr>Introduction</vt:lpstr>
      <vt:lpstr>Evidence Lower Bound (ELBO)</vt:lpstr>
      <vt:lpstr>Evidence Lower Bound (ELBO)</vt:lpstr>
      <vt:lpstr>Evidence Lower Bound (ELBO)</vt:lpstr>
      <vt:lpstr>Evidence Lower Bound (ELBO)</vt:lpstr>
      <vt:lpstr>Evidence Lower Bound (ELBO)</vt:lpstr>
      <vt:lpstr>Evidence Lower Bound (ELBO)</vt:lpstr>
      <vt:lpstr>Evidence Lower Bound (ELBO)</vt:lpstr>
      <vt:lpstr>Evidence Lower Bound (ELBO)</vt:lpstr>
      <vt:lpstr>Evidence Lower Bound (ELBO)</vt:lpstr>
      <vt:lpstr>Evidence Lower Bound (ELBO)</vt:lpstr>
      <vt:lpstr>Evidence Lower Bound (ELBO)</vt:lpstr>
      <vt:lpstr>Variational Auto Encoder (VAE)</vt:lpstr>
      <vt:lpstr>Variational Auto Encoder (VAE)</vt:lpstr>
      <vt:lpstr>Variational Auto Encoder (VAE)</vt:lpstr>
      <vt:lpstr>Variational Auto Encoder (VAE)</vt:lpstr>
      <vt:lpstr>Variational Auto Encoder (VAE)</vt:lpstr>
      <vt:lpstr>Variational Auto Encoder (VAE)</vt:lpstr>
      <vt:lpstr>Variational Auto Encoder (VAE)</vt:lpstr>
      <vt:lpstr>Variational Auto Encoder (VAE)</vt:lpstr>
      <vt:lpstr>Variational Auto Encoder (VAE)</vt:lpstr>
      <vt:lpstr>Hierarchical Variational Auto Encoder (HVAE)</vt:lpstr>
      <vt:lpstr>Hierarchical Variational Auto Encoder (HVAE)</vt:lpstr>
      <vt:lpstr>Hierarchical Variational Auto Encoder (HVAE)</vt:lpstr>
      <vt:lpstr>Hierarchical Variational Auto Encoder (HVAE)</vt:lpstr>
      <vt:lpstr>다음 세미나 내용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Ratio 측정 자동화 솔루션</dc:title>
  <dc:creator>Blee</dc:creator>
  <cp:lastModifiedBy>DongHyun Han</cp:lastModifiedBy>
  <cp:revision>3</cp:revision>
  <cp:lastPrinted>2023-03-27T07:55:11Z</cp:lastPrinted>
  <dcterms:created xsi:type="dcterms:W3CDTF">2020-01-31T06:40:47Z</dcterms:created>
  <dcterms:modified xsi:type="dcterms:W3CDTF">2023-09-01T06:23:53Z</dcterms:modified>
</cp:coreProperties>
</file>