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8" r:id="rId2"/>
    <p:sldId id="268" r:id="rId3"/>
    <p:sldId id="270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한동현" initials="한" lastIdx="1" clrIdx="0">
    <p:extLst>
      <p:ext uri="{19B8F6BF-5375-455C-9EA6-DF929625EA0E}">
        <p15:presenceInfo xmlns:p15="http://schemas.microsoft.com/office/powerpoint/2012/main" userId="한동현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5" autoAdjust="0"/>
    <p:restoredTop sz="87834" autoAdjust="0"/>
  </p:normalViewPr>
  <p:slideViewPr>
    <p:cSldViewPr snapToGrid="0">
      <p:cViewPr varScale="1">
        <p:scale>
          <a:sx n="67" d="100"/>
          <a:sy n="67" d="100"/>
        </p:scale>
        <p:origin x="15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441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F3803-FCDE-4E49-BEE8-1D0AA57BC22C}" type="datetimeFigureOut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FEC2-E03A-4AE0-A376-EF4F600C00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947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4052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6234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6060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13847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5454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394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323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31817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13996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570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6200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3762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70031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9540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9589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50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5926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5445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736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761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마스터 부제목 스타일 편집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3888" y="1491296"/>
            <a:ext cx="7886700" cy="955812"/>
          </a:xfrm>
        </p:spPr>
        <p:txBody>
          <a:bodyPr anchor="ctr" anchorCtr="0">
            <a:normAutofit/>
          </a:bodyPr>
          <a:lstStyle>
            <a:lvl1pPr>
              <a:defRPr sz="4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 flipV="1">
            <a:off x="623888" y="2447109"/>
            <a:ext cx="7886700" cy="29227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370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3853-045D-40B1-82A2-45D776B2E9AC}" type="datetime1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01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C7ED-5BF3-4D03-B896-DAF14C40C429}" type="datetime1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5723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2217" y="195943"/>
            <a:ext cx="8499566" cy="761999"/>
          </a:xfrm>
        </p:spPr>
        <p:txBody>
          <a:bodyPr>
            <a:normAutofit/>
          </a:bodyPr>
          <a:lstStyle>
            <a:lvl1pPr>
              <a:defRPr sz="32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17" y="1271450"/>
            <a:ext cx="8499566" cy="5033555"/>
          </a:xfrm>
        </p:spPr>
        <p:txBody>
          <a:bodyPr>
            <a:normAutofit/>
          </a:bodyPr>
          <a:lstStyle>
            <a:lvl1pPr marL="266700" indent="-266700" latinLnBrk="0">
              <a:buSzPct val="100000"/>
              <a:buFont typeface="Wingdings 2" panose="05020102010507070707" pitchFamily="18" charset="2"/>
              <a:buChar char=""/>
              <a:defRPr sz="24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685800" indent="-228600" latinLnBrk="0">
              <a:buFont typeface="Wingdings 2" panose="05020102010507070707" pitchFamily="18" charset="2"/>
              <a:buChar char=""/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0">
              <a:buFont typeface="Calibri" panose="020F0502020204030204" pitchFamily="34" charset="0"/>
              <a:buChar char="‒"/>
              <a:defRPr sz="1800"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0">
              <a:buFont typeface="맑은 고딕" panose="020B0503020000020004" pitchFamily="50" charset="-127"/>
              <a:buChar char="〮"/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0">
              <a:buFont typeface="Wingdings 2" panose="05020102010507070707" pitchFamily="18" charset="2"/>
              <a:buChar char=""/>
              <a:defRPr sz="1600"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49" y="6430369"/>
            <a:ext cx="2363833" cy="365125"/>
          </a:xfrm>
        </p:spPr>
        <p:txBody>
          <a:bodyPr/>
          <a:lstStyle/>
          <a:p>
            <a:fld id="{96F6E33C-608B-4FE7-86A1-D0D7EE07B18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322217" y="969537"/>
            <a:ext cx="8499566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9" t="71892" r="3525"/>
          <a:stretch/>
        </p:blipFill>
        <p:spPr>
          <a:xfrm>
            <a:off x="316507" y="6365966"/>
            <a:ext cx="1593439" cy="4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8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6D90-1A0C-4670-BB78-48B232EF3EED}" type="datetime1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1450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D312-FD9F-42DF-A41F-79D2D6FCCFFE}" type="datetime1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800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93FE-21E4-4CBA-98A7-40F152473B58}" type="datetime1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145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D4AE-924E-460B-90D3-F4B7C0D5F8E2}" type="datetime1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73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FF2B-25BB-429C-A6B2-359C6B75F068}" type="datetime1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124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37FB-2700-4EDB-98DB-0207F05EBC6C}" type="datetime1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0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ED21-1ECB-41CD-A690-9F83AA2A7757}" type="datetime1">
              <a:rPr lang="ko-KR" altLang="en-US" smtClean="0"/>
              <a:t>2022-02-26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339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E91ECCF3-1E80-4EFC-B9F8-E76FB6BDBE51}" type="datetime1">
              <a:rPr lang="ko-KR" altLang="en-US" smtClean="0"/>
              <a:pPr/>
              <a:t>2022-02-26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D1306103-5126-4115-869A-A1AF11FD5C0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750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맑은 고딕" panose="020B0503020000020004" pitchFamily="50" charset="-127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>
          <a:xfrm>
            <a:off x="1143000" y="3822428"/>
            <a:ext cx="7367588" cy="1934760"/>
          </a:xfrm>
        </p:spPr>
        <p:txBody>
          <a:bodyPr>
            <a:noAutofit/>
          </a:bodyPr>
          <a:lstStyle/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2021. 2. 10</a:t>
            </a: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Dong-Hyun</a:t>
            </a:r>
            <a:r>
              <a:rPr lang="ko-KR" altLang="en-US" sz="18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 </a:t>
            </a:r>
            <a:r>
              <a:rPr lang="en-US" altLang="ko-KR" sz="18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Han</a:t>
            </a: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Division of AI Computer Science &amp; Engineering</a:t>
            </a: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Malgun Gothic Semilight" panose="020B0502040204020203" pitchFamily="50" charset="-127"/>
                <a:ea typeface="Malgun Gothic Semilight" panose="020B0502040204020203" pitchFamily="50" charset="-127"/>
                <a:cs typeface="Malgun Gothic Semilight" panose="020B0502040204020203" pitchFamily="50" charset="-127"/>
              </a:rPr>
              <a:t>Kyonggi University</a:t>
            </a:r>
            <a:endParaRPr lang="ko-KR" altLang="en-US" sz="1800" dirty="0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  <a:p>
            <a:endParaRPr lang="ko-KR" altLang="en-US" sz="1800" dirty="0">
              <a:latin typeface="Malgun Gothic Semilight" panose="020B0502040204020203" pitchFamily="50" charset="-127"/>
              <a:ea typeface="Malgun Gothic Semilight" panose="020B0502040204020203" pitchFamily="50" charset="-127"/>
              <a:cs typeface="Malgun Gothic Semilight" panose="020B0502040204020203" pitchFamily="50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2500" b="1" dirty="0">
                <a:latin typeface="+mj-ea"/>
                <a:ea typeface="+mj-ea"/>
              </a:rPr>
              <a:t>Multimodal</a:t>
            </a:r>
            <a:r>
              <a:rPr lang="ko-KR" altLang="en-US" sz="2500" b="1" dirty="0">
                <a:latin typeface="+mj-ea"/>
                <a:ea typeface="+mj-ea"/>
              </a:rPr>
              <a:t> </a:t>
            </a:r>
            <a:r>
              <a:rPr lang="en-US" altLang="ko-KR" sz="2500" b="1" dirty="0">
                <a:latin typeface="+mj-ea"/>
                <a:ea typeface="+mj-ea"/>
              </a:rPr>
              <a:t>Unsupervised Image-to-Image Translation</a:t>
            </a:r>
            <a:endParaRPr lang="ko-KR" altLang="en-US" sz="2500" b="1" dirty="0">
              <a:latin typeface="+mj-ea"/>
              <a:ea typeface="+mj-ea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9" t="71892" r="3525"/>
          <a:stretch/>
        </p:blipFill>
        <p:spPr>
          <a:xfrm>
            <a:off x="316507" y="6365966"/>
            <a:ext cx="1593439" cy="4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84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Related Works</a:t>
            </a:r>
            <a:r>
              <a:rPr lang="ko-KR" altLang="en-US" dirty="0"/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 GAN</a:t>
            </a:r>
          </a:p>
          <a:p>
            <a:endParaRPr lang="en-US" altLang="ko-KR" dirty="0"/>
          </a:p>
          <a:p>
            <a:r>
              <a:rPr lang="en-US" altLang="ko-KR" dirty="0"/>
              <a:t>Image-to-Image</a:t>
            </a:r>
            <a:r>
              <a:rPr lang="ko-KR" altLang="en-US" dirty="0"/>
              <a:t> </a:t>
            </a:r>
            <a:r>
              <a:rPr lang="en-US" altLang="ko-KR" dirty="0"/>
              <a:t>translation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Unsupervised</a:t>
            </a:r>
            <a:r>
              <a:rPr lang="ko-KR" altLang="en-US" dirty="0"/>
              <a:t>한 </a:t>
            </a:r>
            <a:r>
              <a:rPr lang="en-US" altLang="ko-KR" dirty="0"/>
              <a:t>task</a:t>
            </a:r>
            <a:r>
              <a:rPr lang="ko-KR" altLang="en-US" dirty="0"/>
              <a:t>를 수행하기위해서는 추가적인 제약을 필요로 함 </a:t>
            </a:r>
            <a:r>
              <a:rPr lang="en-US" altLang="ko-KR" dirty="0"/>
              <a:t>(ex) cycle consistency loss)</a:t>
            </a:r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그동안의 연구에서는 </a:t>
            </a:r>
            <a:r>
              <a:rPr lang="en-US" altLang="ko-KR" dirty="0"/>
              <a:t>multimodal</a:t>
            </a:r>
            <a:r>
              <a:rPr lang="ko-KR" altLang="en-US" dirty="0"/>
              <a:t>한 출력을 가지는 모델은 전부  </a:t>
            </a:r>
            <a:r>
              <a:rPr lang="en-US" altLang="ko-KR" dirty="0"/>
              <a:t>supervise</a:t>
            </a:r>
            <a:r>
              <a:rPr lang="ko-KR" altLang="en-US" dirty="0"/>
              <a:t>한 모델이여야 했음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76157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Related Works</a:t>
            </a:r>
            <a:r>
              <a:rPr lang="ko-KR" altLang="en-US" dirty="0"/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Style Transfer</a:t>
            </a:r>
          </a:p>
          <a:p>
            <a:pPr lvl="1"/>
            <a:r>
              <a:rPr lang="en-US" altLang="ko-KR" dirty="0"/>
              <a:t>Style</a:t>
            </a:r>
            <a:r>
              <a:rPr lang="ko-KR" altLang="en-US" dirty="0"/>
              <a:t> </a:t>
            </a:r>
            <a:r>
              <a:rPr lang="en-US" altLang="ko-KR" dirty="0"/>
              <a:t>transfer</a:t>
            </a:r>
            <a:r>
              <a:rPr lang="ko-KR" altLang="en-US" dirty="0"/>
              <a:t>는 이미지의 </a:t>
            </a:r>
            <a:r>
              <a:rPr lang="en-US" altLang="ko-KR" dirty="0"/>
              <a:t>content</a:t>
            </a:r>
            <a:r>
              <a:rPr lang="ko-KR" altLang="en-US" dirty="0"/>
              <a:t>를 보존하면서 </a:t>
            </a:r>
            <a:r>
              <a:rPr lang="en-US" altLang="ko-KR" dirty="0"/>
              <a:t>style</a:t>
            </a:r>
            <a:r>
              <a:rPr lang="ko-KR" altLang="en-US" dirty="0"/>
              <a:t>을 수정하는 </a:t>
            </a:r>
            <a:r>
              <a:rPr lang="en-US" altLang="ko-KR" dirty="0"/>
              <a:t>task</a:t>
            </a:r>
          </a:p>
          <a:p>
            <a:endParaRPr lang="en-US" altLang="ko-KR" dirty="0"/>
          </a:p>
          <a:p>
            <a:r>
              <a:rPr lang="en-US" altLang="ko-KR" dirty="0"/>
              <a:t>Learning disentangled representation</a:t>
            </a:r>
          </a:p>
          <a:p>
            <a:pPr lvl="1"/>
            <a:r>
              <a:rPr lang="en-US" altLang="ko-KR" dirty="0"/>
              <a:t>MUNIT</a:t>
            </a:r>
            <a:r>
              <a:rPr lang="ko-KR" altLang="en-US" dirty="0"/>
              <a:t>은 </a:t>
            </a:r>
            <a:r>
              <a:rPr lang="en-US" altLang="ko-KR" dirty="0"/>
              <a:t>style</a:t>
            </a:r>
            <a:r>
              <a:rPr lang="ko-KR" altLang="en-US" dirty="0"/>
              <a:t>과 </a:t>
            </a:r>
            <a:r>
              <a:rPr lang="en-US" altLang="ko-KR" dirty="0"/>
              <a:t>content</a:t>
            </a:r>
            <a:r>
              <a:rPr lang="ko-KR" altLang="en-US" dirty="0"/>
              <a:t>의 분리를 위해서 </a:t>
            </a:r>
            <a:r>
              <a:rPr lang="en-US" altLang="ko-KR" dirty="0"/>
              <a:t>disentangle</a:t>
            </a:r>
            <a:r>
              <a:rPr lang="ko-KR" altLang="en-US" dirty="0"/>
              <a:t>한 학습을 진행함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64553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Assumptions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X1</a:t>
            </a:r>
            <a:r>
              <a:rPr lang="ko-KR" altLang="en-US" dirty="0"/>
              <a:t>과</a:t>
            </a:r>
            <a:r>
              <a:rPr lang="en-US" altLang="ko-KR" dirty="0"/>
              <a:t> X2</a:t>
            </a:r>
            <a:r>
              <a:rPr lang="ko-KR" altLang="en-US" dirty="0"/>
              <a:t>라는 서로 다른 도메인 이미지에</a:t>
            </a:r>
            <a:r>
              <a:rPr lang="en-US" altLang="ko-KR" dirty="0"/>
              <a:t> </a:t>
            </a:r>
            <a:r>
              <a:rPr lang="ko-KR" altLang="en-US" dirty="0"/>
              <a:t>대해서 서로 공통 분포인 </a:t>
            </a:r>
            <a:r>
              <a:rPr lang="en-US" altLang="ko-KR" dirty="0"/>
              <a:t>p(x1, x2)</a:t>
            </a:r>
            <a:r>
              <a:rPr lang="ko-KR" altLang="en-US" dirty="0"/>
              <a:t>를 사용하지 않고 각 도메인의 분포를 학습함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학습한 분포를 통해 </a:t>
            </a:r>
            <a:r>
              <a:rPr lang="en-US" altLang="ko-KR" dirty="0"/>
              <a:t>x1-&gt;x2,</a:t>
            </a:r>
            <a:r>
              <a:rPr lang="ko-KR" altLang="en-US" dirty="0"/>
              <a:t> </a:t>
            </a:r>
            <a:r>
              <a:rPr lang="en-US" altLang="ko-KR" dirty="0"/>
              <a:t>x2-&gt;x1</a:t>
            </a:r>
            <a:r>
              <a:rPr lang="ko-KR" altLang="en-US" dirty="0"/>
              <a:t>으로 변화하는 분포를 추정하는 것이 목표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다만 복잡하고 </a:t>
            </a:r>
            <a:r>
              <a:rPr lang="en-US" altLang="ko-KR" dirty="0"/>
              <a:t>multimodal </a:t>
            </a:r>
            <a:r>
              <a:rPr lang="ko-KR" altLang="en-US" dirty="0"/>
              <a:t>하기</a:t>
            </a:r>
            <a:r>
              <a:rPr lang="en-US" altLang="ko-KR" dirty="0"/>
              <a:t> </a:t>
            </a:r>
            <a:r>
              <a:rPr lang="ko-KR" altLang="en-US" dirty="0"/>
              <a:t>때문에  </a:t>
            </a:r>
            <a:r>
              <a:rPr lang="en-US" altLang="ko-KR" dirty="0"/>
              <a:t>deterministic</a:t>
            </a:r>
            <a:r>
              <a:rPr lang="ko-KR" altLang="en-US" dirty="0"/>
              <a:t>한 모델은 잘 작동하지 않음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868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altLang="ko-KR" dirty="0"/>
              </a:p>
              <a:p>
                <a:r>
                  <a:rPr lang="en-US" altLang="ko-KR" dirty="0"/>
                  <a:t>Assumptions</a:t>
                </a:r>
              </a:p>
              <a:p>
                <a:endParaRPr lang="en-US" altLang="ko-KR" dirty="0"/>
              </a:p>
              <a:p>
                <a:pPr lvl="1"/>
                <a:r>
                  <a:rPr lang="ko-KR" altLang="en-US" dirty="0"/>
                  <a:t>이를 해결하기 위해 부분적으로 공유하는 </a:t>
                </a:r>
                <a:r>
                  <a:rPr lang="en-US" altLang="ko-KR" dirty="0"/>
                  <a:t>latent space</a:t>
                </a:r>
                <a:r>
                  <a:rPr lang="ko-KR" altLang="en-US" dirty="0"/>
                  <a:t>를 가정</a:t>
                </a:r>
                <a:endParaRPr lang="en-US" altLang="ko-KR" dirty="0"/>
              </a:p>
              <a:p>
                <a:pPr lvl="1"/>
                <a:endParaRPr lang="en-US" altLang="ko-KR" dirty="0"/>
              </a:p>
              <a:p>
                <a:pPr lvl="1"/>
                <a:r>
                  <a:rPr lang="ko-KR" altLang="en-US" dirty="0"/>
                  <a:t>두 도메인에 대하여 공유하는 </a:t>
                </a:r>
                <a:r>
                  <a:rPr lang="en-US" altLang="ko-KR" dirty="0"/>
                  <a:t>latent space</a:t>
                </a:r>
                <a:r>
                  <a:rPr lang="ko-KR" altLang="en-US" dirty="0"/>
                  <a:t>인 </a:t>
                </a:r>
                <a:r>
                  <a:rPr lang="en-US" altLang="ko-KR" dirty="0"/>
                  <a:t>content latent C</a:t>
                </a:r>
                <a:r>
                  <a:rPr lang="ko-KR" altLang="en-US" dirty="0"/>
                  <a:t>와 개별적인</a:t>
                </a:r>
                <a:r>
                  <a:rPr lang="en-US" altLang="ko-KR" dirty="0"/>
                  <a:t> </a:t>
                </a:r>
                <a:r>
                  <a:rPr lang="ko-KR" altLang="en-US" dirty="0"/>
                  <a:t>도메인의 고유한 </a:t>
                </a:r>
                <a:r>
                  <a:rPr lang="en-US" altLang="ko-KR" dirty="0"/>
                  <a:t>style latent S</a:t>
                </a:r>
                <a:r>
                  <a:rPr lang="ko-KR" altLang="en-US" dirty="0"/>
                  <a:t>를 가정</a:t>
                </a:r>
                <a:endParaRPr lang="en-US" altLang="ko-KR" dirty="0"/>
              </a:p>
              <a:p>
                <a:pPr lvl="1"/>
                <a:endParaRPr lang="en-US" altLang="ko-KR" dirty="0"/>
              </a:p>
              <a:p>
                <a:pPr lvl="1"/>
                <a:r>
                  <a:rPr lang="ko-KR" altLang="en-US" b="0" dirty="0"/>
                  <a:t>이</a:t>
                </a:r>
                <a14:m>
                  <m:oMath xmlns:m="http://schemas.openxmlformats.org/officeDocument/2006/math">
                    <m:r>
                      <a:rPr lang="ko-KR" altLang="en-US" i="1">
                        <a:latin typeface="Cambria Math" panose="02040503050406030204" pitchFamily="18" charset="0"/>
                      </a:rPr>
                      <m:t>를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o-KR" altLang="en-US" i="1">
                        <a:latin typeface="Cambria Math" panose="02040503050406030204" pitchFamily="18" charset="0"/>
                      </a:rPr>
                      <m:t>통</m:t>
                    </m:r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해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o-KR" altLang="en-US" i="1">
                        <a:latin typeface="Cambria Math" panose="02040503050406030204" pitchFamily="18" charset="0"/>
                      </a:rPr>
                      <m:t>이</m:t>
                    </m:r>
                    <m:r>
                      <a:rPr lang="ko-KR" altLang="en-US" i="1" smtClean="0">
                        <a:latin typeface="Cambria Math" panose="02040503050406030204" pitchFamily="18" charset="0"/>
                      </a:rPr>
                      <m:t>미</m:t>
                    </m:r>
                    <m:r>
                      <a:rPr lang="ko-KR" altLang="en-US" i="1">
                        <a:latin typeface="Cambria Math" panose="02040503050406030204" pitchFamily="18" charset="0"/>
                      </a:rPr>
                      <m:t>지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ko-KR" altLang="en-US" i="1">
                        <a:latin typeface="Cambria Math" panose="02040503050406030204" pitchFamily="18" charset="0"/>
                      </a:rPr>
                      <m:t>쌍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ko-KR" altLang="en-US" i="1">
                        <a:latin typeface="Cambria Math" panose="02040503050406030204" pitchFamily="18" charset="0"/>
                      </a:rPr>
                      <m:t>는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2=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2)</m:t>
                    </m:r>
                  </m:oMath>
                </a14:m>
                <a:r>
                  <a:rPr lang="ko-KR" altLang="en-US" dirty="0"/>
                  <a:t>에 의해 생성되고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ko-KR" altLang="en-US" i="1">
                        <a:latin typeface="Cambria Math" panose="02040503050406030204" pitchFamily="18" charset="0"/>
                      </a:rPr>
                      <m:t>는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ko-KR" altLang="en-US" dirty="0"/>
                  <a:t>역이 되는 인코더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ko-KR" altLang="en-US" i="1">
                        <a:latin typeface="Cambria Math" panose="02040503050406030204" pitchFamily="18" charset="0"/>
                      </a:rPr>
                      <m:t>을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ko-KR" altLang="en-US" dirty="0"/>
                  <a:t>가지게 됨</a:t>
                </a:r>
                <a:endParaRPr lang="en-US" altLang="ko-KR" dirty="0"/>
              </a:p>
              <a:p>
                <a:pPr lvl="1"/>
                <a:endParaRPr lang="en-US" altLang="ko-KR" dirty="0"/>
              </a:p>
              <a:p>
                <a:pPr lvl="1"/>
                <a:r>
                  <a:rPr lang="en-US" altLang="ko-KR" dirty="0"/>
                  <a:t>UNIT</a:t>
                </a:r>
                <a:r>
                  <a:rPr lang="ko-KR" altLang="en-US" dirty="0"/>
                  <a:t>과 모델이 비슷하지만</a:t>
                </a:r>
                <a:r>
                  <a:rPr lang="en-US" altLang="ko-KR" dirty="0"/>
                  <a:t>, latent space</a:t>
                </a:r>
                <a:r>
                  <a:rPr lang="ko-KR" altLang="en-US" dirty="0"/>
                  <a:t>를 분리하여 사용한다는 다른 점을 가지고 이는 </a:t>
                </a:r>
                <a:r>
                  <a:rPr lang="en-US" altLang="ko-KR" dirty="0"/>
                  <a:t>many-to-many task</a:t>
                </a:r>
                <a:r>
                  <a:rPr lang="ko-KR" altLang="en-US" dirty="0"/>
                  <a:t>에서</a:t>
                </a:r>
                <a:r>
                  <a:rPr lang="en-US" altLang="ko-KR" dirty="0"/>
                  <a:t> </a:t>
                </a:r>
                <a:r>
                  <a:rPr lang="ko-KR" altLang="en-US" dirty="0"/>
                  <a:t>더 적합함</a:t>
                </a:r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3370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Model</a:t>
            </a:r>
          </a:p>
          <a:p>
            <a:pPr lvl="1"/>
            <a:r>
              <a:rPr lang="en-US" altLang="ko-KR" dirty="0"/>
              <a:t>MUNIT</a:t>
            </a:r>
            <a:r>
              <a:rPr lang="ko-KR" altLang="en-US" dirty="0"/>
              <a:t>은 </a:t>
            </a:r>
            <a:r>
              <a:rPr lang="en-US" altLang="ko-KR" dirty="0"/>
              <a:t>2</a:t>
            </a:r>
            <a:r>
              <a:rPr lang="ko-KR" altLang="en-US" dirty="0"/>
              <a:t>가지의 </a:t>
            </a:r>
            <a:r>
              <a:rPr lang="en-US" altLang="ko-KR" dirty="0"/>
              <a:t>Auto-encode</a:t>
            </a:r>
            <a:r>
              <a:rPr lang="ko-KR" altLang="en-US" dirty="0"/>
              <a:t>로 구성되며</a:t>
            </a:r>
            <a:r>
              <a:rPr lang="en-US" altLang="ko-KR" dirty="0"/>
              <a:t>, </a:t>
            </a:r>
            <a:r>
              <a:rPr lang="ko-KR" altLang="en-US" dirty="0"/>
              <a:t>각각의 </a:t>
            </a:r>
            <a:r>
              <a:rPr lang="en-US" altLang="ko-KR" dirty="0"/>
              <a:t>latent code</a:t>
            </a:r>
            <a:r>
              <a:rPr lang="ko-KR" altLang="en-US" dirty="0"/>
              <a:t>는 </a:t>
            </a:r>
            <a:r>
              <a:rPr lang="en-US" altLang="ko-KR" dirty="0"/>
              <a:t>content c</a:t>
            </a:r>
            <a:r>
              <a:rPr lang="ko-KR" altLang="en-US" dirty="0"/>
              <a:t>와 </a:t>
            </a:r>
            <a:r>
              <a:rPr lang="en-US" altLang="ko-KR" dirty="0"/>
              <a:t>style s</a:t>
            </a:r>
            <a:r>
              <a:rPr lang="ko-KR" altLang="en-US" dirty="0"/>
              <a:t>로 구성되어 있음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변환 이미지와 대상 도메인의 실제 이미지를 구별하지 못하도록 </a:t>
            </a:r>
            <a:r>
              <a:rPr lang="en-US" altLang="ko-KR" dirty="0"/>
              <a:t>adversarial</a:t>
            </a:r>
            <a:r>
              <a:rPr lang="ko-KR" altLang="en-US" dirty="0"/>
              <a:t> 목표와 </a:t>
            </a:r>
            <a:r>
              <a:rPr lang="en-US" altLang="ko-KR" dirty="0"/>
              <a:t>latent code</a:t>
            </a:r>
            <a:r>
              <a:rPr lang="ko-KR" altLang="en-US" dirty="0"/>
              <a:t>를 재구성하는 </a:t>
            </a:r>
            <a:r>
              <a:rPr lang="en-US" altLang="ko-KR" dirty="0"/>
              <a:t>reconstruction</a:t>
            </a:r>
            <a:r>
              <a:rPr lang="ko-KR" altLang="en-US" dirty="0"/>
              <a:t> 목표를 가지고 모델을 훈련</a:t>
            </a:r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BC2CA68-7109-459E-AA99-B5C86315E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894" y="4074179"/>
            <a:ext cx="5775423" cy="274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280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altLang="ko-KR" dirty="0"/>
              </a:p>
              <a:p>
                <a:r>
                  <a:rPr lang="en-US" altLang="ko-KR" dirty="0"/>
                  <a:t>Model</a:t>
                </a:r>
              </a:p>
              <a:p>
                <a:pPr lvl="1"/>
                <a:r>
                  <a:rPr lang="en-US" altLang="ko-KR" dirty="0"/>
                  <a:t>(a) </a:t>
                </a:r>
                <a:r>
                  <a:rPr lang="ko-KR" altLang="en-US" dirty="0"/>
                  <a:t>각 </a:t>
                </a:r>
                <a:r>
                  <a:rPr lang="en-US" altLang="ko-KR" dirty="0"/>
                  <a:t>Generator</a:t>
                </a:r>
                <a:r>
                  <a:rPr lang="ko-KR" altLang="en-US" dirty="0"/>
                  <a:t>는 </a:t>
                </a:r>
                <a:r>
                  <a:rPr lang="en-US" altLang="ko-KR" dirty="0"/>
                  <a:t>encode</a:t>
                </a:r>
                <a:r>
                  <a:rPr lang="ko-KR" altLang="en-US" dirty="0"/>
                  <a:t>와 </a:t>
                </a:r>
                <a:r>
                  <a:rPr lang="en-US" altLang="ko-KR" dirty="0"/>
                  <a:t>Decoder </a:t>
                </a:r>
                <a:r>
                  <a:rPr lang="ko-KR" altLang="en-US" dirty="0"/>
                  <a:t>부분으로 나뉘는데 </a:t>
                </a:r>
                <a:r>
                  <a:rPr lang="en-US" altLang="ko-KR" dirty="0"/>
                  <a:t>encoder</a:t>
                </a:r>
                <a:r>
                  <a:rPr lang="ko-KR" altLang="en-US" dirty="0"/>
                  <a:t>를 통해 </a:t>
                </a:r>
                <a:r>
                  <a:rPr lang="en-US" altLang="ko-KR" dirty="0"/>
                  <a:t>latent space</a:t>
                </a:r>
                <a:r>
                  <a:rPr lang="ko-KR" altLang="en-US" dirty="0"/>
                  <a:t>가 </a:t>
                </a:r>
                <a:r>
                  <a:rPr lang="en-US" altLang="ko-KR" dirty="0"/>
                  <a:t>content</a:t>
                </a:r>
                <a:r>
                  <a:rPr lang="ko-KR" altLang="en-US" dirty="0"/>
                  <a:t>와 </a:t>
                </a:r>
                <a:r>
                  <a:rPr lang="en-US" altLang="ko-KR" dirty="0"/>
                  <a:t>style</a:t>
                </a:r>
                <a:r>
                  <a:rPr lang="ko-KR" altLang="en-US" dirty="0"/>
                  <a:t>로 분리 됨</a:t>
                </a:r>
                <a:endParaRPr lang="en-US" altLang="ko-KR" dirty="0"/>
              </a:p>
              <a:p>
                <a:pPr lvl="1"/>
                <a:endParaRPr lang="en-US" altLang="ko-KR" dirty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en-US" altLang="ko-KR" b="0" i="0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d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=(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sup>
                    </m:sSubSup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d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ko-KR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sup>
                    </m:sSubSup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d>
                    <m:r>
                      <a:rPr lang="en-US" altLang="ko-KR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그림 4">
            <a:extLst>
              <a:ext uri="{FF2B5EF4-FFF2-40B4-BE49-F238E27FC236}">
                <a16:creationId xmlns:a16="http://schemas.microsoft.com/office/drawing/2014/main" id="{1BC2CA68-7109-459E-AA99-B5C86315E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894" y="4074179"/>
            <a:ext cx="5775423" cy="274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99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Model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(b) image translation</a:t>
            </a:r>
            <a:r>
              <a:rPr lang="ko-KR" altLang="en-US" dirty="0"/>
              <a:t>은 </a:t>
            </a:r>
            <a:r>
              <a:rPr lang="en-US" altLang="ko-KR" dirty="0"/>
              <a:t>encode</a:t>
            </a:r>
            <a:r>
              <a:rPr lang="ko-KR" altLang="en-US" dirty="0"/>
              <a:t>를 통해 </a:t>
            </a:r>
            <a:r>
              <a:rPr lang="en-US" altLang="ko-KR" dirty="0"/>
              <a:t>content c1</a:t>
            </a:r>
            <a:r>
              <a:rPr lang="ko-KR" altLang="en-US" dirty="0"/>
              <a:t>을 추출한 뒤 </a:t>
            </a:r>
            <a:r>
              <a:rPr lang="en-US" altLang="ko-KR" dirty="0"/>
              <a:t>target </a:t>
            </a:r>
            <a:r>
              <a:rPr lang="ko-KR" altLang="en-US" dirty="0"/>
              <a:t>도메인의 </a:t>
            </a:r>
            <a:r>
              <a:rPr lang="en-US" altLang="ko-KR" dirty="0"/>
              <a:t>style s2</a:t>
            </a:r>
            <a:r>
              <a:rPr lang="ko-KR" altLang="en-US" dirty="0"/>
              <a:t>를 무작위로 추출하여 수행</a:t>
            </a:r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BC2CA68-7109-459E-AA99-B5C86315E7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894" y="4074179"/>
            <a:ext cx="5775423" cy="274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394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Loss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Bidirectional reconstruction loss.</a:t>
            </a:r>
          </a:p>
          <a:p>
            <a:pPr lvl="2"/>
            <a:r>
              <a:rPr lang="en-US" altLang="ko-KR" dirty="0"/>
              <a:t>Image</a:t>
            </a:r>
            <a:r>
              <a:rPr lang="ko-KR" altLang="en-US" dirty="0"/>
              <a:t> </a:t>
            </a:r>
            <a:r>
              <a:rPr lang="en-US" altLang="ko-KR" dirty="0"/>
              <a:t>reconstruction:</a:t>
            </a:r>
            <a:r>
              <a:rPr lang="ko-KR" altLang="en-US" dirty="0"/>
              <a:t> 데이터 분포에서 샘플링 된 이미지가 </a:t>
            </a:r>
            <a:r>
              <a:rPr lang="en-US" altLang="ko-KR" dirty="0"/>
              <a:t>encoding </a:t>
            </a:r>
            <a:r>
              <a:rPr lang="ko-KR" altLang="en-US" dirty="0"/>
              <a:t>및 </a:t>
            </a:r>
            <a:r>
              <a:rPr lang="en-US" altLang="ko-KR" dirty="0"/>
              <a:t>decoding </a:t>
            </a:r>
            <a:r>
              <a:rPr lang="ko-KR" altLang="en-US" dirty="0"/>
              <a:t>후에 재구성 할 수 </a:t>
            </a:r>
            <a:r>
              <a:rPr lang="ko-KR" altLang="en-US" dirty="0" err="1"/>
              <a:t>있게해</a:t>
            </a:r>
            <a:r>
              <a:rPr lang="ko-KR" altLang="en-US" dirty="0"/>
              <a:t> 줌</a:t>
            </a:r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49056D5-A85E-4DAD-B3A1-17715F0D67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047" y="3788227"/>
            <a:ext cx="6261906" cy="6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64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Loss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Bidirectional reconstruction loss.</a:t>
            </a:r>
          </a:p>
          <a:p>
            <a:pPr lvl="2"/>
            <a:r>
              <a:rPr lang="en-US" altLang="ko-KR" dirty="0"/>
              <a:t>Latent</a:t>
            </a:r>
            <a:r>
              <a:rPr lang="ko-KR" altLang="en-US" dirty="0"/>
              <a:t> </a:t>
            </a:r>
            <a:r>
              <a:rPr lang="en-US" altLang="ko-KR" dirty="0"/>
              <a:t>reconstruction:</a:t>
            </a:r>
            <a:r>
              <a:rPr lang="ko-KR" altLang="en-US" dirty="0"/>
              <a:t> </a:t>
            </a:r>
            <a:r>
              <a:rPr lang="en-US" altLang="ko-KR" dirty="0"/>
              <a:t>translation</a:t>
            </a:r>
            <a:r>
              <a:rPr lang="ko-KR" altLang="en-US" dirty="0"/>
              <a:t> 시 </a:t>
            </a:r>
            <a:r>
              <a:rPr lang="en-US" altLang="ko-KR" dirty="0"/>
              <a:t>latent space</a:t>
            </a:r>
            <a:r>
              <a:rPr lang="ko-KR" altLang="en-US" dirty="0"/>
              <a:t>에서 샘플링 된 </a:t>
            </a:r>
            <a:r>
              <a:rPr lang="en-US" altLang="ko-KR" dirty="0"/>
              <a:t>latent code(style</a:t>
            </a:r>
            <a:r>
              <a:rPr lang="ko-KR" altLang="en-US" dirty="0"/>
              <a:t> 및 </a:t>
            </a:r>
            <a:r>
              <a:rPr lang="en-US" altLang="ko-KR" dirty="0"/>
              <a:t>content)</a:t>
            </a:r>
            <a:r>
              <a:rPr lang="ko-KR" altLang="en-US" dirty="0"/>
              <a:t>에 대한 재구성을</a:t>
            </a:r>
            <a:r>
              <a:rPr lang="en-US" altLang="ko-KR" dirty="0"/>
              <a:t> </a:t>
            </a:r>
            <a:r>
              <a:rPr lang="ko-KR" altLang="en-US" dirty="0"/>
              <a:t>할 수 있게 해 줌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r>
              <a:rPr lang="en-US" altLang="ko-KR" dirty="0"/>
              <a:t>Reconstruction loss</a:t>
            </a:r>
            <a:r>
              <a:rPr lang="ko-KR" altLang="en-US" dirty="0"/>
              <a:t>는 선명한 이미지의 출력을 위해 </a:t>
            </a:r>
            <a:r>
              <a:rPr lang="en-US" altLang="ko-KR" dirty="0"/>
              <a:t>L1 loss</a:t>
            </a:r>
            <a:r>
              <a:rPr lang="ko-KR" altLang="en-US" dirty="0"/>
              <a:t>를 사용</a:t>
            </a:r>
            <a:endParaRPr lang="en-US" altLang="ko-KR" dirty="0"/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BCA7E4AD-335E-4174-BE3A-15447E7D5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047" y="3914909"/>
            <a:ext cx="6261906" cy="93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83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Loss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Adversarial loss.</a:t>
            </a:r>
          </a:p>
          <a:p>
            <a:pPr lvl="2"/>
            <a:r>
              <a:rPr lang="ko-KR" altLang="en-US" dirty="0"/>
              <a:t>변환된</a:t>
            </a:r>
            <a:r>
              <a:rPr lang="en-US" altLang="ko-KR" dirty="0"/>
              <a:t> </a:t>
            </a:r>
            <a:r>
              <a:rPr lang="ko-KR" altLang="en-US" dirty="0"/>
              <a:t>이미지의 분포를 </a:t>
            </a:r>
            <a:r>
              <a:rPr lang="en-US" altLang="ko-KR" dirty="0"/>
              <a:t>target </a:t>
            </a:r>
            <a:r>
              <a:rPr lang="ko-KR" altLang="en-US" dirty="0"/>
              <a:t>이미지 분포와 </a:t>
            </a:r>
            <a:r>
              <a:rPr lang="en-US" altLang="ko-KR" dirty="0"/>
              <a:t>mapping</a:t>
            </a:r>
            <a:r>
              <a:rPr lang="ko-KR" altLang="en-US" dirty="0"/>
              <a:t>하기 위해 </a:t>
            </a:r>
            <a:r>
              <a:rPr lang="en-US" altLang="ko-KR" dirty="0"/>
              <a:t>GAN</a:t>
            </a:r>
            <a:r>
              <a:rPr lang="ko-KR" altLang="en-US" dirty="0"/>
              <a:t>을 사용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5BE07D58-306B-437C-8645-A87F3091E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50" y="3659801"/>
            <a:ext cx="6892299" cy="42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381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Abstract</a:t>
            </a:r>
          </a:p>
          <a:p>
            <a:endParaRPr lang="en-US" altLang="ko-KR" dirty="0"/>
          </a:p>
          <a:p>
            <a:r>
              <a:rPr lang="en-US" altLang="ko-KR" dirty="0"/>
              <a:t>Introduction</a:t>
            </a:r>
          </a:p>
          <a:p>
            <a:endParaRPr lang="en-US" altLang="ko-KR" dirty="0"/>
          </a:p>
          <a:p>
            <a:r>
              <a:rPr lang="en-US" altLang="ko-KR" dirty="0"/>
              <a:t>Related Works</a:t>
            </a:r>
          </a:p>
          <a:p>
            <a:endParaRPr lang="en-US" altLang="ko-KR" dirty="0"/>
          </a:p>
          <a:p>
            <a:r>
              <a:rPr lang="en-US" altLang="ko-KR" dirty="0"/>
              <a:t>Multimodal Unsupervised Image-to-Image Translation</a:t>
            </a:r>
          </a:p>
        </p:txBody>
      </p:sp>
    </p:spTree>
    <p:extLst>
      <p:ext uri="{BB962C8B-B14F-4D97-AF65-F5344CB8AC3E}">
        <p14:creationId xmlns:p14="http://schemas.microsoft.com/office/powerpoint/2010/main" val="509447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Loss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Total loss.</a:t>
            </a:r>
          </a:p>
          <a:p>
            <a:pPr lvl="2"/>
            <a:r>
              <a:rPr lang="en-US" altLang="ko-KR" dirty="0"/>
              <a:t>Image reconstruction loss, Content, Style reconstruction loss, Adversarial loss</a:t>
            </a:r>
            <a:r>
              <a:rPr lang="ko-KR" altLang="en-US" dirty="0"/>
              <a:t>의</a:t>
            </a:r>
            <a:r>
              <a:rPr lang="en-US" altLang="ko-KR" dirty="0"/>
              <a:t> 4</a:t>
            </a:r>
            <a:r>
              <a:rPr lang="ko-KR" altLang="en-US" dirty="0"/>
              <a:t>개의 </a:t>
            </a:r>
            <a:r>
              <a:rPr lang="en-US" altLang="ko-KR" dirty="0"/>
              <a:t>loss</a:t>
            </a:r>
            <a:r>
              <a:rPr lang="ko-KR" altLang="en-US" dirty="0"/>
              <a:t>를 각 </a:t>
            </a:r>
            <a:r>
              <a:rPr lang="en-US" altLang="ko-KR" dirty="0"/>
              <a:t>2</a:t>
            </a:r>
            <a:r>
              <a:rPr lang="ko-KR" altLang="en-US" dirty="0"/>
              <a:t>개의 도메인에 적용시켜 총 </a:t>
            </a:r>
            <a:r>
              <a:rPr lang="en-US" altLang="ko-KR" dirty="0"/>
              <a:t>8</a:t>
            </a:r>
            <a:r>
              <a:rPr lang="ko-KR" altLang="en-US" dirty="0"/>
              <a:t>개의 </a:t>
            </a:r>
            <a:r>
              <a:rPr lang="en-US" altLang="ko-KR" dirty="0"/>
              <a:t>loss</a:t>
            </a:r>
            <a:r>
              <a:rPr lang="ko-KR" altLang="en-US" dirty="0"/>
              <a:t>를 가짐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r>
              <a:rPr lang="en-US" altLang="ko-KR" dirty="0"/>
              <a:t>Lambda</a:t>
            </a:r>
            <a:r>
              <a:rPr lang="ko-KR" altLang="en-US" dirty="0"/>
              <a:t>는</a:t>
            </a:r>
            <a:r>
              <a:rPr lang="en-US" altLang="ko-KR" dirty="0"/>
              <a:t> reconstruction</a:t>
            </a:r>
            <a:r>
              <a:rPr lang="ko-KR" altLang="en-US" dirty="0"/>
              <a:t>을 제어하는 가중치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</p:txBody>
      </p:sp>
      <p:pic>
        <p:nvPicPr>
          <p:cNvPr id="8" name="그림 7" descr="텍스트이(가) 표시된 사진&#10;&#10;자동 생성된 설명">
            <a:extLst>
              <a:ext uri="{FF2B5EF4-FFF2-40B4-BE49-F238E27FC236}">
                <a16:creationId xmlns:a16="http://schemas.microsoft.com/office/drawing/2014/main" id="{9054DC0D-8920-4E68-B50F-9CD54166C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661" y="4420606"/>
            <a:ext cx="6758677" cy="882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62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ko-KR" altLang="en-US" dirty="0"/>
              <a:t>요약</a:t>
            </a:r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MUNIT</a:t>
            </a:r>
            <a:r>
              <a:rPr lang="ko-KR" altLang="en-US" dirty="0"/>
              <a:t>은</a:t>
            </a:r>
            <a:r>
              <a:rPr lang="en-US" altLang="ko-KR" dirty="0"/>
              <a:t> latent space</a:t>
            </a:r>
            <a:r>
              <a:rPr lang="ko-KR" altLang="en-US" dirty="0"/>
              <a:t>를 </a:t>
            </a:r>
            <a:r>
              <a:rPr lang="en-US" altLang="ko-KR" dirty="0"/>
              <a:t>content</a:t>
            </a:r>
            <a:r>
              <a:rPr lang="ko-KR" altLang="en-US" dirty="0"/>
              <a:t>와 </a:t>
            </a:r>
            <a:r>
              <a:rPr lang="en-US" altLang="ko-KR" dirty="0"/>
              <a:t>style</a:t>
            </a:r>
            <a:r>
              <a:rPr lang="ko-KR" altLang="en-US" dirty="0"/>
              <a:t>로 나누고 </a:t>
            </a:r>
            <a:r>
              <a:rPr lang="en-US" altLang="ko-KR" dirty="0"/>
              <a:t>target </a:t>
            </a:r>
            <a:r>
              <a:rPr lang="ko-KR" altLang="en-US" dirty="0"/>
              <a:t>도메인과 원본 도메인은 서로 </a:t>
            </a:r>
            <a:r>
              <a:rPr lang="en-US" altLang="ko-KR" dirty="0"/>
              <a:t>content space</a:t>
            </a:r>
            <a:r>
              <a:rPr lang="ko-KR" altLang="en-US" dirty="0"/>
              <a:t>를 공유하지만 </a:t>
            </a:r>
            <a:r>
              <a:rPr lang="en-US" altLang="ko-KR" dirty="0"/>
              <a:t>style</a:t>
            </a:r>
            <a:r>
              <a:rPr lang="ko-KR" altLang="en-US" dirty="0"/>
              <a:t>을 개별적으로 둔다</a:t>
            </a:r>
            <a:r>
              <a:rPr lang="en-US" altLang="ko-KR" dirty="0"/>
              <a:t>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Encoder</a:t>
            </a:r>
            <a:r>
              <a:rPr lang="ko-KR" altLang="en-US" dirty="0"/>
              <a:t>를 통해 </a:t>
            </a:r>
            <a:r>
              <a:rPr lang="en-US" altLang="ko-KR" dirty="0"/>
              <a:t>content</a:t>
            </a:r>
            <a:r>
              <a:rPr lang="ko-KR" altLang="en-US" dirty="0"/>
              <a:t>와 </a:t>
            </a:r>
            <a:r>
              <a:rPr lang="en-US" altLang="ko-KR" dirty="0"/>
              <a:t>style</a:t>
            </a:r>
            <a:r>
              <a:rPr lang="ko-KR" altLang="en-US" dirty="0"/>
              <a:t>을 분해한</a:t>
            </a:r>
            <a:r>
              <a:rPr lang="en-US" altLang="ko-KR" dirty="0"/>
              <a:t> </a:t>
            </a:r>
            <a:r>
              <a:rPr lang="ko-KR" altLang="en-US" dirty="0"/>
              <a:t>뒤 </a:t>
            </a:r>
            <a:r>
              <a:rPr lang="en-US" altLang="ko-KR" dirty="0"/>
              <a:t>target </a:t>
            </a:r>
            <a:r>
              <a:rPr lang="ko-KR" altLang="en-US" dirty="0"/>
              <a:t>도메인의 </a:t>
            </a:r>
            <a:r>
              <a:rPr lang="en-US" altLang="ko-KR" dirty="0"/>
              <a:t>style</a:t>
            </a:r>
            <a:r>
              <a:rPr lang="ko-KR" altLang="en-US" dirty="0"/>
              <a:t>과 원본 </a:t>
            </a:r>
            <a:r>
              <a:rPr lang="en-US" altLang="ko-KR" dirty="0"/>
              <a:t>content</a:t>
            </a:r>
            <a:r>
              <a:rPr lang="ko-KR" altLang="en-US" dirty="0"/>
              <a:t>를 재결합하여 </a:t>
            </a:r>
            <a:r>
              <a:rPr lang="en-US" altLang="ko-KR" dirty="0"/>
              <a:t>translation</a:t>
            </a:r>
            <a:r>
              <a:rPr lang="ko-KR" altLang="en-US" dirty="0"/>
              <a:t>을 수행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Style</a:t>
            </a:r>
            <a:r>
              <a:rPr lang="ko-KR" altLang="en-US" dirty="0"/>
              <a:t>의</a:t>
            </a:r>
            <a:r>
              <a:rPr lang="en-US" altLang="ko-KR" dirty="0"/>
              <a:t> latent</a:t>
            </a:r>
            <a:r>
              <a:rPr lang="ko-KR" altLang="en-US" dirty="0"/>
              <a:t>를 조절하면 </a:t>
            </a:r>
            <a:r>
              <a:rPr lang="en-US" altLang="ko-KR" dirty="0"/>
              <a:t>multimodal</a:t>
            </a:r>
            <a:r>
              <a:rPr lang="ko-KR" altLang="en-US" dirty="0"/>
              <a:t>한 이미지를 생성할 수 있음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1252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Multimodal</a:t>
            </a:r>
            <a:r>
              <a:rPr lang="ko-KR" altLang="en-US" dirty="0"/>
              <a:t> </a:t>
            </a:r>
            <a:r>
              <a:rPr lang="en-US" altLang="ko-KR" dirty="0"/>
              <a:t>Unsupervised</a:t>
            </a:r>
            <a:r>
              <a:rPr lang="ko-KR" altLang="en-US" dirty="0"/>
              <a:t> </a:t>
            </a:r>
            <a:r>
              <a:rPr lang="en-US" altLang="ko-KR" dirty="0"/>
              <a:t>Image-to-Image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ko-KR" altLang="en-US" dirty="0"/>
              <a:t>요약</a:t>
            </a:r>
            <a:endParaRPr lang="en-US" altLang="ko-KR" dirty="0"/>
          </a:p>
          <a:p>
            <a:endParaRPr lang="en-US" altLang="ko-KR" dirty="0"/>
          </a:p>
          <a:p>
            <a:pPr lvl="1"/>
            <a:r>
              <a:rPr lang="ko-KR" altLang="en-US" dirty="0"/>
              <a:t>모델은 </a:t>
            </a:r>
            <a:r>
              <a:rPr lang="en-US" altLang="ko-KR" dirty="0"/>
              <a:t>auto-encoder</a:t>
            </a:r>
            <a:r>
              <a:rPr lang="ko-KR" altLang="en-US" dirty="0"/>
              <a:t> 형태의 </a:t>
            </a:r>
            <a:r>
              <a:rPr lang="en-US" altLang="ko-KR" dirty="0"/>
              <a:t>Generator </a:t>
            </a:r>
            <a:r>
              <a:rPr lang="ko-KR" altLang="en-US" dirty="0"/>
              <a:t>부분과 적대적</a:t>
            </a:r>
            <a:r>
              <a:rPr lang="en-US" altLang="ko-KR" dirty="0"/>
              <a:t> </a:t>
            </a:r>
            <a:r>
              <a:rPr lang="ko-KR" altLang="en-US" dirty="0"/>
              <a:t>손실을 위해 </a:t>
            </a:r>
            <a:r>
              <a:rPr lang="en-US" altLang="ko-KR" dirty="0"/>
              <a:t>Discriminator</a:t>
            </a:r>
            <a:r>
              <a:rPr lang="ko-KR" altLang="en-US" dirty="0"/>
              <a:t>를 사용함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도메인의</a:t>
            </a:r>
            <a:r>
              <a:rPr lang="en-US" altLang="ko-KR" dirty="0"/>
              <a:t> latent space</a:t>
            </a:r>
            <a:r>
              <a:rPr lang="ko-KR" altLang="en-US" dirty="0"/>
              <a:t>의 </a:t>
            </a:r>
            <a:r>
              <a:rPr lang="en-US" altLang="ko-KR" dirty="0"/>
              <a:t>mapping</a:t>
            </a:r>
            <a:r>
              <a:rPr lang="ko-KR" altLang="en-US" dirty="0"/>
              <a:t>을 위해 총 </a:t>
            </a:r>
            <a:r>
              <a:rPr lang="en-US" altLang="ko-KR" dirty="0"/>
              <a:t>8</a:t>
            </a:r>
            <a:r>
              <a:rPr lang="ko-KR" altLang="en-US" dirty="0"/>
              <a:t>가지의 </a:t>
            </a:r>
            <a:r>
              <a:rPr lang="en-US" altLang="ko-KR" dirty="0"/>
              <a:t>loss</a:t>
            </a:r>
            <a:r>
              <a:rPr lang="ko-KR" altLang="en-US" dirty="0"/>
              <a:t>를 사용함</a:t>
            </a:r>
            <a:endParaRPr lang="en-US" altLang="ko-KR" dirty="0"/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988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 Unsupervised Image-to-Image Translation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Pair</a:t>
            </a:r>
            <a:r>
              <a:rPr lang="ko-KR" altLang="en-US" dirty="0"/>
              <a:t> </a:t>
            </a:r>
            <a:r>
              <a:rPr lang="en-US" altLang="ko-KR" dirty="0"/>
              <a:t>data</a:t>
            </a:r>
            <a:r>
              <a:rPr lang="ko-KR" altLang="en-US" dirty="0"/>
              <a:t>에 대한 학습을 하는 것이 아닌 이미지의 도메인에 대한 조건부 분포를 학습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Multimodal task (</a:t>
            </a:r>
            <a:r>
              <a:rPr lang="ko-KR" altLang="en-US" dirty="0"/>
              <a:t>한 이미지로 </a:t>
            </a:r>
            <a:r>
              <a:rPr lang="en-US" altLang="ko-KR" dirty="0"/>
              <a:t>target domain</a:t>
            </a:r>
            <a:r>
              <a:rPr lang="ko-KR" altLang="en-US" dirty="0"/>
              <a:t>에 대한 여러 이미지 생성</a:t>
            </a:r>
            <a:r>
              <a:rPr lang="en-US" altLang="ko-KR" dirty="0"/>
              <a:t>)</a:t>
            </a:r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기존의 방식은 </a:t>
            </a:r>
            <a:r>
              <a:rPr lang="en-US" altLang="ko-KR" dirty="0"/>
              <a:t>ono-to-one mapping</a:t>
            </a:r>
            <a:r>
              <a:rPr lang="ko-KR" altLang="en-US" dirty="0"/>
              <a:t> 방식으로 지나치게 단순화함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결과적으로 도메인 이미지의 다양한 출력의 생성이 제한적임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5987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 MUNIT</a:t>
            </a:r>
          </a:p>
          <a:p>
            <a:endParaRPr lang="en-US" altLang="ko-KR" dirty="0"/>
          </a:p>
          <a:p>
            <a:pPr lvl="1"/>
            <a:r>
              <a:rPr lang="ko-KR" altLang="en-US" dirty="0"/>
              <a:t>본 논문은 이미지의 </a:t>
            </a:r>
            <a:r>
              <a:rPr lang="en-US" altLang="ko-KR" dirty="0"/>
              <a:t>Content</a:t>
            </a:r>
            <a:r>
              <a:rPr lang="ko-KR" altLang="en-US" dirty="0"/>
              <a:t>와 </a:t>
            </a:r>
            <a:r>
              <a:rPr lang="en-US" altLang="ko-KR" dirty="0"/>
              <a:t>Style</a:t>
            </a:r>
            <a:r>
              <a:rPr lang="ko-KR" altLang="en-US" dirty="0"/>
              <a:t>이 분리 가능하다고 가정함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Target </a:t>
            </a:r>
            <a:r>
              <a:rPr lang="ko-KR" altLang="en-US" dirty="0"/>
              <a:t>도메인의 </a:t>
            </a:r>
            <a:r>
              <a:rPr lang="en-US" altLang="ko-KR" dirty="0"/>
              <a:t>style space</a:t>
            </a:r>
            <a:r>
              <a:rPr lang="ko-KR" altLang="en-US" dirty="0"/>
              <a:t>에서 샘플링 된 임의의 </a:t>
            </a:r>
            <a:r>
              <a:rPr lang="en-US" altLang="ko-KR" dirty="0"/>
              <a:t>style</a:t>
            </a:r>
            <a:r>
              <a:rPr lang="ko-KR" altLang="en-US" dirty="0"/>
              <a:t>과 </a:t>
            </a:r>
            <a:r>
              <a:rPr lang="en-US" altLang="ko-KR" dirty="0"/>
              <a:t>content</a:t>
            </a:r>
            <a:r>
              <a:rPr lang="ko-KR" altLang="en-US" dirty="0"/>
              <a:t>를 재결합 하는 방식으로 </a:t>
            </a:r>
            <a:r>
              <a:rPr lang="en-US" altLang="ko-KR" dirty="0"/>
              <a:t>Image translation</a:t>
            </a:r>
            <a:r>
              <a:rPr lang="ko-KR" altLang="en-US" dirty="0"/>
              <a:t>을 수행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7349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 Pair dataset</a:t>
            </a:r>
          </a:p>
          <a:p>
            <a:endParaRPr lang="en-US" altLang="ko-KR" dirty="0"/>
          </a:p>
          <a:p>
            <a:pPr lvl="1"/>
            <a:r>
              <a:rPr lang="en-US" altLang="ko-KR" dirty="0"/>
              <a:t>Pair dataset</a:t>
            </a:r>
            <a:r>
              <a:rPr lang="ko-KR" altLang="en-US" dirty="0"/>
              <a:t>이란 </a:t>
            </a:r>
            <a:r>
              <a:rPr lang="en-US" altLang="ko-KR" dirty="0"/>
              <a:t>image</a:t>
            </a:r>
            <a:r>
              <a:rPr lang="ko-KR" altLang="en-US" dirty="0"/>
              <a:t> </a:t>
            </a:r>
            <a:r>
              <a:rPr lang="en-US" altLang="ko-KR" dirty="0"/>
              <a:t>translation</a:t>
            </a:r>
            <a:r>
              <a:rPr lang="ko-KR" altLang="en-US" dirty="0"/>
              <a:t>을 할 때 원본 이미지와 </a:t>
            </a:r>
            <a:r>
              <a:rPr lang="en-US" altLang="ko-KR" dirty="0"/>
              <a:t>target</a:t>
            </a:r>
            <a:r>
              <a:rPr lang="ko-KR" altLang="en-US" dirty="0"/>
              <a:t>이 되는 이미지가 짝지어진 것</a:t>
            </a:r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Pair</a:t>
            </a:r>
            <a:r>
              <a:rPr lang="ko-KR" altLang="en-US" dirty="0"/>
              <a:t> </a:t>
            </a:r>
            <a:r>
              <a:rPr lang="en-US" altLang="ko-KR" dirty="0"/>
              <a:t>dataset</a:t>
            </a:r>
            <a:r>
              <a:rPr lang="ko-KR" altLang="en-US" dirty="0"/>
              <a:t>이 있는 경우 </a:t>
            </a:r>
            <a:r>
              <a:rPr lang="en-US" altLang="ko-KR" dirty="0"/>
              <a:t>Image translation </a:t>
            </a:r>
            <a:r>
              <a:rPr lang="ko-KR" altLang="en-US" dirty="0"/>
              <a:t>생성 모델은 </a:t>
            </a:r>
            <a:r>
              <a:rPr lang="en-US" altLang="ko-KR" dirty="0"/>
              <a:t>conditional model </a:t>
            </a:r>
            <a:r>
              <a:rPr lang="ko-KR" altLang="en-US" dirty="0"/>
              <a:t>혹은 </a:t>
            </a:r>
            <a:r>
              <a:rPr lang="en-US" altLang="ko-KR" dirty="0"/>
              <a:t>regression model</a:t>
            </a:r>
            <a:r>
              <a:rPr lang="ko-KR" altLang="en-US" dirty="0"/>
              <a:t>을 사용할 수 있음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그러나 </a:t>
            </a:r>
            <a:r>
              <a:rPr lang="en-US" altLang="ko-KR" dirty="0"/>
              <a:t>Pair dataset</a:t>
            </a:r>
            <a:r>
              <a:rPr lang="ko-KR" altLang="en-US" dirty="0"/>
              <a:t>이 없는 경우 </a:t>
            </a:r>
            <a:r>
              <a:rPr lang="en-US" altLang="ko-KR" dirty="0"/>
              <a:t>task</a:t>
            </a:r>
            <a:r>
              <a:rPr lang="ko-KR" altLang="en-US" dirty="0"/>
              <a:t>의 수행이 복잡하고 어려워 짐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9517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 Domain mapping</a:t>
            </a:r>
          </a:p>
          <a:p>
            <a:endParaRPr lang="en-US" altLang="ko-KR" dirty="0"/>
          </a:p>
          <a:p>
            <a:pPr lvl="1"/>
            <a:r>
              <a:rPr lang="ko-KR" altLang="en-US" dirty="0"/>
              <a:t>많은 경우에 </a:t>
            </a:r>
            <a:r>
              <a:rPr lang="en-US" altLang="ko-KR" dirty="0"/>
              <a:t>domain mapping</a:t>
            </a:r>
            <a:r>
              <a:rPr lang="ko-KR" altLang="en-US" dirty="0"/>
              <a:t>은 </a:t>
            </a:r>
            <a:r>
              <a:rPr lang="en-US" altLang="ko-KR" dirty="0"/>
              <a:t>multimodal</a:t>
            </a:r>
            <a:r>
              <a:rPr lang="ko-KR" altLang="en-US" dirty="0"/>
              <a:t>한 작업임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Ex)</a:t>
            </a:r>
            <a:r>
              <a:rPr lang="ko-KR" altLang="en-US" dirty="0"/>
              <a:t> 겨울 </a:t>
            </a:r>
            <a:r>
              <a:rPr lang="en-US" altLang="ko-KR" dirty="0"/>
              <a:t>-&gt; </a:t>
            </a:r>
            <a:r>
              <a:rPr lang="ko-KR" altLang="en-US" dirty="0"/>
              <a:t>여름 이미지 변환 시 조명이나 날씨 등을 통해 여러가지 이미지를 생성할 수 있어야 함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그러나 대부분의 연구에서는 </a:t>
            </a:r>
            <a:r>
              <a:rPr lang="en-US" altLang="ko-KR" dirty="0"/>
              <a:t>deterministic</a:t>
            </a:r>
            <a:r>
              <a:rPr lang="ko-KR" altLang="en-US" dirty="0"/>
              <a:t>하고 단일화된 </a:t>
            </a:r>
            <a:r>
              <a:rPr lang="en-US" altLang="ko-KR" dirty="0"/>
              <a:t>mapping</a:t>
            </a:r>
            <a:r>
              <a:rPr lang="ko-KR" altLang="en-US" dirty="0"/>
              <a:t>으로 가정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결과적으로</a:t>
            </a:r>
            <a:r>
              <a:rPr lang="en-US" altLang="ko-KR" dirty="0"/>
              <a:t> </a:t>
            </a:r>
            <a:r>
              <a:rPr lang="ko-KR" altLang="en-US" dirty="0"/>
              <a:t>출력 가능한 모든 확률 분포에 대한 추정이 불가능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3626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 Domain mapping</a:t>
            </a:r>
          </a:p>
          <a:p>
            <a:endParaRPr lang="en-US" altLang="ko-KR" dirty="0"/>
          </a:p>
          <a:p>
            <a:pPr lvl="1"/>
            <a:r>
              <a:rPr lang="ko-KR" altLang="en-US" dirty="0"/>
              <a:t>모델에 </a:t>
            </a:r>
            <a:r>
              <a:rPr lang="en-US" altLang="ko-KR" dirty="0"/>
              <a:t>noise</a:t>
            </a:r>
            <a:r>
              <a:rPr lang="ko-KR" altLang="en-US" dirty="0"/>
              <a:t>를 추가해 </a:t>
            </a:r>
            <a:r>
              <a:rPr lang="en-US" altLang="ko-KR" dirty="0"/>
              <a:t>stochastic</a:t>
            </a:r>
            <a:r>
              <a:rPr lang="ko-KR" altLang="en-US" dirty="0"/>
              <a:t>하게 만들어도 네트워크가 이를 무시하는 방향으로 학습이 가능함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(style-GAN</a:t>
            </a:r>
            <a:r>
              <a:rPr lang="ko-KR" altLang="en-US" dirty="0"/>
              <a:t>의 </a:t>
            </a:r>
            <a:r>
              <a:rPr lang="en-US" altLang="ko-KR" dirty="0"/>
              <a:t>noise</a:t>
            </a:r>
            <a:r>
              <a:rPr lang="ko-KR" altLang="en-US" dirty="0"/>
              <a:t>는 </a:t>
            </a:r>
            <a:r>
              <a:rPr lang="en-US" altLang="ko-KR" dirty="0" err="1"/>
              <a:t>AdaIN</a:t>
            </a:r>
            <a:r>
              <a:rPr lang="ko-KR" altLang="en-US" dirty="0"/>
              <a:t>을 통해 </a:t>
            </a:r>
            <a:r>
              <a:rPr lang="en-US" altLang="ko-KR" dirty="0"/>
              <a:t>style</a:t>
            </a:r>
            <a:r>
              <a:rPr lang="ko-KR" altLang="en-US" dirty="0"/>
              <a:t>을 가져오고 </a:t>
            </a:r>
            <a:r>
              <a:rPr lang="en-US" altLang="ko-KR" dirty="0"/>
              <a:t>noise</a:t>
            </a:r>
            <a:r>
              <a:rPr lang="ko-KR" altLang="en-US" dirty="0"/>
              <a:t>는 </a:t>
            </a:r>
            <a:r>
              <a:rPr lang="en-US" altLang="ko-KR" dirty="0"/>
              <a:t>style</a:t>
            </a:r>
            <a:r>
              <a:rPr lang="ko-KR" altLang="en-US" dirty="0"/>
              <a:t>의 세부적인 디테일을 표현하므로 위와 무관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6453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 MUINIT Framework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(a) Auto-encoding: </a:t>
            </a:r>
            <a:r>
              <a:rPr lang="ko-KR" altLang="en-US" dirty="0"/>
              <a:t>각 도메인 이미지 </a:t>
            </a:r>
            <a:r>
              <a:rPr lang="en-US" altLang="ko-KR" dirty="0"/>
              <a:t>x</a:t>
            </a:r>
            <a:r>
              <a:rPr lang="ko-KR" altLang="en-US" dirty="0"/>
              <a:t>는 서로 공유하는 </a:t>
            </a:r>
            <a:r>
              <a:rPr lang="en-US" altLang="ko-KR" dirty="0"/>
              <a:t>content space C</a:t>
            </a:r>
            <a:r>
              <a:rPr lang="ko-KR" altLang="en-US" dirty="0"/>
              <a:t>와 각 도메인별 </a:t>
            </a:r>
            <a:r>
              <a:rPr lang="en-US" altLang="ko-KR" dirty="0"/>
              <a:t>style space S</a:t>
            </a:r>
            <a:r>
              <a:rPr lang="ko-KR" altLang="en-US" dirty="0"/>
              <a:t>로 </a:t>
            </a:r>
            <a:r>
              <a:rPr lang="en-US" altLang="ko-KR" dirty="0"/>
              <a:t>encoding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(b) Translation:</a:t>
            </a:r>
            <a:r>
              <a:rPr lang="ko-KR" altLang="en-US" dirty="0"/>
              <a:t> </a:t>
            </a:r>
            <a:r>
              <a:rPr lang="en-US" altLang="ko-KR" dirty="0"/>
              <a:t>x1 </a:t>
            </a:r>
            <a:r>
              <a:rPr lang="ko-KR" altLang="en-US" dirty="0"/>
              <a:t>이미지를 </a:t>
            </a:r>
            <a:r>
              <a:rPr lang="en-US" altLang="ko-KR" dirty="0"/>
              <a:t>x2</a:t>
            </a:r>
            <a:r>
              <a:rPr lang="ko-KR" altLang="en-US" dirty="0"/>
              <a:t>로 변환하기 위해 </a:t>
            </a:r>
            <a:r>
              <a:rPr lang="en-US" altLang="ko-KR" dirty="0"/>
              <a:t>content</a:t>
            </a:r>
            <a:r>
              <a:rPr lang="ko-KR" altLang="en-US" dirty="0"/>
              <a:t>에 </a:t>
            </a:r>
            <a:r>
              <a:rPr lang="en-US" altLang="ko-KR" dirty="0"/>
              <a:t>S2</a:t>
            </a:r>
            <a:r>
              <a:rPr lang="ko-KR" altLang="en-US" dirty="0"/>
              <a:t>의 </a:t>
            </a:r>
            <a:r>
              <a:rPr lang="en-US" altLang="ko-KR" dirty="0"/>
              <a:t>style</a:t>
            </a:r>
            <a:r>
              <a:rPr lang="ko-KR" altLang="en-US" dirty="0"/>
              <a:t> </a:t>
            </a:r>
            <a:r>
              <a:rPr lang="en-US" altLang="ko-KR" dirty="0"/>
              <a:t>space</a:t>
            </a:r>
            <a:r>
              <a:rPr lang="ko-KR" altLang="en-US" dirty="0"/>
              <a:t>를 무작위로 재결합</a:t>
            </a:r>
            <a:endParaRPr lang="en-US" altLang="ko-KR" dirty="0"/>
          </a:p>
          <a:p>
            <a:endParaRPr lang="en-US" altLang="ko-KR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947B5C6-D04C-44C7-BF69-19341CD866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17" y="4143586"/>
            <a:ext cx="8551366" cy="227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97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/>
          </a:p>
          <a:p>
            <a:r>
              <a:rPr lang="en-US" altLang="ko-KR" dirty="0"/>
              <a:t> MUINIT Framework</a:t>
            </a:r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요약</a:t>
            </a:r>
            <a:endParaRPr lang="en-US" altLang="ko-KR" dirty="0"/>
          </a:p>
          <a:p>
            <a:pPr lvl="2"/>
            <a:r>
              <a:rPr lang="en-US" altLang="ko-KR" dirty="0"/>
              <a:t>Latent space</a:t>
            </a:r>
            <a:r>
              <a:rPr lang="ko-KR" altLang="en-US" dirty="0"/>
              <a:t>를 </a:t>
            </a:r>
            <a:r>
              <a:rPr lang="en-US" altLang="ko-KR" dirty="0"/>
              <a:t>content space</a:t>
            </a:r>
            <a:r>
              <a:rPr lang="ko-KR" altLang="en-US" dirty="0"/>
              <a:t>와 </a:t>
            </a:r>
            <a:r>
              <a:rPr lang="en-US" altLang="ko-KR" dirty="0"/>
              <a:t>style space</a:t>
            </a:r>
            <a:r>
              <a:rPr lang="ko-KR" altLang="en-US" dirty="0"/>
              <a:t>로 분리하고 각 도메인의 이미지를 매핑한다</a:t>
            </a:r>
            <a:r>
              <a:rPr lang="en-US" altLang="ko-KR" dirty="0"/>
              <a:t>.</a:t>
            </a:r>
          </a:p>
          <a:p>
            <a:pPr lvl="2"/>
            <a:r>
              <a:rPr lang="ko-KR" altLang="en-US" dirty="0"/>
              <a:t>이를 통해 </a:t>
            </a:r>
            <a:r>
              <a:rPr lang="en-US" altLang="ko-KR" dirty="0"/>
              <a:t>content</a:t>
            </a:r>
            <a:r>
              <a:rPr lang="ko-KR" altLang="en-US" dirty="0"/>
              <a:t>는 보존하고 </a:t>
            </a:r>
            <a:r>
              <a:rPr lang="en-US" altLang="ko-KR" dirty="0"/>
              <a:t>style</a:t>
            </a:r>
            <a:r>
              <a:rPr lang="ko-KR" altLang="en-US" dirty="0"/>
              <a:t>을 </a:t>
            </a:r>
            <a:r>
              <a:rPr lang="en-US" altLang="ko-KR" dirty="0"/>
              <a:t>multimodal</a:t>
            </a:r>
            <a:r>
              <a:rPr lang="ko-KR" altLang="en-US" dirty="0"/>
              <a:t>하게 변환할 수 있게 된다</a:t>
            </a:r>
            <a:r>
              <a:rPr lang="en-US" altLang="ko-KR" dirty="0"/>
              <a:t>. 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947B5C6-D04C-44C7-BF69-19341CD866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17" y="4143586"/>
            <a:ext cx="8551366" cy="227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028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1862</TotalTime>
  <Words>888</Words>
  <Application>Microsoft Office PowerPoint</Application>
  <PresentationFormat>화면 슬라이드 쇼(4:3)</PresentationFormat>
  <Paragraphs>199</Paragraphs>
  <Slides>22</Slides>
  <Notes>21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0" baseType="lpstr">
      <vt:lpstr>Malgun Gothic Semilight</vt:lpstr>
      <vt:lpstr>맑은 고딕</vt:lpstr>
      <vt:lpstr>Arial</vt:lpstr>
      <vt:lpstr>Calibri</vt:lpstr>
      <vt:lpstr>Calibri Light</vt:lpstr>
      <vt:lpstr>Cambria Math</vt:lpstr>
      <vt:lpstr>Wingdings 2</vt:lpstr>
      <vt:lpstr>Office 테마</vt:lpstr>
      <vt:lpstr>Multimodal Unsupervised Image-to-Image Translation</vt:lpstr>
      <vt:lpstr>Contents</vt:lpstr>
      <vt:lpstr>Abstract</vt:lpstr>
      <vt:lpstr>Abstract</vt:lpstr>
      <vt:lpstr>Introduction</vt:lpstr>
      <vt:lpstr>Introduction</vt:lpstr>
      <vt:lpstr>Introduction</vt:lpstr>
      <vt:lpstr>Introduction</vt:lpstr>
      <vt:lpstr>Introduction</vt:lpstr>
      <vt:lpstr>Related Works </vt:lpstr>
      <vt:lpstr>Related Works </vt:lpstr>
      <vt:lpstr>Multimodal Unsupervised Image-to-Image Translation</vt:lpstr>
      <vt:lpstr>Multimodal Unsupervised Image-to-Image Translation</vt:lpstr>
      <vt:lpstr>Multimodal Unsupervised Image-to-Image Translation</vt:lpstr>
      <vt:lpstr>Multimodal Unsupervised Image-to-Image Translation</vt:lpstr>
      <vt:lpstr>Multimodal Unsupervised Image-to-Image Translation</vt:lpstr>
      <vt:lpstr>Multimodal Unsupervised Image-to-Image Translation</vt:lpstr>
      <vt:lpstr>Multimodal Unsupervised Image-to-Image Translation</vt:lpstr>
      <vt:lpstr>Multimodal Unsupervised Image-to-Image Translation</vt:lpstr>
      <vt:lpstr>Multimodal Unsupervised Image-to-Image Translation</vt:lpstr>
      <vt:lpstr>Multimodal Unsupervised Image-to-Image Translation</vt:lpstr>
      <vt:lpstr>Multimodal Unsupervised Image-to-Image Translation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Ratio 측정 자동화 솔루션</dc:title>
  <dc:creator>Blee</dc:creator>
  <cp:lastModifiedBy>한동현</cp:lastModifiedBy>
  <cp:revision>80</cp:revision>
  <dcterms:created xsi:type="dcterms:W3CDTF">2020-01-31T06:40:47Z</dcterms:created>
  <dcterms:modified xsi:type="dcterms:W3CDTF">2022-02-26T07:26:43Z</dcterms:modified>
</cp:coreProperties>
</file>