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1"/>
  </p:notesMasterIdLst>
  <p:sldIdLst>
    <p:sldId id="258" r:id="rId2"/>
    <p:sldId id="292" r:id="rId3"/>
    <p:sldId id="293" r:id="rId4"/>
    <p:sldId id="294" r:id="rId5"/>
    <p:sldId id="295" r:id="rId6"/>
    <p:sldId id="296" r:id="rId7"/>
    <p:sldId id="297" r:id="rId8"/>
    <p:sldId id="301" r:id="rId9"/>
    <p:sldId id="303" r:id="rId10"/>
    <p:sldId id="304" r:id="rId11"/>
    <p:sldId id="305" r:id="rId12"/>
    <p:sldId id="306" r:id="rId13"/>
    <p:sldId id="307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7" r:id="rId22"/>
    <p:sldId id="316" r:id="rId23"/>
    <p:sldId id="318" r:id="rId24"/>
    <p:sldId id="319" r:id="rId25"/>
    <p:sldId id="320" r:id="rId26"/>
    <p:sldId id="321" r:id="rId27"/>
    <p:sldId id="323" r:id="rId28"/>
    <p:sldId id="324" r:id="rId29"/>
    <p:sldId id="325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제목 없는 구역" id="{E266661B-B5D9-4969-941A-38895954B425}">
          <p14:sldIdLst>
            <p14:sldId id="258"/>
            <p14:sldId id="292"/>
            <p14:sldId id="293"/>
            <p14:sldId id="294"/>
            <p14:sldId id="295"/>
            <p14:sldId id="296"/>
            <p14:sldId id="297"/>
            <p14:sldId id="301"/>
            <p14:sldId id="303"/>
            <p14:sldId id="304"/>
            <p14:sldId id="305"/>
            <p14:sldId id="306"/>
            <p14:sldId id="307"/>
            <p14:sldId id="309"/>
            <p14:sldId id="310"/>
            <p14:sldId id="311"/>
            <p14:sldId id="312"/>
            <p14:sldId id="313"/>
            <p14:sldId id="314"/>
            <p14:sldId id="315"/>
            <p14:sldId id="317"/>
            <p14:sldId id="316"/>
            <p14:sldId id="318"/>
            <p14:sldId id="319"/>
            <p14:sldId id="320"/>
            <p14:sldId id="321"/>
            <p14:sldId id="323"/>
            <p14:sldId id="324"/>
            <p14:sldId id="32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문 기렴" initials="문기" lastIdx="1" clrIdx="0">
    <p:extLst>
      <p:ext uri="{19B8F6BF-5375-455C-9EA6-DF929625EA0E}">
        <p15:presenceInfo xmlns:p15="http://schemas.microsoft.com/office/powerpoint/2012/main" userId="0a84f5e582197ce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54" autoAdjust="0"/>
    <p:restoredTop sz="88588" autoAdjust="0"/>
  </p:normalViewPr>
  <p:slideViewPr>
    <p:cSldViewPr snapToGrid="0">
      <p:cViewPr varScale="1">
        <p:scale>
          <a:sx n="103" d="100"/>
          <a:sy n="103" d="100"/>
        </p:scale>
        <p:origin x="144" y="9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F3803-FCDE-4E49-BEE8-1D0AA57BC22C}" type="datetimeFigureOut">
              <a:rPr lang="ko-KR" altLang="en-US" smtClean="0"/>
              <a:t>2023-08-04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09FEC2-E03A-4AE0-A376-EF4F600C0078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95947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9FEC2-E03A-4AE0-A376-EF4F600C0078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48917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9FEC2-E03A-4AE0-A376-EF4F600C0078}" type="slidenum">
              <a:rPr lang="ko-KR" altLang="en-US" smtClean="0"/>
              <a:t>14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89408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9FEC2-E03A-4AE0-A376-EF4F600C0078}" type="slidenum">
              <a:rPr lang="ko-KR" altLang="en-US" smtClean="0"/>
              <a:t>15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38261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9FEC2-E03A-4AE0-A376-EF4F600C0078}" type="slidenum">
              <a:rPr lang="ko-KR" altLang="en-US" smtClean="0"/>
              <a:t>16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338857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9FEC2-E03A-4AE0-A376-EF4F600C0078}" type="slidenum">
              <a:rPr lang="ko-KR" altLang="en-US" smtClean="0"/>
              <a:t>17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912453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6</a:t>
            </a:r>
            <a:r>
              <a:rPr lang="ko-KR" altLang="en-US" dirty="0"/>
              <a:t>번 </a:t>
            </a:r>
            <a:r>
              <a:rPr lang="ko-KR" altLang="en-US" dirty="0" err="1"/>
              <a:t>재학습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9FEC2-E03A-4AE0-A376-EF4F600C0078}" type="slidenum">
              <a:rPr lang="ko-KR" altLang="en-US" smtClean="0"/>
              <a:t>18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35899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r>
              <a:rPr lang="ko-KR" altLang="en-US" dirty="0"/>
              <a:t>번 </a:t>
            </a:r>
            <a:r>
              <a:rPr lang="ko-KR" altLang="en-US" dirty="0" err="1"/>
              <a:t>재학습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9FEC2-E03A-4AE0-A376-EF4F600C0078}" type="slidenum">
              <a:rPr lang="ko-KR" altLang="en-US" smtClean="0"/>
              <a:t>19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859990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r>
              <a:rPr lang="ko-KR" altLang="en-US" dirty="0"/>
              <a:t>번 </a:t>
            </a:r>
            <a:r>
              <a:rPr lang="ko-KR" altLang="en-US" dirty="0" err="1"/>
              <a:t>재학습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9FEC2-E03A-4AE0-A376-EF4F600C0078}" type="slidenum">
              <a:rPr lang="ko-KR" altLang="en-US" smtClean="0"/>
              <a:t>20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971003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r>
              <a:rPr lang="ko-KR" altLang="en-US" dirty="0"/>
              <a:t>번 </a:t>
            </a:r>
            <a:r>
              <a:rPr lang="ko-KR" altLang="en-US" dirty="0" err="1"/>
              <a:t>재학습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9FEC2-E03A-4AE0-A376-EF4F600C0078}" type="slidenum">
              <a:rPr lang="ko-KR" altLang="en-US" smtClean="0"/>
              <a:t>21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428311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r>
              <a:rPr lang="ko-KR" altLang="en-US" dirty="0"/>
              <a:t>번 </a:t>
            </a:r>
            <a:r>
              <a:rPr lang="ko-KR" altLang="en-US" dirty="0" err="1"/>
              <a:t>재학습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9FEC2-E03A-4AE0-A376-EF4F600C0078}" type="slidenum">
              <a:rPr lang="ko-KR" altLang="en-US" smtClean="0"/>
              <a:t>22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127650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r>
              <a:rPr lang="ko-KR" altLang="en-US" dirty="0"/>
              <a:t>번 </a:t>
            </a:r>
            <a:r>
              <a:rPr lang="ko-KR" altLang="en-US" dirty="0" err="1"/>
              <a:t>재학습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9FEC2-E03A-4AE0-A376-EF4F600C0078}" type="slidenum">
              <a:rPr lang="ko-KR" altLang="en-US" smtClean="0"/>
              <a:t>23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91227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9FEC2-E03A-4AE0-A376-EF4F600C0078}" type="slidenum">
              <a:rPr lang="ko-KR" altLang="en-US" smtClean="0"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84207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r>
              <a:rPr lang="ko-KR" altLang="en-US" dirty="0"/>
              <a:t>번 </a:t>
            </a:r>
            <a:r>
              <a:rPr lang="ko-KR" altLang="en-US" dirty="0" err="1"/>
              <a:t>재학습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9FEC2-E03A-4AE0-A376-EF4F600C0078}" type="slidenum">
              <a:rPr lang="ko-KR" altLang="en-US" smtClean="0"/>
              <a:t>24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65665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r>
              <a:rPr lang="ko-KR" altLang="en-US" dirty="0"/>
              <a:t>번 </a:t>
            </a:r>
            <a:r>
              <a:rPr lang="ko-KR" altLang="en-US" dirty="0" err="1"/>
              <a:t>재학습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9FEC2-E03A-4AE0-A376-EF4F600C0078}" type="slidenum">
              <a:rPr lang="ko-KR" altLang="en-US" smtClean="0"/>
              <a:t>25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810457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r>
              <a:rPr lang="ko-KR" altLang="en-US" dirty="0"/>
              <a:t>번 </a:t>
            </a:r>
            <a:r>
              <a:rPr lang="ko-KR" altLang="en-US" dirty="0" err="1"/>
              <a:t>재학습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9FEC2-E03A-4AE0-A376-EF4F600C0078}" type="slidenum">
              <a:rPr lang="ko-KR" altLang="en-US" smtClean="0"/>
              <a:t>26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350472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r>
              <a:rPr lang="ko-KR" altLang="en-US" dirty="0"/>
              <a:t>번 </a:t>
            </a:r>
            <a:r>
              <a:rPr lang="ko-KR" altLang="en-US" dirty="0" err="1"/>
              <a:t>재학습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9FEC2-E03A-4AE0-A376-EF4F600C0078}" type="slidenum">
              <a:rPr lang="ko-KR" altLang="en-US" smtClean="0"/>
              <a:t>27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719349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r>
              <a:rPr lang="ko-KR" altLang="en-US" dirty="0"/>
              <a:t>번 </a:t>
            </a:r>
            <a:r>
              <a:rPr lang="ko-KR" altLang="en-US" dirty="0" err="1"/>
              <a:t>재학습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9FEC2-E03A-4AE0-A376-EF4F600C0078}" type="slidenum">
              <a:rPr lang="ko-KR" altLang="en-US" smtClean="0"/>
              <a:t>28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725910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r>
              <a:rPr lang="ko-KR" altLang="en-US" dirty="0"/>
              <a:t>번 </a:t>
            </a:r>
            <a:r>
              <a:rPr lang="ko-KR" altLang="en-US" dirty="0" err="1"/>
              <a:t>재학습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9FEC2-E03A-4AE0-A376-EF4F600C0078}" type="slidenum">
              <a:rPr lang="ko-KR" altLang="en-US" smtClean="0"/>
              <a:t>29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97842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9FEC2-E03A-4AE0-A376-EF4F600C0078}" type="slidenum">
              <a:rPr lang="ko-KR" altLang="en-US" smtClean="0"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4107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9FEC2-E03A-4AE0-A376-EF4F600C0078}" type="slidenum">
              <a:rPr lang="ko-KR" altLang="en-US" smtClean="0"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31982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9FEC2-E03A-4AE0-A376-EF4F600C0078}" type="slidenum">
              <a:rPr lang="ko-KR" altLang="en-US" smtClean="0"/>
              <a:t>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24867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9FEC2-E03A-4AE0-A376-EF4F600C0078}" type="slidenum">
              <a:rPr lang="ko-KR" altLang="en-US" smtClean="0"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3991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9FEC2-E03A-4AE0-A376-EF4F600C0078}" type="slidenum">
              <a:rPr lang="ko-KR" altLang="en-US" smtClean="0"/>
              <a:t>11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00393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9FEC2-E03A-4AE0-A376-EF4F600C0078}" type="slidenum">
              <a:rPr lang="ko-KR" altLang="en-US" smtClean="0"/>
              <a:t>12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88579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9FEC2-E03A-4AE0-A376-EF4F600C0078}" type="slidenum">
              <a:rPr lang="ko-KR" altLang="en-US" smtClean="0"/>
              <a:t>13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96702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52453B91-811F-448D-BF18-A124A15E35A5}"/>
              </a:ext>
            </a:extLst>
          </p:cNvPr>
          <p:cNvCxnSpPr/>
          <p:nvPr userDrawn="1"/>
        </p:nvCxnSpPr>
        <p:spPr>
          <a:xfrm flipV="1">
            <a:off x="831851" y="2447110"/>
            <a:ext cx="10515600" cy="29227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9163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F3853-045D-40B1-82A2-45D776B2E9AC}" type="datetime1">
              <a:rPr lang="ko-KR" altLang="en-US" smtClean="0"/>
              <a:t>2023-08-04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6103-5126-4115-869A-A1AF11FD5C09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18018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0C7ED-5BF3-4D03-B896-DAF14C40C429}" type="datetime1">
              <a:rPr lang="ko-KR" altLang="en-US" smtClean="0"/>
              <a:t>2023-08-04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6103-5126-4115-869A-A1AF11FD5C09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5019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/>
              <a:t>마스터 부제목 스타일 편집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1851" y="1491296"/>
            <a:ext cx="10515600" cy="955812"/>
          </a:xfrm>
        </p:spPr>
        <p:txBody>
          <a:bodyPr anchor="ctr" anchorCtr="0">
            <a:normAutofit/>
          </a:bodyPr>
          <a:lstStyle>
            <a:lvl1pPr>
              <a:defRPr sz="4000">
                <a:latin typeface="KoPub돋움체 Bold" panose="00000800000000000000" pitchFamily="2" charset="-127"/>
                <a:ea typeface="KoPub돋움체 Bold" panose="00000800000000000000" pitchFamily="2" charset="-127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cxnSp>
        <p:nvCxnSpPr>
          <p:cNvPr id="8" name="직선 연결선 7"/>
          <p:cNvCxnSpPr/>
          <p:nvPr userDrawn="1"/>
        </p:nvCxnSpPr>
        <p:spPr>
          <a:xfrm flipV="1">
            <a:off x="831851" y="2447110"/>
            <a:ext cx="10515600" cy="29227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1370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29623" y="195944"/>
            <a:ext cx="11332755" cy="761999"/>
          </a:xfrm>
        </p:spPr>
        <p:txBody>
          <a:bodyPr>
            <a:normAutofit/>
          </a:bodyPr>
          <a:lstStyle>
            <a:lvl1pPr>
              <a:defRPr sz="3200" b="1">
                <a:latin typeface="KoPub돋움체 Bold" panose="00000800000000000000" pitchFamily="2" charset="-127"/>
                <a:ea typeface="KoPub돋움체 Bold" panose="00000800000000000000" pitchFamily="2" charset="-127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29623" y="1271451"/>
            <a:ext cx="11332755" cy="5033555"/>
          </a:xfrm>
        </p:spPr>
        <p:txBody>
          <a:bodyPr>
            <a:normAutofit/>
          </a:bodyPr>
          <a:lstStyle>
            <a:lvl1pPr marL="266700" indent="-266700" latinLnBrk="0">
              <a:buSzPct val="100000"/>
              <a:buFont typeface="Wingdings 2" panose="05020102010507070707" pitchFamily="18" charset="2"/>
              <a:buChar char=""/>
              <a:defRPr sz="2400">
                <a:latin typeface="KoPub돋움체 Bold" panose="00000800000000000000" pitchFamily="2" charset="-127"/>
                <a:ea typeface="KoPub돋움체 Bold" panose="00000800000000000000" pitchFamily="2" charset="-127"/>
              </a:defRPr>
            </a:lvl1pPr>
            <a:lvl2pPr marL="685800" indent="-228600" latinLnBrk="0">
              <a:buFont typeface="Wingdings 2" panose="05020102010507070707" pitchFamily="18" charset="2"/>
              <a:buChar char=""/>
              <a:defRPr sz="2000">
                <a:latin typeface="KoPub돋움체 Bold" panose="00000800000000000000" pitchFamily="2" charset="-127"/>
                <a:ea typeface="KoPub돋움체 Bold" panose="00000800000000000000" pitchFamily="2" charset="-127"/>
              </a:defRPr>
            </a:lvl2pPr>
            <a:lvl3pPr marL="1143000" indent="-228600" latinLnBrk="0">
              <a:buFont typeface="Calibri" panose="020F0502020204030204" pitchFamily="34" charset="0"/>
              <a:buChar char="‒"/>
              <a:defRPr sz="1800">
                <a:latin typeface="KoPub돋움체 Bold" panose="00000800000000000000" pitchFamily="2" charset="-127"/>
                <a:ea typeface="KoPub돋움체 Bold" panose="00000800000000000000" pitchFamily="2" charset="-127"/>
              </a:defRPr>
            </a:lvl3pPr>
            <a:lvl4pPr marL="1600200" indent="-228600" latinLnBrk="0">
              <a:buFont typeface="맑은 고딕" panose="020B0503020000020004" pitchFamily="50" charset="-127"/>
              <a:buChar char="〮"/>
              <a:defRPr sz="1600">
                <a:latin typeface="KoPub돋움체 Bold" panose="00000800000000000000" pitchFamily="2" charset="-127"/>
                <a:ea typeface="KoPub돋움체 Bold" panose="00000800000000000000" pitchFamily="2" charset="-127"/>
              </a:defRPr>
            </a:lvl4pPr>
            <a:lvl5pPr marL="2057400" indent="-228600" latinLnBrk="0">
              <a:buFont typeface="Wingdings 2" panose="05020102010507070707" pitchFamily="18" charset="2"/>
              <a:buChar char=""/>
              <a:defRPr sz="1600">
                <a:latin typeface="KoPub돋움체 Bold" panose="00000800000000000000" pitchFamily="2" charset="-127"/>
                <a:ea typeface="KoPub돋움체 Bold" panose="00000800000000000000" pitchFamily="2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30370"/>
            <a:ext cx="3151777" cy="365125"/>
          </a:xfrm>
        </p:spPr>
        <p:txBody>
          <a:bodyPr/>
          <a:lstStyle/>
          <a:p>
            <a:fld id="{96F6E33C-608B-4FE7-86A1-D0D7EE07B18B}" type="slidenum">
              <a:rPr lang="ko-KR" altLang="en-US" smtClean="0"/>
              <a:t>‹#›</a:t>
            </a:fld>
            <a:endParaRPr lang="ko-KR" altLang="en-US" dirty="0"/>
          </a:p>
        </p:txBody>
      </p:sp>
      <p:cxnSp>
        <p:nvCxnSpPr>
          <p:cNvPr id="10" name="직선 연결선 9"/>
          <p:cNvCxnSpPr/>
          <p:nvPr userDrawn="1"/>
        </p:nvCxnSpPr>
        <p:spPr>
          <a:xfrm>
            <a:off x="429623" y="969537"/>
            <a:ext cx="11332755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9" t="71892" r="3525"/>
          <a:stretch/>
        </p:blipFill>
        <p:spPr>
          <a:xfrm>
            <a:off x="422010" y="6365966"/>
            <a:ext cx="2124585" cy="4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5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622" y="-167527"/>
            <a:ext cx="10515600" cy="1325563"/>
          </a:xfrm>
        </p:spPr>
        <p:txBody>
          <a:bodyPr/>
          <a:lstStyle>
            <a:lvl1pPr>
              <a:defRPr b="0"/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1"/>
            <a:ext cx="10515600" cy="4881562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§"/>
              <a:defRPr>
                <a:latin typeface="+mn-ea"/>
                <a:ea typeface="+mn-ea"/>
              </a:defRPr>
            </a:lvl1pPr>
            <a:lvl2pPr>
              <a:defRPr>
                <a:latin typeface="+mn-ea"/>
                <a:ea typeface="+mn-ea"/>
              </a:defRPr>
            </a:lvl2pPr>
            <a:lvl3pPr marL="1143000" indent="-228600">
              <a:buFont typeface="Wingdings" panose="05000000000000000000" pitchFamily="2" charset="2"/>
              <a:buChar char="Ø"/>
              <a:defRPr>
                <a:latin typeface="+mn-ea"/>
                <a:ea typeface="+mn-ea"/>
              </a:defRPr>
            </a:lvl3pPr>
            <a:lvl4pPr marL="1600200" indent="-228600">
              <a:buFont typeface="Wingdings" panose="05000000000000000000" pitchFamily="2" charset="2"/>
              <a:buChar char="v"/>
              <a:defRPr>
                <a:latin typeface="+mn-ea"/>
                <a:ea typeface="+mn-ea"/>
              </a:defRPr>
            </a:lvl4pPr>
          </a:lstStyle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6E33C-608B-4FE7-86A1-D0D7EE07B18B}" type="slidenum">
              <a:rPr lang="ko-KR" altLang="en-US" smtClean="0"/>
              <a:t>‹#›</a:t>
            </a:fld>
            <a:endParaRPr lang="ko-KR" altLang="en-US" dirty="0"/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0BFBA2F3-F217-4997-92FF-83F32F4CB0DC}"/>
              </a:ext>
            </a:extLst>
          </p:cNvPr>
          <p:cNvCxnSpPr/>
          <p:nvPr userDrawn="1"/>
        </p:nvCxnSpPr>
        <p:spPr>
          <a:xfrm>
            <a:off x="429623" y="969537"/>
            <a:ext cx="11332755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1968B5BD-7639-4CB1-9C99-B85F5A0377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9" t="71892" r="3525"/>
          <a:stretch/>
        </p:blipFill>
        <p:spPr>
          <a:xfrm>
            <a:off x="1371111" y="6356350"/>
            <a:ext cx="1677377" cy="4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22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6D90-1A0C-4670-BB78-48B232EF3EED}" type="datetime1">
              <a:rPr lang="ko-KR" altLang="en-US" smtClean="0"/>
              <a:t>2023-08-04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6103-5126-4115-869A-A1AF11FD5C09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03986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2D312-FD9F-42DF-A41F-79D2D6FCCFFE}" type="datetime1">
              <a:rPr lang="ko-KR" altLang="en-US" smtClean="0"/>
              <a:t>2023-08-04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6103-5126-4115-869A-A1AF11FD5C09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9811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93FE-21E4-4CBA-98A7-40F152473B58}" type="datetime1">
              <a:rPr lang="ko-KR" altLang="en-US" smtClean="0"/>
              <a:t>2023-08-04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6103-5126-4115-869A-A1AF11FD5C09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04578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D4AE-924E-460B-90D3-F4B7C0D5F8E2}" type="datetime1">
              <a:rPr lang="ko-KR" altLang="en-US" smtClean="0"/>
              <a:t>2023-08-04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6103-5126-4115-869A-A1AF11FD5C09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01246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4FF2B-25BB-429C-A6B2-359C6B75F068}" type="datetime1">
              <a:rPr lang="ko-KR" altLang="en-US" smtClean="0"/>
              <a:t>2023-08-04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6103-5126-4115-869A-A1AF11FD5C09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63615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237FB-2700-4EDB-98DB-0207F05EBC6C}" type="datetime1">
              <a:rPr lang="ko-KR" altLang="en-US" smtClean="0"/>
              <a:t>2023-08-04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6103-5126-4115-869A-A1AF11FD5C09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98909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dirty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EED21-1ECB-41CD-A690-9F83AA2A7757}" type="datetime1">
              <a:rPr lang="ko-KR" altLang="en-US" smtClean="0"/>
              <a:t>2023-08-04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6103-5126-4115-869A-A1AF11FD5C09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0370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ECCF3-1E80-4EFC-B9F8-E76FB6BDBE51}" type="datetime1">
              <a:rPr lang="ko-KR" altLang="en-US" smtClean="0"/>
              <a:t>2023-08-04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06103-5126-4115-869A-A1AF11FD5C09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12750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61" r:id="rId12"/>
    <p:sldLayoutId id="2147483662" r:id="rId13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ctrTitle"/>
          </p:nvPr>
        </p:nvSpPr>
        <p:spPr>
          <a:xfrm>
            <a:off x="777478" y="1505583"/>
            <a:ext cx="10637044" cy="955812"/>
          </a:xfrm>
        </p:spPr>
        <p:txBody>
          <a:bodyPr>
            <a:normAutofit/>
          </a:bodyPr>
          <a:lstStyle/>
          <a:p>
            <a:r>
              <a:rPr lang="en-US" altLang="ko-KR" sz="3200" b="1" dirty="0">
                <a:latin typeface="+mj-ea"/>
              </a:rPr>
              <a:t>Segment Anything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2" name="부제목 1"/>
          <p:cNvSpPr>
            <a:spLocks noGrp="1"/>
          </p:cNvSpPr>
          <p:nvPr>
            <p:ph type="subTitle" idx="1"/>
          </p:nvPr>
        </p:nvSpPr>
        <p:spPr>
          <a:xfrm>
            <a:off x="1045369" y="3679553"/>
            <a:ext cx="10101261" cy="1934760"/>
          </a:xfrm>
        </p:spPr>
        <p:txBody>
          <a:bodyPr>
            <a:noAutofit/>
          </a:bodyPr>
          <a:lstStyle/>
          <a:p>
            <a:pPr lvl="0" algn="r" latinLnBrk="0">
              <a:lnSpc>
                <a:spcPct val="100000"/>
              </a:lnSpc>
              <a:defRPr/>
            </a:pPr>
            <a:endParaRPr lang="en-US" altLang="ko-KR" sz="1800" dirty="0">
              <a:latin typeface="+mj-ea"/>
              <a:ea typeface="+mj-ea"/>
              <a:cs typeface="Calibri" panose="020F0502020204030204" pitchFamily="34" charset="0"/>
            </a:endParaRPr>
          </a:p>
          <a:p>
            <a:pPr lvl="0" algn="r" latinLnBrk="0">
              <a:lnSpc>
                <a:spcPct val="100000"/>
              </a:lnSpc>
              <a:defRPr/>
            </a:pPr>
            <a:r>
              <a:rPr lang="en-US" altLang="ko-KR" sz="1800" dirty="0">
                <a:latin typeface="+mj-ea"/>
                <a:ea typeface="+mj-ea"/>
                <a:cs typeface="Malgun Gothic Semilight" panose="020B0502040204020203" pitchFamily="34" charset="-127"/>
              </a:rPr>
              <a:t>Dong-Hyun Han</a:t>
            </a:r>
          </a:p>
          <a:p>
            <a:pPr lvl="0" algn="r" latinLnBrk="0">
              <a:lnSpc>
                <a:spcPct val="100000"/>
              </a:lnSpc>
              <a:defRPr/>
            </a:pPr>
            <a:endParaRPr lang="en-US" altLang="ko-KR" sz="1800" dirty="0">
              <a:latin typeface="+mj-ea"/>
              <a:ea typeface="+mj-ea"/>
              <a:cs typeface="Calibri" panose="020F0502020204030204" pitchFamily="34" charset="0"/>
            </a:endParaRPr>
          </a:p>
          <a:p>
            <a:pPr lvl="0" algn="r" latinLnBrk="0">
              <a:lnSpc>
                <a:spcPct val="100000"/>
              </a:lnSpc>
              <a:defRPr/>
            </a:pPr>
            <a:r>
              <a:rPr lang="en-US" altLang="ko-KR" sz="1800" dirty="0">
                <a:latin typeface="+mj-ea"/>
                <a:ea typeface="+mj-ea"/>
                <a:cs typeface="Malgun Gothic Semilight" panose="020B0502040204020203" pitchFamily="50" charset="-127"/>
              </a:rPr>
              <a:t>Division of Computer Science</a:t>
            </a:r>
          </a:p>
          <a:p>
            <a:pPr lvl="0" algn="r" latinLnBrk="0">
              <a:lnSpc>
                <a:spcPct val="100000"/>
              </a:lnSpc>
              <a:defRPr/>
            </a:pPr>
            <a:r>
              <a:rPr lang="en-US" altLang="ko-KR" sz="1800" dirty="0" err="1">
                <a:latin typeface="+mj-ea"/>
                <a:ea typeface="+mj-ea"/>
                <a:cs typeface="Malgun Gothic Semilight" panose="020B0502040204020203" pitchFamily="50" charset="-127"/>
              </a:rPr>
              <a:t>Kyonggi</a:t>
            </a:r>
            <a:r>
              <a:rPr lang="en-US" altLang="ko-KR" sz="1800" dirty="0">
                <a:latin typeface="+mj-ea"/>
                <a:ea typeface="+mj-ea"/>
                <a:cs typeface="Malgun Gothic Semilight" panose="020B0502040204020203" pitchFamily="50" charset="-127"/>
              </a:rPr>
              <a:t> University</a:t>
            </a:r>
            <a:endParaRPr lang="ko-KR" altLang="en-US" sz="1800" dirty="0">
              <a:latin typeface="+mj-ea"/>
              <a:ea typeface="+mj-ea"/>
              <a:cs typeface="Malgun Gothic Semilight" panose="020B0502040204020203" pitchFamily="50" charset="-127"/>
            </a:endParaRPr>
          </a:p>
          <a:p>
            <a:endParaRPr lang="ko-KR" altLang="en-US" sz="1800" dirty="0">
              <a:latin typeface="+mj-ea"/>
              <a:ea typeface="+mj-ea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9" t="71892" r="3525"/>
          <a:stretch/>
        </p:blipFill>
        <p:spPr>
          <a:xfrm>
            <a:off x="1840508" y="6365966"/>
            <a:ext cx="1593439" cy="4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84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934BA7-8C25-73DF-766B-3FF5670BF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Segment Anything Model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2AAC808-FB93-A831-81F2-ED489DF2D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Image Encoder</a:t>
            </a:r>
          </a:p>
          <a:p>
            <a:endParaRPr lang="en-US" altLang="ko-KR" dirty="0"/>
          </a:p>
          <a:p>
            <a:pPr lvl="1"/>
            <a:r>
              <a:rPr lang="ko-KR" altLang="en-US" dirty="0"/>
              <a:t>높은 해상도의 이미지도 잘 처리할 수 있도록 </a:t>
            </a:r>
            <a:r>
              <a:rPr lang="en-US" altLang="ko-KR" dirty="0"/>
              <a:t>pre-trained</a:t>
            </a:r>
            <a:r>
              <a:rPr lang="ko-KR" altLang="en-US" dirty="0"/>
              <a:t>된 </a:t>
            </a:r>
            <a:r>
              <a:rPr lang="en-US" altLang="ko-KR" dirty="0"/>
              <a:t>Mask Auto Encoder(MAE)</a:t>
            </a:r>
            <a:r>
              <a:rPr lang="ko-KR" altLang="en-US" dirty="0"/>
              <a:t>를 사용</a:t>
            </a:r>
            <a:r>
              <a:rPr lang="en-US" altLang="ko-KR" dirty="0"/>
              <a:t>.</a:t>
            </a:r>
          </a:p>
          <a:p>
            <a:pPr lvl="1"/>
            <a:endParaRPr lang="en-US" altLang="ko-KR" dirty="0"/>
          </a:p>
          <a:p>
            <a:pPr lvl="1"/>
            <a:r>
              <a:rPr lang="en-US" altLang="ko-KR" dirty="0"/>
              <a:t>Interactive</a:t>
            </a:r>
            <a:r>
              <a:rPr lang="ko-KR" altLang="en-US" dirty="0"/>
              <a:t>한 </a:t>
            </a:r>
            <a:r>
              <a:rPr lang="en-US" altLang="ko-KR" dirty="0"/>
              <a:t>SAM</a:t>
            </a:r>
            <a:r>
              <a:rPr lang="ko-KR" altLang="en-US" dirty="0"/>
              <a:t>의 특성상 </a:t>
            </a:r>
            <a:r>
              <a:rPr lang="en-US" altLang="ko-KR" dirty="0"/>
              <a:t>Image</a:t>
            </a:r>
            <a:r>
              <a:rPr lang="ko-KR" altLang="en-US" dirty="0"/>
              <a:t>는 최초 한번만 </a:t>
            </a:r>
            <a:r>
              <a:rPr lang="en-US" altLang="ko-KR" dirty="0"/>
              <a:t>Encoding</a:t>
            </a:r>
            <a:r>
              <a:rPr lang="ko-KR" altLang="en-US" dirty="0"/>
              <a:t>하고 </a:t>
            </a:r>
            <a:r>
              <a:rPr lang="en-US" altLang="ko-KR" dirty="0"/>
              <a:t>Segmentation </a:t>
            </a:r>
            <a:r>
              <a:rPr lang="ko-KR" altLang="en-US" dirty="0"/>
              <a:t>할 때마다 값을 불러와서 사용</a:t>
            </a:r>
            <a:r>
              <a:rPr lang="en-US" altLang="ko-KR" dirty="0"/>
              <a:t>.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FE79407-6C67-193E-B6FF-9F743A90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6E33C-608B-4FE7-86A1-D0D7EE07B18B}" type="slidenum">
              <a:rPr lang="ko-KR" altLang="en-US" smtClean="0"/>
              <a:t>10</a:t>
            </a:fld>
            <a:endParaRPr lang="ko-KR" alt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28DE5210-25D3-AEDF-7E2B-FFA6253A14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67"/>
          <a:stretch/>
        </p:blipFill>
        <p:spPr bwMode="auto">
          <a:xfrm>
            <a:off x="3195734" y="4202906"/>
            <a:ext cx="5800531" cy="233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635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934BA7-8C25-73DF-766B-3FF5670BF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Segment Anything Model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2AAC808-FB93-A831-81F2-ED489DF2D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Flexible Prompt Encoder</a:t>
            </a:r>
          </a:p>
          <a:p>
            <a:endParaRPr lang="en-US" altLang="ko-KR" dirty="0"/>
          </a:p>
          <a:p>
            <a:pPr lvl="1"/>
            <a:r>
              <a:rPr lang="en-US" altLang="ko-KR" dirty="0"/>
              <a:t>Prompt</a:t>
            </a:r>
            <a:r>
              <a:rPr lang="ko-KR" altLang="en-US" dirty="0"/>
              <a:t>는 </a:t>
            </a:r>
            <a:r>
              <a:rPr lang="en-US" altLang="ko-KR" dirty="0"/>
              <a:t>2</a:t>
            </a:r>
            <a:r>
              <a:rPr lang="ko-KR" altLang="en-US" dirty="0"/>
              <a:t>종류로 나뉨</a:t>
            </a:r>
            <a:endParaRPr lang="en-US" altLang="ko-KR" dirty="0"/>
          </a:p>
          <a:p>
            <a:pPr lvl="1"/>
            <a:endParaRPr lang="en-US" altLang="ko-KR" dirty="0"/>
          </a:p>
          <a:p>
            <a:pPr lvl="2"/>
            <a:r>
              <a:rPr lang="en-US" altLang="ko-KR" dirty="0"/>
              <a:t>Sparse Prompt: Point,</a:t>
            </a:r>
            <a:r>
              <a:rPr lang="ko-KR" altLang="en-US" dirty="0"/>
              <a:t> </a:t>
            </a:r>
            <a:r>
              <a:rPr lang="en-US" altLang="ko-KR" dirty="0"/>
              <a:t>Box, Text </a:t>
            </a:r>
          </a:p>
          <a:p>
            <a:pPr lvl="3"/>
            <a:r>
              <a:rPr lang="en-US" altLang="ko-KR" dirty="0"/>
              <a:t>Point, Box</a:t>
            </a:r>
            <a:r>
              <a:rPr lang="ko-KR" altLang="en-US" dirty="0"/>
              <a:t>는 해당 위치를 </a:t>
            </a:r>
            <a:r>
              <a:rPr lang="en-US" altLang="ko-KR" dirty="0"/>
              <a:t>Positional Embedding</a:t>
            </a:r>
            <a:r>
              <a:rPr lang="ko-KR" altLang="en-US" dirty="0"/>
              <a:t>하여 사용</a:t>
            </a:r>
            <a:r>
              <a:rPr lang="en-US" altLang="ko-KR" dirty="0"/>
              <a:t>.</a:t>
            </a:r>
          </a:p>
          <a:p>
            <a:pPr lvl="3"/>
            <a:r>
              <a:rPr lang="en-US" altLang="ko-KR" dirty="0"/>
              <a:t>Text</a:t>
            </a:r>
            <a:r>
              <a:rPr lang="ko-KR" altLang="en-US" dirty="0"/>
              <a:t>는 </a:t>
            </a:r>
            <a:r>
              <a:rPr lang="en-US" altLang="ko-KR" dirty="0"/>
              <a:t>CLIP</a:t>
            </a:r>
            <a:r>
              <a:rPr lang="ko-KR" altLang="en-US" dirty="0"/>
              <a:t>의 </a:t>
            </a:r>
            <a:r>
              <a:rPr lang="en-US" altLang="ko-KR" dirty="0"/>
              <a:t>Text Encoder</a:t>
            </a:r>
            <a:r>
              <a:rPr lang="ko-KR" altLang="en-US" dirty="0"/>
              <a:t>를 활용해 </a:t>
            </a:r>
            <a:r>
              <a:rPr lang="en-US" altLang="ko-KR" dirty="0"/>
              <a:t>Embedding </a:t>
            </a:r>
            <a:r>
              <a:rPr lang="ko-KR" altLang="en-US" dirty="0"/>
              <a:t>하여 사용</a:t>
            </a:r>
            <a:r>
              <a:rPr lang="en-US" altLang="ko-KR" dirty="0"/>
              <a:t>.</a:t>
            </a:r>
          </a:p>
          <a:p>
            <a:pPr lvl="2"/>
            <a:endParaRPr lang="en-US" altLang="ko-KR" dirty="0"/>
          </a:p>
          <a:p>
            <a:pPr lvl="2"/>
            <a:r>
              <a:rPr lang="en-US" altLang="ko-KR" dirty="0"/>
              <a:t>Dense Prompt: Mask</a:t>
            </a:r>
          </a:p>
          <a:p>
            <a:pPr lvl="3"/>
            <a:r>
              <a:rPr lang="ko-KR" altLang="en-US" dirty="0"/>
              <a:t>따로 </a:t>
            </a:r>
            <a:r>
              <a:rPr lang="en-US" altLang="ko-KR" dirty="0"/>
              <a:t>Convolution</a:t>
            </a:r>
            <a:r>
              <a:rPr lang="ko-KR" altLang="en-US" dirty="0"/>
              <a:t> 한 뒤 </a:t>
            </a:r>
            <a:r>
              <a:rPr lang="en-US" altLang="ko-KR" dirty="0"/>
              <a:t>Embedding </a:t>
            </a:r>
            <a:r>
              <a:rPr lang="ko-KR" altLang="en-US" dirty="0"/>
              <a:t>된 이미지와 합쳐서 사용</a:t>
            </a:r>
            <a:r>
              <a:rPr lang="en-US" altLang="ko-KR" dirty="0"/>
              <a:t>.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FE79407-6C67-193E-B6FF-9F743A90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6E33C-608B-4FE7-86A1-D0D7EE07B18B}" type="slidenum">
              <a:rPr lang="ko-KR" altLang="en-US" smtClean="0"/>
              <a:t>11</a:t>
            </a:fld>
            <a:endParaRPr lang="ko-KR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4D1A9CD-9134-A0EC-5DD5-1F0E02480D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371" r="18930" b="9325"/>
          <a:stretch/>
        </p:blipFill>
        <p:spPr bwMode="auto">
          <a:xfrm>
            <a:off x="4516016" y="4990030"/>
            <a:ext cx="3159967" cy="154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540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934BA7-8C25-73DF-766B-3FF5670BF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Segment Anything Model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2AAC808-FB93-A831-81F2-ED489DF2D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Fast Mask Decoder</a:t>
            </a:r>
          </a:p>
          <a:p>
            <a:endParaRPr lang="en-US" altLang="ko-KR" dirty="0"/>
          </a:p>
          <a:p>
            <a:pPr lvl="1"/>
            <a:r>
              <a:rPr lang="en-US" altLang="ko-KR" dirty="0"/>
              <a:t>Image</a:t>
            </a:r>
            <a:r>
              <a:rPr lang="ko-KR" altLang="en-US" dirty="0"/>
              <a:t> </a:t>
            </a:r>
            <a:r>
              <a:rPr lang="en-US" altLang="ko-KR" dirty="0"/>
              <a:t>Embedding</a:t>
            </a:r>
            <a:r>
              <a:rPr lang="ko-KR" altLang="en-US" dirty="0"/>
              <a:t>과 </a:t>
            </a:r>
            <a:r>
              <a:rPr lang="en-US" altLang="ko-KR" dirty="0"/>
              <a:t>Prompt Embedding</a:t>
            </a:r>
            <a:r>
              <a:rPr lang="ko-KR" altLang="en-US" dirty="0"/>
              <a:t>을 </a:t>
            </a:r>
            <a:r>
              <a:rPr lang="en-US" altLang="ko-KR" dirty="0"/>
              <a:t>Mapping </a:t>
            </a:r>
            <a:r>
              <a:rPr lang="ko-KR" altLang="en-US" dirty="0"/>
              <a:t>하는 역할</a:t>
            </a:r>
            <a:r>
              <a:rPr lang="en-US" altLang="ko-KR" dirty="0"/>
              <a:t>.</a:t>
            </a:r>
          </a:p>
          <a:p>
            <a:pPr lvl="1"/>
            <a:endParaRPr lang="en-US" altLang="ko-KR" dirty="0"/>
          </a:p>
          <a:p>
            <a:pPr lvl="1"/>
            <a:r>
              <a:rPr lang="en-US" altLang="ko-KR" dirty="0"/>
              <a:t>Vanilla Transformer</a:t>
            </a:r>
            <a:r>
              <a:rPr lang="ko-KR" altLang="en-US" dirty="0"/>
              <a:t>의 </a:t>
            </a:r>
            <a:r>
              <a:rPr lang="en-US" altLang="ko-KR" dirty="0"/>
              <a:t>Decoder</a:t>
            </a:r>
            <a:r>
              <a:rPr lang="ko-KR" altLang="en-US" dirty="0"/>
              <a:t>를 가져와서 사용</a:t>
            </a:r>
            <a:r>
              <a:rPr lang="en-US" altLang="ko-KR" dirty="0"/>
              <a:t>.</a:t>
            </a:r>
          </a:p>
          <a:p>
            <a:pPr lvl="1"/>
            <a:endParaRPr lang="en-US" altLang="ko-KR" dirty="0"/>
          </a:p>
          <a:p>
            <a:pPr lvl="1"/>
            <a:r>
              <a:rPr lang="ko-KR" altLang="en-US" dirty="0"/>
              <a:t>이때 </a:t>
            </a:r>
            <a:r>
              <a:rPr lang="en-US" altLang="ko-KR" dirty="0"/>
              <a:t>Prompt Encoder</a:t>
            </a:r>
            <a:r>
              <a:rPr lang="ko-KR" altLang="en-US" dirty="0"/>
              <a:t>를 통해 나온 </a:t>
            </a:r>
            <a:r>
              <a:rPr lang="en-US" altLang="ko-KR" dirty="0"/>
              <a:t>Embedding</a:t>
            </a:r>
            <a:r>
              <a:rPr lang="ko-KR" altLang="en-US" dirty="0"/>
              <a:t>에</a:t>
            </a:r>
            <a:r>
              <a:rPr lang="en-US" altLang="ko-KR" dirty="0"/>
              <a:t> Learned Output Token</a:t>
            </a:r>
            <a:r>
              <a:rPr lang="ko-KR" altLang="en-US" dirty="0"/>
              <a:t>을 먼저 삽입하고 </a:t>
            </a:r>
            <a:r>
              <a:rPr lang="en-US" altLang="ko-KR" dirty="0"/>
              <a:t>Decoder</a:t>
            </a:r>
            <a:r>
              <a:rPr lang="ko-KR" altLang="en-US" dirty="0"/>
              <a:t>에 입력함</a:t>
            </a:r>
            <a:r>
              <a:rPr lang="en-US" altLang="ko-KR" dirty="0"/>
              <a:t>. -&gt; </a:t>
            </a:r>
            <a:r>
              <a:rPr lang="en-US" altLang="ko-KR" dirty="0" err="1"/>
              <a:t>cls</a:t>
            </a:r>
            <a:r>
              <a:rPr lang="en-US" altLang="ko-KR" dirty="0"/>
              <a:t> Token</a:t>
            </a:r>
            <a:r>
              <a:rPr lang="ko-KR" altLang="en-US" dirty="0"/>
              <a:t>과 유사한 개념</a:t>
            </a:r>
            <a:endParaRPr lang="en-US" altLang="ko-KR" dirty="0"/>
          </a:p>
          <a:p>
            <a:pPr lvl="1"/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FE79407-6C67-193E-B6FF-9F743A90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6E33C-608B-4FE7-86A1-D0D7EE07B18B}" type="slidenum">
              <a:rPr lang="ko-KR" altLang="en-US" smtClean="0"/>
              <a:t>12</a:t>
            </a:fld>
            <a:endParaRPr lang="ko-KR" alt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7BAAB75-C4E9-8F10-EF5F-ED0B19A62D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7" t="8528" b="4797"/>
          <a:stretch/>
        </p:blipFill>
        <p:spPr bwMode="auto">
          <a:xfrm>
            <a:off x="3892420" y="4833257"/>
            <a:ext cx="4407159" cy="202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113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934BA7-8C25-73DF-766B-3FF5670BF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Segment Anything Model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2AAC808-FB93-A831-81F2-ED489DF2D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Fast Mask Decoder (Cont.)</a:t>
            </a:r>
          </a:p>
          <a:p>
            <a:endParaRPr lang="en-US" altLang="ko-KR" dirty="0"/>
          </a:p>
          <a:p>
            <a:pPr lvl="1"/>
            <a:r>
              <a:rPr lang="en-US" altLang="ko-KR" dirty="0"/>
              <a:t>Decoder</a:t>
            </a:r>
            <a:r>
              <a:rPr lang="ko-KR" altLang="en-US" dirty="0"/>
              <a:t>의 수행 단계</a:t>
            </a:r>
            <a:endParaRPr lang="en-US" altLang="ko-KR" dirty="0"/>
          </a:p>
          <a:p>
            <a:pPr lvl="1"/>
            <a:endParaRPr lang="en-US" altLang="ko-KR" dirty="0"/>
          </a:p>
          <a:p>
            <a:pPr lvl="2"/>
            <a:r>
              <a:rPr lang="en-US" altLang="ko-KR" dirty="0"/>
              <a:t>Prompt Token</a:t>
            </a:r>
            <a:r>
              <a:rPr lang="ko-KR" altLang="en-US" dirty="0"/>
              <a:t>에 대한 </a:t>
            </a:r>
            <a:r>
              <a:rPr lang="en-US" altLang="ko-KR" dirty="0"/>
              <a:t>Self-Attention</a:t>
            </a:r>
          </a:p>
          <a:p>
            <a:pPr lvl="2"/>
            <a:endParaRPr lang="en-US" altLang="ko-KR" dirty="0"/>
          </a:p>
          <a:p>
            <a:pPr lvl="2"/>
            <a:r>
              <a:rPr lang="en-US" altLang="ko-KR" dirty="0"/>
              <a:t>Prompt Token</a:t>
            </a:r>
            <a:r>
              <a:rPr lang="ko-KR" altLang="en-US" dirty="0"/>
              <a:t>에 대한 </a:t>
            </a:r>
            <a:r>
              <a:rPr lang="en-US" altLang="ko-KR" dirty="0"/>
              <a:t>Cross-Attention (Query: Prompt Token / Key, Value: Image Token)</a:t>
            </a:r>
          </a:p>
          <a:p>
            <a:pPr lvl="2"/>
            <a:endParaRPr lang="en-US" altLang="ko-KR" dirty="0"/>
          </a:p>
          <a:p>
            <a:pPr lvl="2"/>
            <a:r>
              <a:rPr lang="en-US" altLang="ko-KR" dirty="0"/>
              <a:t>MLP (Point-wise)</a:t>
            </a:r>
          </a:p>
          <a:p>
            <a:pPr lvl="2"/>
            <a:endParaRPr lang="en-US" altLang="ko-KR" dirty="0"/>
          </a:p>
          <a:p>
            <a:pPr lvl="2"/>
            <a:r>
              <a:rPr lang="en-US" altLang="ko-KR" dirty="0"/>
              <a:t>Image</a:t>
            </a:r>
            <a:r>
              <a:rPr lang="ko-KR" altLang="en-US" dirty="0"/>
              <a:t> </a:t>
            </a:r>
            <a:r>
              <a:rPr lang="en-US" altLang="ko-KR" dirty="0"/>
              <a:t>Token</a:t>
            </a:r>
            <a:r>
              <a:rPr lang="ko-KR" altLang="en-US" dirty="0"/>
              <a:t>에 대한 </a:t>
            </a:r>
            <a:r>
              <a:rPr lang="en-US" altLang="ko-KR" dirty="0"/>
              <a:t>Cross-Attention (Query: Image Token / Key, Value: Prompt Token)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FE79407-6C67-193E-B6FF-9F743A90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6E33C-608B-4FE7-86A1-D0D7EE07B18B}" type="slidenum">
              <a:rPr lang="ko-KR" altLang="en-US" smtClean="0"/>
              <a:t>13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E878252-F2C3-6841-FF2A-1BB755CD8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767" y="5215836"/>
            <a:ext cx="4249309" cy="152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85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934BA7-8C25-73DF-766B-3FF5670BF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Segment Anything Model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2AAC808-FB93-A831-81F2-ED489DF2D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Fast Mask Decoder (Cont.)</a:t>
            </a:r>
          </a:p>
          <a:p>
            <a:pPr marL="457200" lvl="1" indent="0">
              <a:buNone/>
            </a:pPr>
            <a:endParaRPr lang="en-US" altLang="ko-KR" dirty="0"/>
          </a:p>
          <a:p>
            <a:pPr lvl="1"/>
            <a:r>
              <a:rPr lang="en-US" altLang="ko-KR" dirty="0"/>
              <a:t>Attention Layer</a:t>
            </a:r>
            <a:r>
              <a:rPr lang="ko-KR" altLang="en-US" dirty="0"/>
              <a:t>에 입력할 때마다 공간적인 정보를 강조하기 위해 </a:t>
            </a:r>
            <a:r>
              <a:rPr lang="en-US" altLang="ko-KR" dirty="0"/>
              <a:t>Image Token</a:t>
            </a:r>
            <a:r>
              <a:rPr lang="ko-KR" altLang="en-US" dirty="0"/>
              <a:t>에 </a:t>
            </a:r>
            <a:r>
              <a:rPr lang="en-US" altLang="ko-KR" dirty="0"/>
              <a:t>Positional Embedding</a:t>
            </a:r>
            <a:r>
              <a:rPr lang="ko-KR" altLang="en-US" dirty="0"/>
              <a:t>을 합산</a:t>
            </a:r>
            <a:r>
              <a:rPr lang="en-US" altLang="ko-KR" dirty="0"/>
              <a:t>.</a:t>
            </a:r>
          </a:p>
          <a:p>
            <a:pPr lvl="1"/>
            <a:endParaRPr lang="en-US" altLang="ko-KR" dirty="0"/>
          </a:p>
          <a:p>
            <a:pPr lvl="1"/>
            <a:r>
              <a:rPr lang="ko-KR" altLang="en-US" dirty="0"/>
              <a:t>마찬가지로 </a:t>
            </a:r>
            <a:r>
              <a:rPr lang="en-US" altLang="ko-KR" dirty="0"/>
              <a:t>Attention</a:t>
            </a:r>
            <a:r>
              <a:rPr lang="ko-KR" altLang="en-US" dirty="0"/>
              <a:t> </a:t>
            </a:r>
            <a:r>
              <a:rPr lang="en-US" altLang="ko-KR" dirty="0"/>
              <a:t>Layer</a:t>
            </a:r>
            <a:r>
              <a:rPr lang="ko-KR" altLang="en-US" dirty="0"/>
              <a:t>에 입력할 때마다 </a:t>
            </a:r>
            <a:r>
              <a:rPr lang="en-US" altLang="ko-KR" dirty="0"/>
              <a:t>Update Token</a:t>
            </a:r>
            <a:r>
              <a:rPr lang="ko-KR" altLang="en-US" dirty="0"/>
              <a:t>에 </a:t>
            </a:r>
            <a:r>
              <a:rPr lang="en-US" altLang="ko-KR" dirty="0"/>
              <a:t>Prompt Token</a:t>
            </a:r>
            <a:r>
              <a:rPr lang="ko-KR" altLang="en-US" dirty="0"/>
              <a:t>을 합산</a:t>
            </a:r>
            <a:r>
              <a:rPr lang="en-US" altLang="ko-KR" dirty="0"/>
              <a:t>.</a:t>
            </a:r>
          </a:p>
          <a:p>
            <a:pPr lvl="1"/>
            <a:endParaRPr lang="en-US" altLang="ko-KR" dirty="0"/>
          </a:p>
          <a:p>
            <a:pPr lvl="1"/>
            <a:r>
              <a:rPr lang="ko-KR" altLang="en-US" dirty="0"/>
              <a:t>이 단계를 </a:t>
            </a:r>
            <a:r>
              <a:rPr lang="en-US" altLang="ko-KR" dirty="0"/>
              <a:t>2</a:t>
            </a:r>
            <a:r>
              <a:rPr lang="ko-KR" altLang="en-US" dirty="0"/>
              <a:t>번 반복하며 이때 다음 </a:t>
            </a:r>
            <a:r>
              <a:rPr lang="en-US" altLang="ko-KR" dirty="0"/>
              <a:t>Block</a:t>
            </a:r>
            <a:r>
              <a:rPr lang="ko-KR" altLang="en-US" dirty="0"/>
              <a:t>의 </a:t>
            </a:r>
            <a:r>
              <a:rPr lang="en-US" altLang="ko-KR" dirty="0"/>
              <a:t>Prompt</a:t>
            </a:r>
            <a:r>
              <a:rPr lang="ko-KR" altLang="en-US" dirty="0"/>
              <a:t> 입력은 이전 </a:t>
            </a:r>
            <a:r>
              <a:rPr lang="en-US" altLang="ko-KR" dirty="0"/>
              <a:t>Block</a:t>
            </a:r>
            <a:r>
              <a:rPr lang="ko-KR" altLang="en-US" dirty="0"/>
              <a:t>의 출력이다</a:t>
            </a:r>
            <a:r>
              <a:rPr lang="en-US" altLang="ko-KR" dirty="0"/>
              <a:t>.</a:t>
            </a:r>
          </a:p>
          <a:p>
            <a:pPr lvl="1"/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FE79407-6C67-193E-B6FF-9F743A90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6E33C-608B-4FE7-86A1-D0D7EE07B18B}" type="slidenum">
              <a:rPr lang="ko-KR" altLang="en-US" smtClean="0"/>
              <a:t>14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E878252-F2C3-6841-FF2A-1BB755CD8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767" y="5215836"/>
            <a:ext cx="4249309" cy="152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41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934BA7-8C25-73DF-766B-3FF5670BF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Segment Anything Model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2AAC808-FB93-A831-81F2-ED489DF2D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Fast Mask Decoder (Cont.)</a:t>
            </a:r>
          </a:p>
          <a:p>
            <a:pPr marL="457200" lvl="1" indent="0">
              <a:buNone/>
            </a:pPr>
            <a:endParaRPr lang="en-US" altLang="ko-KR" dirty="0"/>
          </a:p>
          <a:p>
            <a:pPr lvl="1"/>
            <a:r>
              <a:rPr lang="en-US" altLang="ko-KR" dirty="0"/>
              <a:t>Decoder</a:t>
            </a:r>
            <a:r>
              <a:rPr lang="ko-KR" altLang="en-US" dirty="0"/>
              <a:t>는 </a:t>
            </a:r>
            <a:r>
              <a:rPr lang="en-US" altLang="ko-KR" dirty="0"/>
              <a:t>2</a:t>
            </a:r>
            <a:r>
              <a:rPr lang="ko-KR" altLang="en-US" dirty="0"/>
              <a:t>번 반복하며 이때 다음 </a:t>
            </a:r>
            <a:r>
              <a:rPr lang="en-US" altLang="ko-KR" dirty="0"/>
              <a:t>Block</a:t>
            </a:r>
            <a:r>
              <a:rPr lang="ko-KR" altLang="en-US" dirty="0"/>
              <a:t>의 </a:t>
            </a:r>
            <a:r>
              <a:rPr lang="en-US" altLang="ko-KR" dirty="0"/>
              <a:t>Prompt</a:t>
            </a:r>
            <a:r>
              <a:rPr lang="ko-KR" altLang="en-US" dirty="0"/>
              <a:t> 입력은 이전 </a:t>
            </a:r>
            <a:r>
              <a:rPr lang="en-US" altLang="ko-KR" dirty="0"/>
              <a:t>Block</a:t>
            </a:r>
            <a:r>
              <a:rPr lang="ko-KR" altLang="en-US" dirty="0"/>
              <a:t>의 출력이다</a:t>
            </a:r>
            <a:r>
              <a:rPr lang="en-US" altLang="ko-KR" dirty="0"/>
              <a:t>.</a:t>
            </a:r>
          </a:p>
          <a:p>
            <a:pPr lvl="1"/>
            <a:endParaRPr lang="en-US" altLang="ko-KR" dirty="0"/>
          </a:p>
          <a:p>
            <a:pPr lvl="1"/>
            <a:r>
              <a:rPr lang="en-US" altLang="ko-KR" dirty="0"/>
              <a:t>Decoder</a:t>
            </a:r>
            <a:r>
              <a:rPr lang="ko-KR" altLang="en-US" dirty="0"/>
              <a:t>를 지난 후 </a:t>
            </a:r>
            <a:r>
              <a:rPr lang="en-US" altLang="ko-KR" dirty="0"/>
              <a:t>Transposed Conv</a:t>
            </a:r>
            <a:r>
              <a:rPr lang="ko-KR" altLang="en-US" dirty="0"/>
              <a:t>를 </a:t>
            </a:r>
            <a:r>
              <a:rPr lang="en-US" altLang="ko-KR" dirty="0"/>
              <a:t>2</a:t>
            </a:r>
            <a:r>
              <a:rPr lang="ko-KR" altLang="en-US" dirty="0"/>
              <a:t>개 사용해 </a:t>
            </a:r>
            <a:r>
              <a:rPr lang="en-US" altLang="ko-KR" dirty="0"/>
              <a:t>4</a:t>
            </a:r>
            <a:r>
              <a:rPr lang="ko-KR" altLang="en-US" dirty="0"/>
              <a:t>배 </a:t>
            </a:r>
            <a:r>
              <a:rPr lang="en-US" altLang="ko-KR" dirty="0"/>
              <a:t>Upscale </a:t>
            </a:r>
            <a:r>
              <a:rPr lang="ko-KR" altLang="en-US" dirty="0"/>
              <a:t>함</a:t>
            </a:r>
            <a:r>
              <a:rPr lang="en-US" altLang="ko-KR" dirty="0"/>
              <a:t>.</a:t>
            </a:r>
          </a:p>
          <a:p>
            <a:pPr lvl="1"/>
            <a:endParaRPr lang="en-US" altLang="ko-KR" dirty="0"/>
          </a:p>
          <a:p>
            <a:pPr lvl="1"/>
            <a:r>
              <a:rPr lang="en-US" altLang="ko-KR" dirty="0"/>
              <a:t>Prompt</a:t>
            </a:r>
            <a:r>
              <a:rPr lang="ko-KR" altLang="en-US" dirty="0"/>
              <a:t> </a:t>
            </a:r>
            <a:r>
              <a:rPr lang="en-US" altLang="ko-KR" dirty="0"/>
              <a:t>Token</a:t>
            </a:r>
            <a:r>
              <a:rPr lang="ko-KR" altLang="en-US" dirty="0"/>
              <a:t>을 </a:t>
            </a:r>
            <a:r>
              <a:rPr lang="en-US" altLang="ko-KR" dirty="0"/>
              <a:t>Query</a:t>
            </a:r>
            <a:r>
              <a:rPr lang="ko-KR" altLang="en-US" dirty="0"/>
              <a:t>로 한번 더 </a:t>
            </a:r>
            <a:r>
              <a:rPr lang="en-US" altLang="ko-KR" dirty="0"/>
              <a:t>Cross Attention.</a:t>
            </a:r>
          </a:p>
          <a:p>
            <a:pPr lvl="1"/>
            <a:endParaRPr lang="en-US" altLang="ko-KR" dirty="0"/>
          </a:p>
          <a:p>
            <a:pPr lvl="1"/>
            <a:r>
              <a:rPr lang="ko-KR" altLang="en-US" dirty="0"/>
              <a:t>이 값을 </a:t>
            </a:r>
            <a:r>
              <a:rPr lang="en-US" altLang="ko-KR" dirty="0"/>
              <a:t>3</a:t>
            </a:r>
            <a:r>
              <a:rPr lang="ko-KR" altLang="en-US" dirty="0"/>
              <a:t>개의 </a:t>
            </a:r>
            <a:r>
              <a:rPr lang="en-US" altLang="ko-KR" dirty="0"/>
              <a:t>MLP</a:t>
            </a:r>
            <a:r>
              <a:rPr lang="ko-KR" altLang="en-US" dirty="0"/>
              <a:t>를 지나게 한 뒤 </a:t>
            </a:r>
            <a:r>
              <a:rPr lang="en-US" altLang="ko-KR" dirty="0"/>
              <a:t>4</a:t>
            </a:r>
            <a:r>
              <a:rPr lang="ko-KR" altLang="en-US" dirty="0"/>
              <a:t>배 </a:t>
            </a:r>
            <a:r>
              <a:rPr lang="en-US" altLang="ko-KR" dirty="0"/>
              <a:t>Upscale</a:t>
            </a:r>
            <a:r>
              <a:rPr lang="ko-KR" altLang="en-US" dirty="0"/>
              <a:t>된 </a:t>
            </a:r>
            <a:r>
              <a:rPr lang="en-US" altLang="ko-KR" dirty="0"/>
              <a:t>Image Embedding</a:t>
            </a:r>
            <a:r>
              <a:rPr lang="ko-KR" altLang="en-US" dirty="0"/>
              <a:t>에 </a:t>
            </a:r>
            <a:r>
              <a:rPr lang="en-US" altLang="ko-KR" dirty="0"/>
              <a:t>Dot</a:t>
            </a:r>
            <a:r>
              <a:rPr lang="ko-KR" altLang="en-US" dirty="0"/>
              <a:t> </a:t>
            </a:r>
            <a:r>
              <a:rPr lang="en-US" altLang="ko-KR" dirty="0"/>
              <a:t>Product.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FE79407-6C67-193E-B6FF-9F743A90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6E33C-608B-4FE7-86A1-D0D7EE07B18B}" type="slidenum">
              <a:rPr lang="ko-KR" altLang="en-US" smtClean="0"/>
              <a:t>15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E878252-F2C3-6841-FF2A-1BB755CD8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767" y="5215836"/>
            <a:ext cx="4249309" cy="152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30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934BA7-8C25-73DF-766B-3FF5670BF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Segment Anything Model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2AAC808-FB93-A831-81F2-ED489DF2D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Loss</a:t>
            </a:r>
          </a:p>
          <a:p>
            <a:endParaRPr lang="en-US" altLang="ko-KR" dirty="0"/>
          </a:p>
          <a:p>
            <a:pPr lvl="1"/>
            <a:r>
              <a:rPr lang="en-US" altLang="ko-KR" dirty="0"/>
              <a:t>Mask:</a:t>
            </a:r>
            <a:r>
              <a:rPr lang="ko-KR" altLang="en-US" dirty="0"/>
              <a:t> </a:t>
            </a:r>
            <a:r>
              <a:rPr lang="en-US" altLang="ko-KR" dirty="0"/>
              <a:t>Focal</a:t>
            </a:r>
            <a:r>
              <a:rPr lang="ko-KR" altLang="en-US" dirty="0"/>
              <a:t> </a:t>
            </a:r>
            <a:r>
              <a:rPr lang="en-US" altLang="ko-KR" dirty="0"/>
              <a:t>Loss</a:t>
            </a:r>
            <a:r>
              <a:rPr lang="ko-KR" altLang="en-US" dirty="0"/>
              <a:t>와 </a:t>
            </a:r>
            <a:r>
              <a:rPr lang="en-US" altLang="ko-KR" dirty="0"/>
              <a:t>Dice Loss</a:t>
            </a:r>
            <a:r>
              <a:rPr lang="ko-KR" altLang="en-US" dirty="0"/>
              <a:t>를 </a:t>
            </a:r>
            <a:r>
              <a:rPr lang="en-US" altLang="ko-KR" dirty="0"/>
              <a:t>20:1 </a:t>
            </a:r>
            <a:r>
              <a:rPr lang="ko-KR" altLang="en-US" dirty="0"/>
              <a:t>비율로 조합하여 사용</a:t>
            </a:r>
            <a:r>
              <a:rPr lang="en-US" altLang="ko-KR" dirty="0"/>
              <a:t>.</a:t>
            </a:r>
          </a:p>
          <a:p>
            <a:pPr lvl="1"/>
            <a:endParaRPr lang="en-US" altLang="ko-KR" dirty="0"/>
          </a:p>
          <a:p>
            <a:pPr lvl="1"/>
            <a:r>
              <a:rPr lang="ko-KR" altLang="en-US" dirty="0"/>
              <a:t>이전에</a:t>
            </a:r>
            <a:r>
              <a:rPr lang="en-US" altLang="ko-KR" dirty="0"/>
              <a:t> </a:t>
            </a:r>
            <a:r>
              <a:rPr lang="ko-KR" altLang="en-US" dirty="0"/>
              <a:t>마지막으로 </a:t>
            </a:r>
            <a:r>
              <a:rPr lang="en-US" altLang="ko-KR" dirty="0"/>
              <a:t>Cross Attention </a:t>
            </a:r>
            <a:r>
              <a:rPr lang="ko-KR" altLang="en-US" dirty="0"/>
              <a:t>했던</a:t>
            </a:r>
            <a:r>
              <a:rPr lang="en-US" altLang="ko-KR" dirty="0"/>
              <a:t> </a:t>
            </a:r>
            <a:r>
              <a:rPr lang="ko-KR" altLang="en-US" dirty="0"/>
              <a:t>결과의 </a:t>
            </a:r>
            <a:r>
              <a:rPr lang="en-US" altLang="ko-KR" dirty="0" err="1"/>
              <a:t>IoU</a:t>
            </a:r>
            <a:r>
              <a:rPr lang="ko-KR" altLang="en-US" dirty="0"/>
              <a:t> </a:t>
            </a:r>
            <a:r>
              <a:rPr lang="en-US" altLang="ko-KR" dirty="0"/>
              <a:t>token</a:t>
            </a:r>
            <a:r>
              <a:rPr lang="ko-KR" altLang="en-US" dirty="0"/>
              <a:t>을 뽑아와 </a:t>
            </a:r>
            <a:r>
              <a:rPr lang="en-US" altLang="ko-KR" dirty="0"/>
              <a:t>MLP</a:t>
            </a:r>
            <a:r>
              <a:rPr lang="ko-KR" altLang="en-US" dirty="0"/>
              <a:t>를</a:t>
            </a:r>
            <a:r>
              <a:rPr lang="en-US" altLang="ko-KR" dirty="0"/>
              <a:t> </a:t>
            </a:r>
            <a:r>
              <a:rPr lang="ko-KR" altLang="en-US" dirty="0"/>
              <a:t>거친 후</a:t>
            </a:r>
            <a:r>
              <a:rPr lang="en-US" altLang="ko-KR" dirty="0"/>
              <a:t> </a:t>
            </a:r>
            <a:r>
              <a:rPr lang="ko-KR" altLang="en-US" dirty="0"/>
              <a:t>나온  값과 </a:t>
            </a:r>
            <a:r>
              <a:rPr lang="en-US" altLang="ko-KR" dirty="0"/>
              <a:t>GT</a:t>
            </a:r>
            <a:r>
              <a:rPr lang="ko-KR" altLang="en-US" dirty="0"/>
              <a:t>에 대한 </a:t>
            </a:r>
            <a:r>
              <a:rPr lang="en-US" altLang="ko-KR" dirty="0"/>
              <a:t>MSE</a:t>
            </a:r>
            <a:r>
              <a:rPr lang="ko-KR" altLang="en-US" dirty="0"/>
              <a:t>로 </a:t>
            </a:r>
            <a:r>
              <a:rPr lang="en-US" altLang="ko-KR" dirty="0"/>
              <a:t>loss</a:t>
            </a:r>
            <a:r>
              <a:rPr lang="ko-KR" altLang="en-US" dirty="0"/>
              <a:t>를 계산함</a:t>
            </a:r>
            <a:r>
              <a:rPr lang="en-US" altLang="ko-KR" dirty="0"/>
              <a:t>.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FE79407-6C67-193E-B6FF-9F743A90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6E33C-608B-4FE7-86A1-D0D7EE07B18B}" type="slidenum">
              <a:rPr lang="ko-KR" altLang="en-US" smtClean="0"/>
              <a:t>16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E878252-F2C3-6841-FF2A-1BB755CD8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767" y="5215836"/>
            <a:ext cx="4249309" cy="152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09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934BA7-8C25-73DF-766B-3FF5670BF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Segment Anything Data</a:t>
            </a:r>
            <a:r>
              <a:rPr lang="ko-KR" altLang="en-US" dirty="0"/>
              <a:t> </a:t>
            </a:r>
            <a:r>
              <a:rPr lang="en-US" altLang="ko-KR" dirty="0"/>
              <a:t>Engine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2AAC808-FB93-A831-81F2-ED489DF2D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일반적으로 </a:t>
            </a:r>
            <a:r>
              <a:rPr lang="en-US" altLang="ko-KR" dirty="0"/>
              <a:t>Image</a:t>
            </a:r>
            <a:r>
              <a:rPr lang="ko-KR" altLang="en-US" dirty="0"/>
              <a:t>와 </a:t>
            </a:r>
            <a:r>
              <a:rPr lang="en-US" altLang="ko-KR" dirty="0"/>
              <a:t>Text</a:t>
            </a:r>
            <a:r>
              <a:rPr lang="ko-KR" altLang="en-US" dirty="0"/>
              <a:t>는 웹에서 얻기 쉬운 종류의 </a:t>
            </a:r>
            <a:r>
              <a:rPr lang="en-US" altLang="ko-KR" dirty="0"/>
              <a:t>Data</a:t>
            </a:r>
            <a:r>
              <a:rPr lang="ko-KR" altLang="en-US" dirty="0"/>
              <a:t>임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하지만 </a:t>
            </a:r>
            <a:r>
              <a:rPr lang="en-US" altLang="ko-KR" dirty="0"/>
              <a:t>Segmentation Mask</a:t>
            </a:r>
            <a:r>
              <a:rPr lang="ko-KR" altLang="en-US" dirty="0"/>
              <a:t>는 구하기 매우 힘듦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따라서 </a:t>
            </a:r>
            <a:r>
              <a:rPr lang="en-US" altLang="ko-KR" dirty="0"/>
              <a:t>SAM</a:t>
            </a:r>
            <a:r>
              <a:rPr lang="ko-KR" altLang="en-US" dirty="0"/>
              <a:t>은 자체적인 </a:t>
            </a:r>
            <a:r>
              <a:rPr lang="en-US" altLang="ko-KR" dirty="0"/>
              <a:t>Data Engine</a:t>
            </a:r>
            <a:r>
              <a:rPr lang="ko-KR" altLang="en-US" dirty="0"/>
              <a:t>을 사용하여 </a:t>
            </a:r>
            <a:r>
              <a:rPr lang="en-US" altLang="ko-KR" dirty="0"/>
              <a:t>Mask</a:t>
            </a:r>
            <a:r>
              <a:rPr lang="ko-KR" altLang="en-US" dirty="0"/>
              <a:t>를 직접 구함</a:t>
            </a:r>
            <a:r>
              <a:rPr lang="en-US" altLang="ko-KR" dirty="0"/>
              <a:t>.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FE79407-6C67-193E-B6FF-9F743A90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6E33C-608B-4FE7-86A1-D0D7EE07B18B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2814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934BA7-8C25-73DF-766B-3FF5670BF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Segment Anything Data</a:t>
            </a:r>
            <a:r>
              <a:rPr lang="ko-KR" altLang="en-US" dirty="0"/>
              <a:t> </a:t>
            </a:r>
            <a:r>
              <a:rPr lang="en-US" altLang="ko-KR" dirty="0"/>
              <a:t>Engine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2AAC808-FB93-A831-81F2-ED489DF2D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Segment Anything Data Engine</a:t>
            </a:r>
            <a:r>
              <a:rPr lang="ko-KR" altLang="en-US" dirty="0"/>
              <a:t>의 </a:t>
            </a:r>
            <a:r>
              <a:rPr lang="en-US" altLang="ko-KR" dirty="0"/>
              <a:t>3</a:t>
            </a:r>
            <a:r>
              <a:rPr lang="ko-KR" altLang="en-US" dirty="0"/>
              <a:t>가지 단계</a:t>
            </a:r>
            <a:endParaRPr lang="en-US" altLang="ko-KR" dirty="0"/>
          </a:p>
          <a:p>
            <a:endParaRPr lang="en-US" altLang="ko-KR" dirty="0"/>
          </a:p>
          <a:p>
            <a:pPr lvl="1"/>
            <a:r>
              <a:rPr lang="en-US" altLang="ko-KR" dirty="0"/>
              <a:t>1. A model-assisted manual annotation stage</a:t>
            </a:r>
          </a:p>
          <a:p>
            <a:pPr lvl="1"/>
            <a:endParaRPr lang="en-US" altLang="ko-KR" dirty="0"/>
          </a:p>
          <a:p>
            <a:pPr lvl="2"/>
            <a:r>
              <a:rPr lang="ko-KR" altLang="en-US" dirty="0"/>
              <a:t>전문 </a:t>
            </a:r>
            <a:r>
              <a:rPr lang="en-US" altLang="ko-KR" dirty="0"/>
              <a:t>Annotator </a:t>
            </a:r>
            <a:r>
              <a:rPr lang="ko-KR" altLang="en-US" dirty="0"/>
              <a:t>들이 </a:t>
            </a:r>
            <a:r>
              <a:rPr lang="en-US" altLang="ko-KR" dirty="0"/>
              <a:t>SAM</a:t>
            </a:r>
            <a:r>
              <a:rPr lang="ko-KR" altLang="en-US" dirty="0"/>
              <a:t>의 도움을 받아가며 </a:t>
            </a:r>
            <a:r>
              <a:rPr lang="en-US" altLang="ko-KR" dirty="0"/>
              <a:t>Annotation. </a:t>
            </a:r>
          </a:p>
          <a:p>
            <a:pPr lvl="2"/>
            <a:endParaRPr lang="en-US" altLang="ko-KR" dirty="0"/>
          </a:p>
          <a:p>
            <a:pPr lvl="2"/>
            <a:r>
              <a:rPr lang="ko-KR" altLang="en-US" dirty="0"/>
              <a:t>이 때 </a:t>
            </a:r>
            <a:r>
              <a:rPr lang="en-US" altLang="ko-KR" dirty="0"/>
              <a:t>Mask </a:t>
            </a:r>
            <a:r>
              <a:rPr lang="ko-KR" altLang="en-US" dirty="0"/>
              <a:t>는 </a:t>
            </a:r>
            <a:r>
              <a:rPr lang="en-US" altLang="ko-KR" dirty="0"/>
              <a:t>“Stuff”</a:t>
            </a:r>
            <a:r>
              <a:rPr lang="ko-KR" altLang="en-US" dirty="0"/>
              <a:t>와 </a:t>
            </a:r>
            <a:r>
              <a:rPr lang="en-US" altLang="ko-KR" dirty="0"/>
              <a:t>“Things”</a:t>
            </a:r>
            <a:r>
              <a:rPr lang="ko-KR" altLang="en-US" dirty="0"/>
              <a:t>로 </a:t>
            </a:r>
            <a:r>
              <a:rPr lang="en-US" altLang="ko-KR" dirty="0"/>
              <a:t>labeling.</a:t>
            </a:r>
          </a:p>
          <a:p>
            <a:pPr lvl="2"/>
            <a:endParaRPr lang="en-US" altLang="ko-KR" dirty="0"/>
          </a:p>
          <a:p>
            <a:pPr lvl="2"/>
            <a:r>
              <a:rPr lang="en-US" altLang="ko-KR" dirty="0"/>
              <a:t>SAM</a:t>
            </a:r>
            <a:r>
              <a:rPr lang="ko-KR" altLang="en-US" dirty="0"/>
              <a:t>은 공개된 </a:t>
            </a:r>
            <a:r>
              <a:rPr lang="en-US" altLang="ko-KR" dirty="0"/>
              <a:t>Segmentation Dataset</a:t>
            </a:r>
            <a:r>
              <a:rPr lang="ko-KR" altLang="en-US" dirty="0"/>
              <a:t>으로 학습한 뒤 충분한 데이터가 모이면 새로운 데이터만으로 재학습을 수행</a:t>
            </a:r>
            <a:r>
              <a:rPr lang="en-US" altLang="ko-KR" dirty="0"/>
              <a:t>.</a:t>
            </a:r>
          </a:p>
          <a:p>
            <a:pPr lvl="2"/>
            <a:endParaRPr lang="en-US" altLang="ko-KR" dirty="0"/>
          </a:p>
          <a:p>
            <a:pPr lvl="2"/>
            <a:r>
              <a:rPr lang="ko-KR" altLang="en-US" dirty="0"/>
              <a:t>이 과정에서 </a:t>
            </a:r>
            <a:r>
              <a:rPr lang="en-US" altLang="ko-KR" dirty="0"/>
              <a:t>Encoder</a:t>
            </a:r>
            <a:r>
              <a:rPr lang="ko-KR" altLang="en-US" dirty="0"/>
              <a:t>부분이 </a:t>
            </a:r>
            <a:r>
              <a:rPr lang="en-US" altLang="ko-KR" dirty="0" err="1"/>
              <a:t>ViT</a:t>
            </a:r>
            <a:r>
              <a:rPr lang="en-US" altLang="ko-KR" dirty="0"/>
              <a:t>-B</a:t>
            </a:r>
            <a:r>
              <a:rPr lang="ko-KR" altLang="en-US" dirty="0"/>
              <a:t>에서 </a:t>
            </a:r>
            <a:r>
              <a:rPr lang="en-US" altLang="ko-KR" dirty="0" err="1"/>
              <a:t>ViT</a:t>
            </a:r>
            <a:r>
              <a:rPr lang="en-US" altLang="ko-KR" dirty="0"/>
              <a:t>-H</a:t>
            </a:r>
            <a:r>
              <a:rPr lang="ko-KR" altLang="en-US" dirty="0"/>
              <a:t>까지 점진적으로 증가됨</a:t>
            </a:r>
            <a:r>
              <a:rPr lang="en-US" altLang="ko-KR" dirty="0"/>
              <a:t>.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FE79407-6C67-193E-B6FF-9F743A90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6E33C-608B-4FE7-86A1-D0D7EE07B18B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7387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934BA7-8C25-73DF-766B-3FF5670BF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Segment Anything Data</a:t>
            </a:r>
            <a:r>
              <a:rPr lang="ko-KR" altLang="en-US" dirty="0"/>
              <a:t> </a:t>
            </a:r>
            <a:r>
              <a:rPr lang="en-US" altLang="ko-KR" dirty="0"/>
              <a:t>Engine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2AAC808-FB93-A831-81F2-ED489DF2D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Segment Anything Data Engine</a:t>
            </a:r>
            <a:r>
              <a:rPr lang="ko-KR" altLang="en-US" dirty="0"/>
              <a:t>의 </a:t>
            </a:r>
            <a:r>
              <a:rPr lang="en-US" altLang="ko-KR" dirty="0"/>
              <a:t>3</a:t>
            </a:r>
            <a:r>
              <a:rPr lang="ko-KR" altLang="en-US" dirty="0"/>
              <a:t>가지 단계 </a:t>
            </a:r>
            <a:r>
              <a:rPr lang="en-US" altLang="ko-KR" dirty="0"/>
              <a:t>(Cont.)</a:t>
            </a:r>
          </a:p>
          <a:p>
            <a:endParaRPr lang="en-US" altLang="ko-KR" dirty="0"/>
          </a:p>
          <a:p>
            <a:pPr lvl="1"/>
            <a:r>
              <a:rPr lang="en-US" altLang="ko-KR" dirty="0"/>
              <a:t>2. A semi-automatic stage with a mix of automatically predicted masks and model-assisted annotation</a:t>
            </a:r>
          </a:p>
          <a:p>
            <a:pPr lvl="1"/>
            <a:endParaRPr lang="en-US" altLang="ko-KR" dirty="0"/>
          </a:p>
          <a:p>
            <a:pPr lvl="2"/>
            <a:r>
              <a:rPr lang="ko-KR" altLang="en-US" dirty="0"/>
              <a:t>마스크의 종류를 다양화 시키는 것이 목표</a:t>
            </a:r>
            <a:r>
              <a:rPr lang="en-US" altLang="ko-KR" dirty="0"/>
              <a:t>.</a:t>
            </a:r>
          </a:p>
          <a:p>
            <a:pPr lvl="2"/>
            <a:endParaRPr lang="en-US" altLang="ko-KR" dirty="0"/>
          </a:p>
          <a:p>
            <a:pPr lvl="2"/>
            <a:r>
              <a:rPr lang="en-US" altLang="ko-KR" dirty="0"/>
              <a:t>SAM</a:t>
            </a:r>
            <a:r>
              <a:rPr lang="ko-KR" altLang="en-US" dirty="0"/>
              <a:t>이 </a:t>
            </a:r>
            <a:r>
              <a:rPr lang="en-US" altLang="ko-KR" dirty="0"/>
              <a:t>Confident Mask</a:t>
            </a:r>
            <a:r>
              <a:rPr lang="ko-KR" altLang="en-US" dirty="0"/>
              <a:t>를 추출하면</a:t>
            </a:r>
            <a:r>
              <a:rPr lang="en-US" altLang="ko-KR" dirty="0"/>
              <a:t>, Annotator</a:t>
            </a:r>
            <a:r>
              <a:rPr lang="ko-KR" altLang="en-US" dirty="0"/>
              <a:t>들은 이 </a:t>
            </a:r>
            <a:r>
              <a:rPr lang="en-US" altLang="ko-KR" dirty="0"/>
              <a:t>Mask </a:t>
            </a:r>
            <a:r>
              <a:rPr lang="ko-KR" altLang="en-US" dirty="0"/>
              <a:t>이외 영역의 </a:t>
            </a:r>
            <a:r>
              <a:rPr lang="en-US" altLang="ko-KR" dirty="0"/>
              <a:t>Object</a:t>
            </a:r>
            <a:r>
              <a:rPr lang="ko-KR" altLang="en-US" dirty="0"/>
              <a:t>들을 </a:t>
            </a:r>
            <a:r>
              <a:rPr lang="en-US" altLang="ko-KR" dirty="0"/>
              <a:t>Annotation.</a:t>
            </a:r>
          </a:p>
          <a:p>
            <a:pPr lvl="2"/>
            <a:endParaRPr lang="en-US" altLang="ko-KR" dirty="0"/>
          </a:p>
          <a:p>
            <a:pPr lvl="2"/>
            <a:r>
              <a:rPr lang="en-US" altLang="ko-KR" dirty="0"/>
              <a:t>Confident Mask: 1</a:t>
            </a:r>
            <a:r>
              <a:rPr lang="ko-KR" altLang="en-US" dirty="0"/>
              <a:t>번에서 사용한 </a:t>
            </a:r>
            <a:r>
              <a:rPr lang="en-US" altLang="ko-KR" dirty="0"/>
              <a:t>Mask</a:t>
            </a:r>
            <a:r>
              <a:rPr lang="ko-KR" altLang="en-US" dirty="0"/>
              <a:t>를 이용해 영역에 대한 </a:t>
            </a:r>
            <a:r>
              <a:rPr lang="en-US" altLang="ko-KR" dirty="0"/>
              <a:t>Object Detector</a:t>
            </a:r>
            <a:r>
              <a:rPr lang="ko-KR" altLang="en-US" dirty="0"/>
              <a:t>를 학습시켜 모델을 통해 얻을  수 있음</a:t>
            </a:r>
            <a:r>
              <a:rPr lang="en-US" altLang="ko-KR" dirty="0"/>
              <a:t>.</a:t>
            </a:r>
          </a:p>
          <a:p>
            <a:pPr lvl="2"/>
            <a:endParaRPr lang="en-US" altLang="ko-KR" dirty="0"/>
          </a:p>
          <a:p>
            <a:pPr lvl="2"/>
            <a:r>
              <a:rPr lang="en-US" altLang="ko-KR" dirty="0"/>
              <a:t>1</a:t>
            </a:r>
            <a:r>
              <a:rPr lang="ko-KR" altLang="en-US" dirty="0"/>
              <a:t>번처럼 새로운 데이터셋으로 재 학습</a:t>
            </a:r>
            <a:r>
              <a:rPr lang="en-US" altLang="ko-KR" dirty="0"/>
              <a:t>.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FE79407-6C67-193E-B6FF-9F743A90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6E33C-608B-4FE7-86A1-D0D7EE07B18B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5157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09A00ED-BB22-DCB8-7C0F-7D82D0A61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Contents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BCAFC5C-F32E-E3A3-E0C1-403FAF81A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ko-KR" dirty="0"/>
              <a:t>Introduction</a:t>
            </a:r>
          </a:p>
          <a:p>
            <a:endParaRPr lang="en-US" altLang="ko-KR" dirty="0"/>
          </a:p>
          <a:p>
            <a:r>
              <a:rPr lang="en-US" altLang="ko-KR" dirty="0"/>
              <a:t>Segment Anything Task</a:t>
            </a:r>
          </a:p>
          <a:p>
            <a:endParaRPr lang="en-US" altLang="ko-KR" dirty="0"/>
          </a:p>
          <a:p>
            <a:r>
              <a:rPr lang="en-US" altLang="ko-KR" dirty="0"/>
              <a:t>Segment Anything Model</a:t>
            </a:r>
          </a:p>
          <a:p>
            <a:endParaRPr lang="en-US" altLang="ko-KR" dirty="0"/>
          </a:p>
          <a:p>
            <a:r>
              <a:rPr lang="en-US" altLang="ko-KR" dirty="0"/>
              <a:t>Segment Anything Data Engine</a:t>
            </a:r>
          </a:p>
          <a:p>
            <a:endParaRPr lang="en-US" altLang="ko-KR" dirty="0"/>
          </a:p>
          <a:p>
            <a:r>
              <a:rPr lang="en-US" altLang="ko-KR" dirty="0"/>
              <a:t>Segment Anything Data </a:t>
            </a:r>
          </a:p>
          <a:p>
            <a:endParaRPr lang="en-US" altLang="ko-KR" dirty="0"/>
          </a:p>
          <a:p>
            <a:r>
              <a:rPr lang="en-US" altLang="ko-KR" dirty="0"/>
              <a:t>Experiments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4302F00-A5FC-F61E-AD8A-743D76856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6E33C-608B-4FE7-86A1-D0D7EE07B18B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395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934BA7-8C25-73DF-766B-3FF5670BF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Segment Anything Data</a:t>
            </a:r>
            <a:r>
              <a:rPr lang="ko-KR" altLang="en-US" dirty="0"/>
              <a:t> </a:t>
            </a:r>
            <a:r>
              <a:rPr lang="en-US" altLang="ko-KR" dirty="0"/>
              <a:t>Engine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2AAC808-FB93-A831-81F2-ED489DF2D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Segment Anything Data Engine</a:t>
            </a:r>
            <a:r>
              <a:rPr lang="ko-KR" altLang="en-US" dirty="0"/>
              <a:t>의 </a:t>
            </a:r>
            <a:r>
              <a:rPr lang="en-US" altLang="ko-KR" dirty="0"/>
              <a:t>3</a:t>
            </a:r>
            <a:r>
              <a:rPr lang="ko-KR" altLang="en-US" dirty="0"/>
              <a:t>가지 단계 </a:t>
            </a:r>
            <a:r>
              <a:rPr lang="en-US" altLang="ko-KR" dirty="0"/>
              <a:t>(Cont.)</a:t>
            </a:r>
          </a:p>
          <a:p>
            <a:endParaRPr lang="en-US" altLang="ko-KR" dirty="0"/>
          </a:p>
          <a:p>
            <a:pPr lvl="1"/>
            <a:r>
              <a:rPr lang="en-US" altLang="ko-KR" dirty="0"/>
              <a:t>3. A fully automatic stage (without annotator input)</a:t>
            </a:r>
          </a:p>
          <a:p>
            <a:pPr lvl="1"/>
            <a:endParaRPr lang="en-US" altLang="ko-KR" dirty="0"/>
          </a:p>
          <a:p>
            <a:pPr lvl="2"/>
            <a:r>
              <a:rPr lang="ko-KR" altLang="en-US" dirty="0"/>
              <a:t>완전 자동화</a:t>
            </a:r>
            <a:r>
              <a:rPr lang="en-US" altLang="ko-KR" dirty="0"/>
              <a:t>.</a:t>
            </a:r>
          </a:p>
          <a:p>
            <a:pPr lvl="2"/>
            <a:endParaRPr lang="en-US" altLang="ko-KR" dirty="0"/>
          </a:p>
          <a:p>
            <a:pPr lvl="2"/>
            <a:r>
              <a:rPr lang="en-US" altLang="ko-KR" dirty="0"/>
              <a:t>Model</a:t>
            </a:r>
            <a:r>
              <a:rPr lang="ko-KR" altLang="en-US" dirty="0"/>
              <a:t>에 </a:t>
            </a:r>
            <a:r>
              <a:rPr lang="en-US" altLang="ko-KR" dirty="0"/>
              <a:t>Grid Point</a:t>
            </a:r>
            <a:r>
              <a:rPr lang="ko-KR" altLang="en-US" dirty="0"/>
              <a:t>를 입력하면</a:t>
            </a:r>
            <a:r>
              <a:rPr lang="en-US" altLang="ko-KR" dirty="0"/>
              <a:t>, </a:t>
            </a:r>
            <a:r>
              <a:rPr lang="ko-KR" altLang="en-US" dirty="0"/>
              <a:t>각 </a:t>
            </a:r>
            <a:r>
              <a:rPr lang="en-US" altLang="ko-KR" dirty="0"/>
              <a:t>point </a:t>
            </a:r>
            <a:r>
              <a:rPr lang="ko-KR" altLang="en-US" dirty="0"/>
              <a:t>아래의 해당 </a:t>
            </a:r>
            <a:r>
              <a:rPr lang="en-US" altLang="ko-KR" dirty="0"/>
              <a:t>Mask</a:t>
            </a:r>
            <a:r>
              <a:rPr lang="ko-KR" altLang="en-US" dirty="0"/>
              <a:t>들을 반환</a:t>
            </a:r>
            <a:r>
              <a:rPr lang="en-US" altLang="ko-KR" dirty="0"/>
              <a:t>.</a:t>
            </a:r>
          </a:p>
          <a:p>
            <a:pPr lvl="2"/>
            <a:endParaRPr lang="en-US" altLang="ko-KR" dirty="0"/>
          </a:p>
          <a:p>
            <a:pPr lvl="2"/>
            <a:r>
              <a:rPr lang="en-US" altLang="ko-KR" dirty="0"/>
              <a:t>Mask</a:t>
            </a:r>
            <a:r>
              <a:rPr lang="ko-KR" altLang="en-US" dirty="0"/>
              <a:t>는</a:t>
            </a:r>
            <a:r>
              <a:rPr lang="en-US" altLang="ko-KR" dirty="0"/>
              <a:t> </a:t>
            </a:r>
            <a:r>
              <a:rPr lang="ko-KR" altLang="en-US" dirty="0"/>
              <a:t>객체에 대해 다양한 </a:t>
            </a:r>
            <a:r>
              <a:rPr lang="en-US" altLang="ko-KR" dirty="0"/>
              <a:t>Mask</a:t>
            </a:r>
            <a:r>
              <a:rPr lang="ko-KR" altLang="en-US" dirty="0"/>
              <a:t>를 모두 반환</a:t>
            </a:r>
            <a:r>
              <a:rPr lang="en-US" altLang="ko-KR" dirty="0"/>
              <a:t>.</a:t>
            </a:r>
          </a:p>
          <a:p>
            <a:pPr lvl="2"/>
            <a:endParaRPr lang="en-US" altLang="ko-KR" dirty="0"/>
          </a:p>
          <a:p>
            <a:pPr lvl="2"/>
            <a:r>
              <a:rPr lang="en-US" altLang="ko-KR" dirty="0"/>
              <a:t>Mask</a:t>
            </a:r>
            <a:r>
              <a:rPr lang="ko-KR" altLang="en-US" dirty="0"/>
              <a:t>중 가장 </a:t>
            </a:r>
            <a:r>
              <a:rPr lang="en-US" altLang="ko-KR" dirty="0"/>
              <a:t>Stable</a:t>
            </a:r>
            <a:r>
              <a:rPr lang="ko-KR" altLang="en-US" dirty="0"/>
              <a:t>한 </a:t>
            </a:r>
            <a:r>
              <a:rPr lang="en-US" altLang="ko-KR" dirty="0"/>
              <a:t>Mask</a:t>
            </a:r>
            <a:r>
              <a:rPr lang="ko-KR" altLang="en-US" dirty="0"/>
              <a:t>를 고름</a:t>
            </a:r>
            <a:r>
              <a:rPr lang="en-US" altLang="ko-KR" dirty="0"/>
              <a:t>.</a:t>
            </a:r>
          </a:p>
          <a:p>
            <a:pPr lvl="2"/>
            <a:endParaRPr lang="en-US" altLang="ko-KR" dirty="0"/>
          </a:p>
          <a:p>
            <a:pPr lvl="2"/>
            <a:r>
              <a:rPr lang="ko-KR" altLang="en-US" dirty="0"/>
              <a:t>이 같은 방식으로 </a:t>
            </a:r>
            <a:r>
              <a:rPr lang="en-US" altLang="ko-KR" dirty="0"/>
              <a:t>1.1B</a:t>
            </a:r>
            <a:r>
              <a:rPr lang="ko-KR" altLang="en-US" dirty="0"/>
              <a:t>의 고품질 마스크를 추출해 냄</a:t>
            </a:r>
            <a:r>
              <a:rPr lang="en-US" altLang="ko-KR" dirty="0"/>
              <a:t>.</a:t>
            </a:r>
          </a:p>
          <a:p>
            <a:pPr lvl="1"/>
            <a:endParaRPr lang="en-US" altLang="ko-KR" dirty="0"/>
          </a:p>
          <a:p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FE79407-6C67-193E-B6FF-9F743A90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6E33C-608B-4FE7-86A1-D0D7EE07B18B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5910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934BA7-8C25-73DF-766B-3FF5670BF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Segment Anything Data</a:t>
            </a:r>
            <a:r>
              <a:rPr lang="ko-KR" altLang="en-US" dirty="0"/>
              <a:t> </a:t>
            </a:r>
            <a:r>
              <a:rPr lang="en-US" altLang="ko-KR" dirty="0"/>
              <a:t>Engine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2AAC808-FB93-A831-81F2-ED489DF2D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Segment Anything Data Engine</a:t>
            </a:r>
            <a:r>
              <a:rPr lang="ko-KR" altLang="en-US" dirty="0"/>
              <a:t>의 </a:t>
            </a:r>
            <a:r>
              <a:rPr lang="en-US" altLang="ko-KR" dirty="0"/>
              <a:t>3</a:t>
            </a:r>
            <a:r>
              <a:rPr lang="ko-KR" altLang="en-US" dirty="0"/>
              <a:t>가지 단계 </a:t>
            </a:r>
            <a:r>
              <a:rPr lang="en-US" altLang="ko-KR" dirty="0"/>
              <a:t>(Cont.)</a:t>
            </a:r>
          </a:p>
          <a:p>
            <a:endParaRPr lang="en-US" altLang="ko-KR" dirty="0"/>
          </a:p>
          <a:p>
            <a:pPr lvl="1"/>
            <a:r>
              <a:rPr lang="en-US" altLang="ko-KR" dirty="0"/>
              <a:t>3. A fully automatic stage (without annotator input)</a:t>
            </a:r>
          </a:p>
          <a:p>
            <a:pPr lvl="1"/>
            <a:endParaRPr lang="en-US" altLang="ko-KR" dirty="0"/>
          </a:p>
          <a:p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FE79407-6C67-193E-B6FF-9F743A90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6E33C-608B-4FE7-86A1-D0D7EE07B18B}" type="slidenum">
              <a:rPr lang="ko-KR" altLang="en-US" smtClean="0"/>
              <a:t>21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721F495-47B0-B3D1-4464-A98DDA208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811" y="3108648"/>
            <a:ext cx="3681222" cy="245129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93871B36-3EE1-120A-4511-973A24E3D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1989" y="3108648"/>
            <a:ext cx="3675234" cy="245015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5CF9AAF-F755-4D4C-9D8A-405244D5B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622" y="3108648"/>
            <a:ext cx="3675233" cy="245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680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934BA7-8C25-73DF-766B-3FF5670BF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Segment Anything Dataset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2AAC808-FB93-A831-81F2-ED489DF2D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SA-1B</a:t>
            </a:r>
            <a:r>
              <a:rPr lang="ko-KR" altLang="en-US" dirty="0"/>
              <a:t>는 </a:t>
            </a:r>
            <a:r>
              <a:rPr lang="en-US" altLang="ko-KR" dirty="0"/>
              <a:t>11M</a:t>
            </a:r>
            <a:r>
              <a:rPr lang="ko-KR" altLang="en-US" dirty="0"/>
              <a:t>의 다양한 이미지와 </a:t>
            </a:r>
            <a:r>
              <a:rPr lang="en-US" altLang="ko-KR" dirty="0"/>
              <a:t>Data Engine</a:t>
            </a:r>
            <a:r>
              <a:rPr lang="ko-KR" altLang="en-US" dirty="0"/>
              <a:t>으로 취득한 </a:t>
            </a:r>
            <a:r>
              <a:rPr lang="en-US" altLang="ko-KR" dirty="0"/>
              <a:t>1.1B</a:t>
            </a:r>
            <a:r>
              <a:rPr lang="ko-KR" altLang="en-US" dirty="0"/>
              <a:t>개의 고품질 마스크로 이루어짐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en-US" altLang="ko-KR" dirty="0"/>
              <a:t>Image</a:t>
            </a:r>
          </a:p>
          <a:p>
            <a:pPr lvl="1"/>
            <a:endParaRPr lang="en-US" altLang="ko-KR" dirty="0"/>
          </a:p>
          <a:p>
            <a:pPr lvl="1"/>
            <a:r>
              <a:rPr lang="ko-KR" altLang="en-US" dirty="0"/>
              <a:t>평균 </a:t>
            </a:r>
            <a:r>
              <a:rPr lang="en-US" altLang="ko-KR" dirty="0"/>
              <a:t>3300x4950 resolution </a:t>
            </a:r>
            <a:r>
              <a:rPr lang="ko-KR" altLang="en-US" dirty="0"/>
              <a:t>이미지를 취득</a:t>
            </a:r>
            <a:r>
              <a:rPr lang="en-US" altLang="ko-KR" dirty="0"/>
              <a:t>.</a:t>
            </a:r>
          </a:p>
          <a:p>
            <a:pPr lvl="1"/>
            <a:r>
              <a:rPr lang="ko-KR" altLang="en-US" dirty="0"/>
              <a:t>이미지의 </a:t>
            </a:r>
            <a:r>
              <a:rPr lang="en-US" altLang="ko-KR" dirty="0"/>
              <a:t>size</a:t>
            </a:r>
            <a:r>
              <a:rPr lang="ko-KR" altLang="en-US" dirty="0"/>
              <a:t>를 작은 쪽 기준으로 </a:t>
            </a:r>
            <a:r>
              <a:rPr lang="en-US" altLang="ko-KR" dirty="0"/>
              <a:t>1500x~</a:t>
            </a:r>
            <a:r>
              <a:rPr lang="ko-KR" altLang="en-US" dirty="0"/>
              <a:t>로</a:t>
            </a:r>
            <a:r>
              <a:rPr lang="en-US" altLang="ko-KR" dirty="0"/>
              <a:t> </a:t>
            </a:r>
            <a:r>
              <a:rPr lang="ko-KR" altLang="en-US" dirty="0"/>
              <a:t>줄여서 사용</a:t>
            </a:r>
            <a:r>
              <a:rPr lang="en-US" altLang="ko-KR" dirty="0"/>
              <a:t>.</a:t>
            </a:r>
          </a:p>
          <a:p>
            <a:pPr marL="0" indent="0">
              <a:buNone/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FE79407-6C67-193E-B6FF-9F743A90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6E33C-608B-4FE7-86A1-D0D7EE07B18B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56495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934BA7-8C25-73DF-766B-3FF5670BF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Segment Anything Dataset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2AAC808-FB93-A831-81F2-ED489DF2D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Masks</a:t>
            </a:r>
          </a:p>
          <a:p>
            <a:endParaRPr lang="en-US" altLang="ko-KR" dirty="0"/>
          </a:p>
          <a:p>
            <a:pPr lvl="1"/>
            <a:r>
              <a:rPr lang="en-US" altLang="ko-KR" dirty="0"/>
              <a:t>Data</a:t>
            </a:r>
            <a:r>
              <a:rPr lang="ko-KR" altLang="en-US" dirty="0"/>
              <a:t> </a:t>
            </a:r>
            <a:r>
              <a:rPr lang="en-US" altLang="ko-KR" dirty="0"/>
              <a:t>Engine</a:t>
            </a:r>
            <a:r>
              <a:rPr lang="ko-KR" altLang="en-US" dirty="0"/>
              <a:t>을 통해 </a:t>
            </a:r>
            <a:r>
              <a:rPr lang="en-US" altLang="ko-KR" dirty="0"/>
              <a:t>1.1B</a:t>
            </a:r>
            <a:r>
              <a:rPr lang="ko-KR" altLang="en-US" dirty="0"/>
              <a:t>의 마스크를 만들었음</a:t>
            </a:r>
            <a:r>
              <a:rPr lang="en-US" altLang="ko-KR" dirty="0"/>
              <a:t>.</a:t>
            </a:r>
          </a:p>
          <a:p>
            <a:pPr lvl="1"/>
            <a:r>
              <a:rPr lang="ko-KR" altLang="en-US" dirty="0"/>
              <a:t>이중 </a:t>
            </a:r>
            <a:r>
              <a:rPr lang="en-US" altLang="ko-KR" dirty="0"/>
              <a:t>99.1%</a:t>
            </a:r>
            <a:r>
              <a:rPr lang="ko-KR" altLang="en-US" dirty="0"/>
              <a:t>의</a:t>
            </a:r>
            <a:r>
              <a:rPr lang="en-US" altLang="ko-KR" dirty="0"/>
              <a:t> Mask</a:t>
            </a:r>
            <a:r>
              <a:rPr lang="ko-KR" altLang="en-US" dirty="0"/>
              <a:t>는 </a:t>
            </a:r>
            <a:r>
              <a:rPr lang="en-US" altLang="ko-KR" dirty="0"/>
              <a:t>3</a:t>
            </a:r>
            <a:r>
              <a:rPr lang="ko-KR" altLang="en-US" dirty="0"/>
              <a:t>단계</a:t>
            </a:r>
            <a:r>
              <a:rPr lang="en-US" altLang="ko-KR" dirty="0"/>
              <a:t>(</a:t>
            </a:r>
            <a:r>
              <a:rPr lang="ko-KR" altLang="en-US" dirty="0"/>
              <a:t>완전</a:t>
            </a:r>
            <a:r>
              <a:rPr lang="en-US" altLang="ko-KR" dirty="0"/>
              <a:t> </a:t>
            </a:r>
            <a:r>
              <a:rPr lang="ko-KR" altLang="en-US" dirty="0"/>
              <a:t>자동</a:t>
            </a:r>
            <a:r>
              <a:rPr lang="en-US" altLang="ko-KR" dirty="0"/>
              <a:t>)</a:t>
            </a:r>
            <a:r>
              <a:rPr lang="ko-KR" altLang="en-US" dirty="0"/>
              <a:t>로 취득</a:t>
            </a:r>
            <a:r>
              <a:rPr lang="en-US" altLang="ko-KR" dirty="0"/>
              <a:t>.</a:t>
            </a:r>
          </a:p>
          <a:p>
            <a:pPr lvl="1"/>
            <a:r>
              <a:rPr lang="ko-KR" altLang="en-US" dirty="0"/>
              <a:t>자동으로</a:t>
            </a:r>
            <a:r>
              <a:rPr lang="en-US" altLang="ko-KR" dirty="0"/>
              <a:t> mask</a:t>
            </a:r>
            <a:r>
              <a:rPr lang="ko-KR" altLang="en-US" dirty="0"/>
              <a:t>를 생성했기에 </a:t>
            </a:r>
            <a:r>
              <a:rPr lang="en-US" altLang="ko-KR" dirty="0"/>
              <a:t>Engine</a:t>
            </a:r>
            <a:r>
              <a:rPr lang="ko-KR" altLang="en-US" dirty="0"/>
              <a:t>의 성능이 품질에 있어 중요함</a:t>
            </a:r>
            <a:r>
              <a:rPr lang="en-US" altLang="ko-KR" dirty="0"/>
              <a:t>.</a:t>
            </a:r>
          </a:p>
          <a:p>
            <a:pPr lvl="1"/>
            <a:r>
              <a:rPr lang="ko-KR" altLang="en-US" dirty="0"/>
              <a:t>전문 </a:t>
            </a:r>
            <a:r>
              <a:rPr lang="en-US" altLang="ko-KR" dirty="0"/>
              <a:t>Annotator</a:t>
            </a:r>
            <a:r>
              <a:rPr lang="ko-KR" altLang="en-US" dirty="0"/>
              <a:t>와 </a:t>
            </a:r>
            <a:r>
              <a:rPr lang="en-US" altLang="ko-KR" dirty="0"/>
              <a:t>Engine</a:t>
            </a:r>
            <a:r>
              <a:rPr lang="ko-KR" altLang="en-US" dirty="0"/>
              <a:t>을 통해 추출한 </a:t>
            </a:r>
            <a:r>
              <a:rPr lang="en-US" altLang="ko-KR" dirty="0"/>
              <a:t>Mask</a:t>
            </a:r>
            <a:r>
              <a:rPr lang="ko-KR" altLang="en-US" dirty="0"/>
              <a:t>를 비교했을 때 품질이 충분히 좋았음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FE79407-6C67-193E-B6FF-9F743A90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6E33C-608B-4FE7-86A1-D0D7EE07B18B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262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934BA7-8C25-73DF-766B-3FF5670BF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Segment Anything Dataset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2AAC808-FB93-A831-81F2-ED489DF2D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Mask Quality</a:t>
            </a:r>
          </a:p>
          <a:p>
            <a:endParaRPr lang="en-US" altLang="ko-KR" dirty="0"/>
          </a:p>
          <a:p>
            <a:pPr lvl="1"/>
            <a:r>
              <a:rPr lang="en-US" altLang="ko-KR" dirty="0"/>
              <a:t>Mask </a:t>
            </a:r>
            <a:r>
              <a:rPr lang="ko-KR" altLang="en-US" dirty="0"/>
              <a:t>품질을 평가하기 위해 </a:t>
            </a:r>
            <a:r>
              <a:rPr lang="en-US" altLang="ko-KR" dirty="0"/>
              <a:t>500</a:t>
            </a:r>
            <a:r>
              <a:rPr lang="ko-KR" altLang="en-US" dirty="0"/>
              <a:t>장의 이미지를 랜덤으로 샘플링해 전문 </a:t>
            </a:r>
            <a:r>
              <a:rPr lang="en-US" altLang="ko-KR" dirty="0"/>
              <a:t>Annotator</a:t>
            </a:r>
            <a:r>
              <a:rPr lang="ko-KR" altLang="en-US" dirty="0"/>
              <a:t>들이 수정하는 작업을 진행</a:t>
            </a:r>
            <a:r>
              <a:rPr lang="en-US" altLang="ko-KR" dirty="0"/>
              <a:t>.</a:t>
            </a:r>
          </a:p>
          <a:p>
            <a:pPr lvl="1"/>
            <a:endParaRPr lang="en-US" altLang="ko-KR" dirty="0"/>
          </a:p>
          <a:p>
            <a:pPr lvl="1"/>
            <a:r>
              <a:rPr lang="ko-KR" altLang="en-US" dirty="0"/>
              <a:t>이렇게 만들어진 </a:t>
            </a:r>
            <a:r>
              <a:rPr lang="en-US" altLang="ko-KR" dirty="0"/>
              <a:t>GT Mask</a:t>
            </a:r>
            <a:r>
              <a:rPr lang="ko-KR" altLang="en-US" dirty="0"/>
              <a:t>와 </a:t>
            </a:r>
            <a:r>
              <a:rPr lang="en-US" altLang="ko-KR" dirty="0"/>
              <a:t>Engine</a:t>
            </a:r>
            <a:r>
              <a:rPr lang="ko-KR" altLang="en-US" dirty="0"/>
              <a:t>이 생성한 </a:t>
            </a:r>
            <a:r>
              <a:rPr lang="en-US" altLang="ko-KR" dirty="0"/>
              <a:t>Mask</a:t>
            </a:r>
            <a:r>
              <a:rPr lang="ko-KR" altLang="en-US" dirty="0"/>
              <a:t>를 비교했을 때 </a:t>
            </a:r>
            <a:r>
              <a:rPr lang="en-US" altLang="ko-KR" dirty="0"/>
              <a:t>85~91% </a:t>
            </a:r>
            <a:r>
              <a:rPr lang="en-US" altLang="ko-KR" dirty="0" err="1"/>
              <a:t>IoU</a:t>
            </a:r>
            <a:r>
              <a:rPr lang="ko-KR" altLang="en-US" dirty="0"/>
              <a:t>를 기록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FE79407-6C67-193E-B6FF-9F743A90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6E33C-608B-4FE7-86A1-D0D7EE07B18B}" type="slidenum">
              <a:rPr lang="ko-KR" altLang="en-US" smtClean="0"/>
              <a:t>24</a:t>
            </a:fld>
            <a:endParaRPr lang="ko-KR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8B44FE3-AF03-FC65-F631-16DB487C8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61" y="3945637"/>
            <a:ext cx="10783078" cy="259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5728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934BA7-8C25-73DF-766B-3FF5670BF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Experiments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2AAC808-FB93-A831-81F2-ED489DF2D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Zero Shot Single Point Valid Mask Evaluation</a:t>
            </a:r>
          </a:p>
          <a:p>
            <a:endParaRPr lang="en-US" altLang="ko-KR" dirty="0"/>
          </a:p>
          <a:p>
            <a:pPr lvl="1"/>
            <a:r>
              <a:rPr lang="en-US" altLang="ko-KR" dirty="0"/>
              <a:t>Foreground Single Point</a:t>
            </a:r>
            <a:r>
              <a:rPr lang="ko-KR" altLang="en-US" dirty="0"/>
              <a:t>를 찍어 </a:t>
            </a:r>
            <a:r>
              <a:rPr lang="en-US" altLang="ko-KR" dirty="0"/>
              <a:t>Segmentation</a:t>
            </a:r>
            <a:r>
              <a:rPr lang="ko-KR" altLang="en-US" dirty="0"/>
              <a:t>을 수행함</a:t>
            </a:r>
            <a:r>
              <a:rPr lang="en-US" altLang="ko-KR" dirty="0"/>
              <a:t>.</a:t>
            </a:r>
          </a:p>
          <a:p>
            <a:pPr lvl="1"/>
            <a:endParaRPr lang="en-US" altLang="ko-KR" dirty="0"/>
          </a:p>
          <a:p>
            <a:pPr lvl="1"/>
            <a:r>
              <a:rPr lang="en-US" altLang="ko-KR" dirty="0"/>
              <a:t>23</a:t>
            </a:r>
            <a:r>
              <a:rPr lang="ko-KR" altLang="en-US" dirty="0"/>
              <a:t>개의 </a:t>
            </a:r>
            <a:r>
              <a:rPr lang="en-US" altLang="ko-KR" dirty="0"/>
              <a:t>Dataset</a:t>
            </a:r>
            <a:r>
              <a:rPr lang="ko-KR" altLang="en-US" dirty="0"/>
              <a:t>에서 </a:t>
            </a:r>
            <a:r>
              <a:rPr lang="en-US" altLang="ko-KR" dirty="0"/>
              <a:t>16</a:t>
            </a:r>
            <a:r>
              <a:rPr lang="ko-KR" altLang="en-US" dirty="0"/>
              <a:t>개의</a:t>
            </a:r>
            <a:r>
              <a:rPr lang="en-US" altLang="ko-KR" dirty="0"/>
              <a:t> RITM</a:t>
            </a:r>
            <a:r>
              <a:rPr lang="ko-KR" altLang="en-US" dirty="0"/>
              <a:t>을 상회하는 성적을 보임</a:t>
            </a:r>
            <a:r>
              <a:rPr lang="en-US" altLang="ko-KR" dirty="0"/>
              <a:t>. (Interactive Segmentation SOTA </a:t>
            </a:r>
            <a:r>
              <a:rPr lang="ko-KR" altLang="en-US" dirty="0"/>
              <a:t>모델 중 하나</a:t>
            </a:r>
            <a:r>
              <a:rPr lang="en-US" altLang="ko-KR" dirty="0"/>
              <a:t>)</a:t>
            </a:r>
          </a:p>
          <a:p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FE79407-6C67-193E-B6FF-9F743A90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6E33C-608B-4FE7-86A1-D0D7EE07B18B}" type="slidenum">
              <a:rPr lang="ko-KR" altLang="en-US" smtClean="0"/>
              <a:t>25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BA5E3CD-6DA8-8405-2AB1-EDA73AC7B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987" y="3637791"/>
            <a:ext cx="7408026" cy="262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801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934BA7-8C25-73DF-766B-3FF5670BF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Experiments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2AAC808-FB93-A831-81F2-ED489DF2D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5401"/>
            <a:ext cx="7232780" cy="4881562"/>
          </a:xfrm>
        </p:spPr>
        <p:txBody>
          <a:bodyPr/>
          <a:lstStyle/>
          <a:p>
            <a:r>
              <a:rPr lang="en-US" altLang="ko-KR" dirty="0"/>
              <a:t>Zero Shot Edge</a:t>
            </a:r>
            <a:r>
              <a:rPr lang="ko-KR" altLang="en-US" dirty="0"/>
              <a:t> </a:t>
            </a:r>
            <a:r>
              <a:rPr lang="en-US" altLang="ko-KR" dirty="0"/>
              <a:t>Detection</a:t>
            </a:r>
          </a:p>
          <a:p>
            <a:endParaRPr lang="en-US" altLang="ko-KR" dirty="0"/>
          </a:p>
          <a:p>
            <a:pPr lvl="1"/>
            <a:r>
              <a:rPr lang="en-US" altLang="ko-KR" dirty="0"/>
              <a:t>Sobel Filtering</a:t>
            </a:r>
            <a:r>
              <a:rPr lang="ko-KR" altLang="en-US" dirty="0"/>
              <a:t>을 추가해 </a:t>
            </a:r>
            <a:r>
              <a:rPr lang="en-US" altLang="ko-KR" dirty="0"/>
              <a:t>Edge Detection Task</a:t>
            </a:r>
            <a:r>
              <a:rPr lang="ko-KR" altLang="en-US" dirty="0"/>
              <a:t>로 </a:t>
            </a:r>
            <a:r>
              <a:rPr lang="en-US" altLang="ko-KR" dirty="0"/>
              <a:t>Downstream.</a:t>
            </a:r>
          </a:p>
          <a:p>
            <a:pPr lvl="1"/>
            <a:endParaRPr lang="en-US" altLang="ko-KR" dirty="0"/>
          </a:p>
          <a:p>
            <a:pPr lvl="1"/>
            <a:r>
              <a:rPr lang="ko-KR" altLang="en-US" dirty="0"/>
              <a:t>학습하지 않았음에도 정성적으로 좋은 결과를 볼 수 있음</a:t>
            </a:r>
            <a:r>
              <a:rPr lang="en-US" altLang="ko-KR" dirty="0"/>
              <a:t>.</a:t>
            </a:r>
          </a:p>
          <a:p>
            <a:pPr lvl="1"/>
            <a:endParaRPr lang="en-US" altLang="ko-KR" dirty="0"/>
          </a:p>
          <a:p>
            <a:pPr lvl="1"/>
            <a:r>
              <a:rPr lang="ko-KR" altLang="en-US" dirty="0"/>
              <a:t>정량적으로도 </a:t>
            </a:r>
            <a:r>
              <a:rPr lang="en-US" altLang="ko-KR" dirty="0"/>
              <a:t>HED</a:t>
            </a:r>
            <a:r>
              <a:rPr lang="ko-KR" altLang="en-US" dirty="0"/>
              <a:t>같은 딥러닝 기반 모델보다 좋은 결과를 보임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  <a:endParaRPr lang="en-US" altLang="ko-KR" dirty="0"/>
          </a:p>
          <a:p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FE79407-6C67-193E-B6FF-9F743A90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6E33C-608B-4FE7-86A1-D0D7EE07B18B}" type="slidenum">
              <a:rPr lang="ko-KR" altLang="en-US" smtClean="0"/>
              <a:t>26</a:t>
            </a:fld>
            <a:endParaRPr lang="ko-KR" alt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6740594-4AA5-174D-B920-76776EE539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4"/>
          <a:stretch/>
        </p:blipFill>
        <p:spPr bwMode="auto">
          <a:xfrm>
            <a:off x="8210937" y="1585476"/>
            <a:ext cx="3815475" cy="430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5319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934BA7-8C25-73DF-766B-3FF5670BF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Experiments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2AAC808-FB93-A831-81F2-ED489DF2D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Zero Shot Object Proposals</a:t>
            </a:r>
          </a:p>
          <a:p>
            <a:pPr lvl="1"/>
            <a:endParaRPr lang="en-US" altLang="ko-KR" dirty="0"/>
          </a:p>
          <a:p>
            <a:pPr lvl="1"/>
            <a:r>
              <a:rPr lang="en-US" altLang="ko-KR" dirty="0" err="1"/>
              <a:t>ViTDet</a:t>
            </a:r>
            <a:r>
              <a:rPr lang="en-US" altLang="ko-KR" dirty="0"/>
              <a:t>-H</a:t>
            </a:r>
            <a:r>
              <a:rPr lang="ko-KR" altLang="en-US" dirty="0"/>
              <a:t>가 가장 결과가 좋지만 일부 </a:t>
            </a:r>
            <a:r>
              <a:rPr lang="en-US" altLang="ko-KR" dirty="0"/>
              <a:t>Metric</a:t>
            </a:r>
            <a:r>
              <a:rPr lang="ko-KR" altLang="en-US" dirty="0"/>
              <a:t>에서는 </a:t>
            </a:r>
            <a:r>
              <a:rPr lang="en-US" altLang="ko-KR" dirty="0"/>
              <a:t>SAM</a:t>
            </a:r>
            <a:r>
              <a:rPr lang="ko-KR" altLang="en-US" dirty="0"/>
              <a:t>이 더 앞서기도 함</a:t>
            </a:r>
            <a:r>
              <a:rPr lang="en-US" altLang="ko-KR" dirty="0"/>
              <a:t>.</a:t>
            </a:r>
          </a:p>
          <a:p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FE79407-6C67-193E-B6FF-9F743A90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6E33C-608B-4FE7-86A1-D0D7EE07B18B}" type="slidenum">
              <a:rPr lang="ko-KR" altLang="en-US" smtClean="0"/>
              <a:t>27</a:t>
            </a:fld>
            <a:endParaRPr lang="ko-KR" alt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168AA42-0656-E4B5-BC61-C3FAFBFEE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702" y="3029663"/>
            <a:ext cx="7862596" cy="343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6649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934BA7-8C25-73DF-766B-3FF5670BF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Experiments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2AAC808-FB93-A831-81F2-ED489DF2D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Zero Shot Instance</a:t>
            </a:r>
            <a:r>
              <a:rPr lang="ko-KR" altLang="en-US" dirty="0"/>
              <a:t> </a:t>
            </a:r>
            <a:r>
              <a:rPr lang="en-US" altLang="ko-KR" dirty="0"/>
              <a:t>Segmentation</a:t>
            </a:r>
          </a:p>
          <a:p>
            <a:endParaRPr lang="en-US" altLang="ko-KR" dirty="0"/>
          </a:p>
          <a:p>
            <a:pPr lvl="1"/>
            <a:r>
              <a:rPr lang="en-US" altLang="ko-KR" dirty="0" err="1"/>
              <a:t>ViTDet</a:t>
            </a:r>
            <a:r>
              <a:rPr lang="en-US" altLang="ko-KR" dirty="0"/>
              <a:t>-H</a:t>
            </a:r>
            <a:r>
              <a:rPr lang="ko-KR" altLang="en-US" dirty="0"/>
              <a:t>보다 뒤쳐지지만 </a:t>
            </a:r>
            <a:r>
              <a:rPr lang="en-US" altLang="ko-KR" dirty="0"/>
              <a:t>Human Rating</a:t>
            </a:r>
            <a:r>
              <a:rPr lang="ko-KR" altLang="en-US" dirty="0"/>
              <a:t>에서는 더 좋은 결과를 얻었음</a:t>
            </a:r>
            <a:r>
              <a:rPr lang="en-US" altLang="ko-KR" dirty="0"/>
              <a:t>. 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FE79407-6C67-193E-B6FF-9F743A90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6E33C-608B-4FE7-86A1-D0D7EE07B18B}" type="slidenum">
              <a:rPr lang="ko-KR" altLang="en-US" smtClean="0"/>
              <a:t>28</a:t>
            </a:fld>
            <a:endParaRPr lang="ko-KR" alt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AC8C61A-01DF-3E8C-241B-7DEA87CE5F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65"/>
          <a:stretch/>
        </p:blipFill>
        <p:spPr bwMode="auto">
          <a:xfrm>
            <a:off x="6263675" y="2859960"/>
            <a:ext cx="5498703" cy="331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FA123D0-E1E3-6AFD-7C36-EE0535E9D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24"/>
          <a:stretch/>
        </p:blipFill>
        <p:spPr bwMode="auto">
          <a:xfrm>
            <a:off x="429622" y="3681919"/>
            <a:ext cx="5498703" cy="249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4647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934BA7-8C25-73DF-766B-3FF5670BF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Experiments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2AAC808-FB93-A831-81F2-ED489DF2D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Zero Shot Text</a:t>
            </a:r>
            <a:r>
              <a:rPr lang="ko-KR" altLang="en-US" dirty="0"/>
              <a:t> </a:t>
            </a:r>
            <a:r>
              <a:rPr lang="en-US" altLang="ko-KR" dirty="0"/>
              <a:t>to Mask</a:t>
            </a:r>
          </a:p>
          <a:p>
            <a:endParaRPr lang="en-US" altLang="ko-KR" dirty="0"/>
          </a:p>
          <a:p>
            <a:pPr lvl="1"/>
            <a:r>
              <a:rPr lang="en-US" altLang="ko-KR" dirty="0"/>
              <a:t>Text</a:t>
            </a:r>
            <a:r>
              <a:rPr lang="ko-KR" altLang="en-US" dirty="0"/>
              <a:t>로 정확한 출력이 나오지 않을 경우 </a:t>
            </a:r>
            <a:r>
              <a:rPr lang="en-US" altLang="ko-KR" dirty="0"/>
              <a:t>point</a:t>
            </a:r>
            <a:r>
              <a:rPr lang="ko-KR" altLang="en-US" dirty="0"/>
              <a:t>와 함께 사용하면 더 좋은 결과를 얻을 수 있음</a:t>
            </a:r>
            <a:r>
              <a:rPr lang="en-US" altLang="ko-KR" dirty="0"/>
              <a:t>.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FE79407-6C67-193E-B6FF-9F743A90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6E33C-608B-4FE7-86A1-D0D7EE07B18B}" type="slidenum">
              <a:rPr lang="ko-KR" altLang="en-US" smtClean="0"/>
              <a:t>29</a:t>
            </a:fld>
            <a:endParaRPr lang="ko-KR" alt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5E63759-FF7C-D0B7-AAE8-CFDF036F3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830" y="2718327"/>
            <a:ext cx="5188339" cy="400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71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934BA7-8C25-73DF-766B-3FF5670BF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Introduction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2AAC808-FB93-A831-81F2-ED489DF2D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Large</a:t>
            </a:r>
            <a:r>
              <a:rPr lang="ko-KR" altLang="en-US" dirty="0"/>
              <a:t> </a:t>
            </a:r>
            <a:r>
              <a:rPr lang="en-US" altLang="ko-KR" dirty="0"/>
              <a:t>Language</a:t>
            </a:r>
            <a:r>
              <a:rPr lang="ko-KR" altLang="en-US" dirty="0"/>
              <a:t> </a:t>
            </a:r>
            <a:r>
              <a:rPr lang="en-US" altLang="ko-KR" dirty="0"/>
              <a:t>Model(LLM)</a:t>
            </a:r>
          </a:p>
          <a:p>
            <a:pPr lvl="1"/>
            <a:endParaRPr lang="en-US" altLang="ko-KR" dirty="0"/>
          </a:p>
          <a:p>
            <a:pPr lvl="1"/>
            <a:r>
              <a:rPr lang="en-US" altLang="ko-KR" dirty="0"/>
              <a:t>Web-Scale</a:t>
            </a:r>
            <a:r>
              <a:rPr lang="ko-KR" altLang="en-US" dirty="0"/>
              <a:t>의 대용량 데이터셋으로 학습</a:t>
            </a:r>
            <a:r>
              <a:rPr lang="en-US" altLang="ko-KR" dirty="0"/>
              <a:t>.</a:t>
            </a:r>
          </a:p>
          <a:p>
            <a:pPr lvl="1"/>
            <a:endParaRPr lang="en-US" altLang="ko-KR" dirty="0"/>
          </a:p>
          <a:p>
            <a:pPr lvl="1"/>
            <a:r>
              <a:rPr lang="en-US" altLang="ko-KR" dirty="0"/>
              <a:t>Zero-Shot / Few-Shot Learning</a:t>
            </a:r>
            <a:r>
              <a:rPr lang="ko-KR" altLang="en-US" dirty="0"/>
              <a:t>에서 매우 강력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r>
              <a:rPr lang="ko-KR" altLang="en-US" dirty="0"/>
              <a:t>일반화</a:t>
            </a:r>
            <a:r>
              <a:rPr lang="en-US" altLang="ko-KR" dirty="0"/>
              <a:t>(Generalization)</a:t>
            </a:r>
            <a:r>
              <a:rPr lang="ko-KR" altLang="en-US" dirty="0"/>
              <a:t>를 매우 잘함</a:t>
            </a:r>
            <a:r>
              <a:rPr lang="en-US" altLang="ko-KR" dirty="0"/>
              <a:t>.</a:t>
            </a:r>
          </a:p>
          <a:p>
            <a:pPr lvl="1"/>
            <a:endParaRPr lang="en-US" altLang="ko-KR" dirty="0"/>
          </a:p>
          <a:p>
            <a:pPr lvl="1"/>
            <a:r>
              <a:rPr lang="en-US" altLang="ko-KR" b="1" dirty="0"/>
              <a:t>Foundation Model</a:t>
            </a:r>
            <a:r>
              <a:rPr lang="en-US" altLang="ko-KR" dirty="0"/>
              <a:t>: Huge Data &amp; Zero-Shot</a:t>
            </a:r>
            <a:r>
              <a:rPr lang="ko-KR" altLang="en-US" dirty="0"/>
              <a:t> </a:t>
            </a:r>
            <a:r>
              <a:rPr lang="en-US" altLang="ko-KR" dirty="0"/>
              <a:t>&amp;</a:t>
            </a:r>
            <a:r>
              <a:rPr lang="ko-KR" altLang="en-US" dirty="0"/>
              <a:t> </a:t>
            </a:r>
            <a:r>
              <a:rPr lang="en-US" altLang="ko-KR" dirty="0"/>
              <a:t>Downstream</a:t>
            </a:r>
            <a:r>
              <a:rPr lang="ko-KR" altLang="en-US" dirty="0"/>
              <a:t> </a:t>
            </a:r>
            <a:r>
              <a:rPr lang="en-US" altLang="ko-KR" dirty="0"/>
              <a:t>Task</a:t>
            </a:r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FE79407-6C67-193E-B6FF-9F743A90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6E33C-608B-4FE7-86A1-D0D7EE07B18B}" type="slidenum">
              <a:rPr lang="ko-KR" altLang="en-US" smtClean="0"/>
              <a:t>3</a:t>
            </a:fld>
            <a:endParaRPr lang="ko-KR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13C1F11-D0DD-5F46-C2D4-7943F4671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909" y="4693354"/>
            <a:ext cx="4704182" cy="195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997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934BA7-8C25-73DF-766B-3FF5670BF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Introduction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2AAC808-FB93-A831-81F2-ED489DF2D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Computer Vision Foundation Model?</a:t>
            </a:r>
          </a:p>
          <a:p>
            <a:pPr lvl="1"/>
            <a:endParaRPr lang="en-US" altLang="ko-KR" dirty="0"/>
          </a:p>
          <a:p>
            <a:pPr lvl="1"/>
            <a:r>
              <a:rPr lang="en-US" altLang="ko-KR" dirty="0"/>
              <a:t>Computer Vision</a:t>
            </a:r>
            <a:r>
              <a:rPr lang="ko-KR" altLang="en-US" dirty="0"/>
              <a:t>에도 </a:t>
            </a:r>
            <a:r>
              <a:rPr lang="en-US" altLang="ko-KR" dirty="0"/>
              <a:t>Foundation Model</a:t>
            </a:r>
            <a:r>
              <a:rPr lang="ko-KR" altLang="en-US" dirty="0"/>
              <a:t>에 대한 연구가 지속되고 있음</a:t>
            </a:r>
            <a:r>
              <a:rPr lang="en-US" altLang="ko-KR" dirty="0"/>
              <a:t>.</a:t>
            </a:r>
          </a:p>
          <a:p>
            <a:pPr lvl="1"/>
            <a:endParaRPr lang="en-US" altLang="ko-KR" dirty="0"/>
          </a:p>
          <a:p>
            <a:pPr lvl="1"/>
            <a:r>
              <a:rPr lang="en-US" altLang="ko-KR" dirty="0"/>
              <a:t>CLIP/ ALIGN: Text – Image</a:t>
            </a:r>
            <a:r>
              <a:rPr lang="ko-KR" altLang="en-US" dirty="0"/>
              <a:t>에 대한 </a:t>
            </a:r>
            <a:r>
              <a:rPr lang="en-US" altLang="ko-KR" dirty="0"/>
              <a:t>Contrastive Learning</a:t>
            </a:r>
            <a:r>
              <a:rPr lang="ko-KR" altLang="en-US" dirty="0"/>
              <a:t>을 하는 </a:t>
            </a:r>
            <a:r>
              <a:rPr lang="en-US" altLang="ko-KR" dirty="0"/>
              <a:t>Foundation Model</a:t>
            </a:r>
          </a:p>
          <a:p>
            <a:pPr lvl="2"/>
            <a:endParaRPr lang="en-US" altLang="ko-KR" dirty="0"/>
          </a:p>
          <a:p>
            <a:pPr lvl="2"/>
            <a:r>
              <a:rPr lang="en-US" altLang="ko-KR" dirty="0"/>
              <a:t>Zero-Shot Generalization </a:t>
            </a:r>
            <a:r>
              <a:rPr lang="ko-KR" altLang="en-US" dirty="0"/>
              <a:t>성능이 매우 뛰어남 </a:t>
            </a:r>
            <a:r>
              <a:rPr lang="en-US" altLang="ko-KR" dirty="0"/>
              <a:t>(Classification </a:t>
            </a:r>
            <a:r>
              <a:rPr lang="ko-KR" altLang="en-US" dirty="0"/>
              <a:t>등</a:t>
            </a:r>
            <a:r>
              <a:rPr lang="en-US" altLang="ko-KR" dirty="0"/>
              <a:t>..)</a:t>
            </a:r>
          </a:p>
          <a:p>
            <a:pPr lvl="2"/>
            <a:endParaRPr lang="en-US" altLang="ko-KR" dirty="0"/>
          </a:p>
          <a:p>
            <a:pPr lvl="2"/>
            <a:r>
              <a:rPr lang="en-US" altLang="ko-KR" dirty="0"/>
              <a:t>CLIP</a:t>
            </a:r>
            <a:r>
              <a:rPr lang="ko-KR" altLang="en-US" dirty="0"/>
              <a:t>의 </a:t>
            </a:r>
            <a:r>
              <a:rPr lang="en-US" altLang="ko-KR" dirty="0"/>
              <a:t>Text Encoder</a:t>
            </a:r>
            <a:r>
              <a:rPr lang="ko-KR" altLang="en-US" dirty="0"/>
              <a:t>를 </a:t>
            </a:r>
            <a:r>
              <a:rPr lang="en-US" altLang="ko-KR" dirty="0"/>
              <a:t>Diffusion Model</a:t>
            </a:r>
            <a:r>
              <a:rPr lang="ko-KR" altLang="en-US" dirty="0"/>
              <a:t>과 결합하여 이미지를 생성하는 </a:t>
            </a:r>
            <a:r>
              <a:rPr lang="en-US" altLang="ko-KR" dirty="0"/>
              <a:t>DALE Model</a:t>
            </a:r>
          </a:p>
          <a:p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FE79407-6C67-193E-B6FF-9F743A90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6E33C-608B-4FE7-86A1-D0D7EE07B18B}" type="slidenum">
              <a:rPr lang="ko-KR" altLang="en-US" smtClean="0"/>
              <a:t>4</a:t>
            </a:fld>
            <a:endParaRPr lang="ko-KR" altLang="en-US"/>
          </a:p>
        </p:txBody>
      </p:sp>
      <p:pic>
        <p:nvPicPr>
          <p:cNvPr id="2050" name="Picture 2" descr="Mastering DALL·E 2: A Breakthrough in AI Art Generation">
            <a:extLst>
              <a:ext uri="{FF2B5EF4-FFF2-40B4-BE49-F238E27FC236}">
                <a16:creationId xmlns:a16="http://schemas.microsoft.com/office/drawing/2014/main" id="{428EC1E9-D7EE-00BA-3740-B9CB8307F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758" y="4714809"/>
            <a:ext cx="3954464" cy="169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0E85683-EF7D-90C9-0412-5BEC9DAFE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387" y="4439421"/>
            <a:ext cx="2762035" cy="209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21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934BA7-8C25-73DF-766B-3FF5670BF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Introduction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2AAC808-FB93-A831-81F2-ED489DF2D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Segment Anything</a:t>
            </a:r>
          </a:p>
          <a:p>
            <a:endParaRPr lang="en-US" altLang="ko-KR" dirty="0"/>
          </a:p>
          <a:p>
            <a:pPr lvl="1"/>
            <a:r>
              <a:rPr lang="en-US" altLang="ko-KR" dirty="0"/>
              <a:t>Image</a:t>
            </a:r>
            <a:r>
              <a:rPr lang="ko-KR" altLang="en-US" dirty="0"/>
              <a:t> </a:t>
            </a:r>
            <a:r>
              <a:rPr lang="en-US" altLang="ko-KR" dirty="0"/>
              <a:t>Segmentation</a:t>
            </a:r>
            <a:r>
              <a:rPr lang="ko-KR" altLang="en-US" dirty="0"/>
              <a:t> </a:t>
            </a:r>
            <a:r>
              <a:rPr lang="en-US" altLang="ko-KR" dirty="0"/>
              <a:t>Foundation Model</a:t>
            </a:r>
            <a:r>
              <a:rPr lang="ko-KR" altLang="en-US" dirty="0"/>
              <a:t>을 설계해보자 </a:t>
            </a:r>
            <a:endParaRPr lang="en-US" altLang="ko-KR" dirty="0"/>
          </a:p>
          <a:p>
            <a:pPr lvl="2"/>
            <a:endParaRPr lang="en-US" altLang="ko-KR" dirty="0"/>
          </a:p>
          <a:p>
            <a:pPr lvl="2"/>
            <a:r>
              <a:rPr lang="en-US" altLang="ko-KR" dirty="0"/>
              <a:t> Segment Anything Model (SAM)</a:t>
            </a:r>
          </a:p>
          <a:p>
            <a:pPr lvl="1"/>
            <a:endParaRPr lang="en-US" altLang="ko-KR" dirty="0"/>
          </a:p>
          <a:p>
            <a:pPr lvl="1"/>
            <a:r>
              <a:rPr lang="ko-KR" altLang="en-US" dirty="0"/>
              <a:t>어떤 특정한 분야에 대해 학습하는 것이 아니라 수많은 데이터와 이에 대한 </a:t>
            </a:r>
            <a:r>
              <a:rPr lang="en-US" altLang="ko-KR" dirty="0"/>
              <a:t>Prompt</a:t>
            </a:r>
            <a:r>
              <a:rPr lang="ko-KR" altLang="en-US" dirty="0"/>
              <a:t>로 </a:t>
            </a:r>
            <a:r>
              <a:rPr lang="en-US" altLang="ko-KR" dirty="0"/>
              <a:t>Segmentation</a:t>
            </a:r>
            <a:r>
              <a:rPr lang="ko-KR" altLang="en-US" dirty="0"/>
              <a:t>을 학습</a:t>
            </a:r>
            <a:r>
              <a:rPr lang="en-US" altLang="ko-KR" dirty="0"/>
              <a:t>.</a:t>
            </a:r>
          </a:p>
          <a:p>
            <a:pPr lvl="1"/>
            <a:endParaRPr lang="en-US" altLang="ko-KR" dirty="0"/>
          </a:p>
          <a:p>
            <a:pPr lvl="2"/>
            <a:r>
              <a:rPr lang="ko-KR" altLang="en-US" dirty="0"/>
              <a:t>다양한 </a:t>
            </a:r>
            <a:r>
              <a:rPr lang="en-US" altLang="ko-KR" dirty="0"/>
              <a:t>Downstream Task </a:t>
            </a:r>
            <a:r>
              <a:rPr lang="ko-KR" altLang="en-US" dirty="0"/>
              <a:t>해결</a:t>
            </a:r>
            <a:r>
              <a:rPr lang="en-US" altLang="ko-KR" dirty="0"/>
              <a:t>, </a:t>
            </a:r>
            <a:r>
              <a:rPr lang="ko-KR" altLang="en-US" dirty="0"/>
              <a:t>강력한 </a:t>
            </a:r>
            <a:r>
              <a:rPr lang="en-US" altLang="ko-KR" dirty="0"/>
              <a:t>Zero Shot </a:t>
            </a:r>
            <a:r>
              <a:rPr lang="ko-KR" altLang="en-US" dirty="0"/>
              <a:t>성능</a:t>
            </a:r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FE79407-6C67-193E-B6FF-9F743A90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6E33C-608B-4FE7-86A1-D0D7EE07B18B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2554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934BA7-8C25-73DF-766B-3FF5670BF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Introduction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2AAC808-FB93-A831-81F2-ED489DF2D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Segment Anything (Cont.)</a:t>
            </a:r>
          </a:p>
          <a:p>
            <a:endParaRPr lang="en-US" altLang="ko-KR" dirty="0"/>
          </a:p>
          <a:p>
            <a:pPr lvl="1"/>
            <a:r>
              <a:rPr lang="ko-KR" altLang="en-US" dirty="0"/>
              <a:t>효과적은 </a:t>
            </a:r>
            <a:r>
              <a:rPr lang="en-US" altLang="ko-KR" dirty="0"/>
              <a:t>Foundation Model</a:t>
            </a:r>
            <a:r>
              <a:rPr lang="ko-KR" altLang="en-US" dirty="0"/>
              <a:t>을 만들기 위해 저자가 던지 </a:t>
            </a:r>
            <a:r>
              <a:rPr lang="en-US" altLang="ko-KR" dirty="0"/>
              <a:t>3</a:t>
            </a:r>
            <a:r>
              <a:rPr lang="ko-KR" altLang="en-US" dirty="0"/>
              <a:t>가지 질문</a:t>
            </a:r>
            <a:r>
              <a:rPr lang="en-US" altLang="ko-KR" dirty="0"/>
              <a:t>:</a:t>
            </a:r>
          </a:p>
          <a:p>
            <a:pPr lvl="1"/>
            <a:endParaRPr lang="en-US" altLang="ko-KR" dirty="0"/>
          </a:p>
          <a:p>
            <a:pPr lvl="2"/>
            <a:r>
              <a:rPr lang="en-US" altLang="ko-KR" dirty="0"/>
              <a:t>What </a:t>
            </a:r>
            <a:r>
              <a:rPr lang="en-US" altLang="ko-KR" b="1" dirty="0">
                <a:solidFill>
                  <a:srgbClr val="FF0000"/>
                </a:solidFill>
              </a:rPr>
              <a:t>task</a:t>
            </a:r>
            <a:r>
              <a:rPr lang="en-US" altLang="ko-KR" dirty="0"/>
              <a:t> will enable zero-shot generalization?</a:t>
            </a:r>
          </a:p>
          <a:p>
            <a:pPr lvl="2"/>
            <a:r>
              <a:rPr lang="en-US" altLang="ko-KR" dirty="0"/>
              <a:t>What is the corresponding </a:t>
            </a:r>
            <a:r>
              <a:rPr lang="en-US" altLang="ko-KR" b="1" dirty="0">
                <a:solidFill>
                  <a:srgbClr val="FF0000"/>
                </a:solidFill>
              </a:rPr>
              <a:t>model</a:t>
            </a:r>
            <a:r>
              <a:rPr lang="en-US" altLang="ko-KR" dirty="0"/>
              <a:t> architecture?</a:t>
            </a:r>
          </a:p>
          <a:p>
            <a:pPr lvl="2"/>
            <a:r>
              <a:rPr lang="en-US" altLang="ko-KR" dirty="0"/>
              <a:t>What </a:t>
            </a:r>
            <a:r>
              <a:rPr lang="en-US" altLang="ko-KR" b="1" dirty="0">
                <a:solidFill>
                  <a:srgbClr val="FF0000"/>
                </a:solidFill>
              </a:rPr>
              <a:t>data</a:t>
            </a:r>
            <a:r>
              <a:rPr lang="en-US" altLang="ko-KR" dirty="0"/>
              <a:t> can power this task and model?</a:t>
            </a:r>
          </a:p>
          <a:p>
            <a:pPr lvl="1"/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FE79407-6C67-193E-B6FF-9F743A90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6E33C-608B-4FE7-86A1-D0D7EE07B18B}" type="slidenum">
              <a:rPr lang="ko-KR" altLang="en-US" smtClean="0"/>
              <a:t>6</a:t>
            </a:fld>
            <a:endParaRPr lang="ko-KR" alt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9F98F24-D2EA-7659-47CC-4E9F1AE7A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792" y="4509138"/>
            <a:ext cx="8478416" cy="221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243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934BA7-8C25-73DF-766B-3FF5670BF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Segment Anything Task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2AAC808-FB93-A831-81F2-ED489DF2D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Flexible Prompt </a:t>
            </a:r>
            <a:r>
              <a:rPr lang="ko-KR" altLang="en-US" dirty="0"/>
              <a:t>기반의 </a:t>
            </a:r>
            <a:r>
              <a:rPr lang="en-US" altLang="ko-KR" dirty="0"/>
              <a:t>Image</a:t>
            </a:r>
            <a:r>
              <a:rPr lang="ko-KR" altLang="en-US" dirty="0"/>
              <a:t> </a:t>
            </a:r>
            <a:r>
              <a:rPr lang="en-US" altLang="ko-KR" dirty="0"/>
              <a:t>Segmentation</a:t>
            </a:r>
          </a:p>
          <a:p>
            <a:endParaRPr lang="en-US" altLang="ko-KR" dirty="0"/>
          </a:p>
          <a:p>
            <a:pPr lvl="1"/>
            <a:r>
              <a:rPr lang="en-US" altLang="ko-KR" dirty="0"/>
              <a:t>Flexible Prompt: Point, Box, Mask, Text</a:t>
            </a:r>
            <a:r>
              <a:rPr lang="ko-KR" altLang="en-US" dirty="0"/>
              <a:t>와 같은 객체에 대한 힌트를 줄 수 있는 다양한 종류의 </a:t>
            </a:r>
            <a:r>
              <a:rPr lang="en-US" altLang="ko-KR" dirty="0"/>
              <a:t>Information.</a:t>
            </a:r>
          </a:p>
          <a:p>
            <a:pPr lvl="1"/>
            <a:endParaRPr lang="en-US" altLang="ko-KR" dirty="0"/>
          </a:p>
          <a:p>
            <a:pPr lvl="1"/>
            <a:r>
              <a:rPr lang="ko-KR" altLang="en-US" dirty="0"/>
              <a:t>모호한 </a:t>
            </a:r>
            <a:r>
              <a:rPr lang="en-US" altLang="ko-KR" dirty="0"/>
              <a:t>Prompt</a:t>
            </a:r>
            <a:r>
              <a:rPr lang="ko-KR" altLang="en-US" dirty="0"/>
              <a:t>를 입력으로 줘도 적어도 한 개의 객체에 대해서는 합리적인 </a:t>
            </a:r>
            <a:r>
              <a:rPr lang="en-US" altLang="ko-KR" dirty="0"/>
              <a:t>Mask</a:t>
            </a:r>
            <a:r>
              <a:rPr lang="ko-KR" altLang="en-US" dirty="0"/>
              <a:t>를 추출하는 것을 목표로 함</a:t>
            </a:r>
            <a:r>
              <a:rPr lang="en-US" altLang="ko-KR" dirty="0"/>
              <a:t>.</a:t>
            </a:r>
          </a:p>
          <a:p>
            <a:pPr lvl="1"/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FE79407-6C67-193E-B6FF-9F743A90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6E33C-608B-4FE7-86A1-D0D7EE07B18B}" type="slidenum">
              <a:rPr lang="ko-KR" altLang="en-US" smtClean="0"/>
              <a:t>7</a:t>
            </a:fld>
            <a:endParaRPr lang="ko-KR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92E0C82-F0AF-3366-700F-AF18C69242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45"/>
          <a:stretch/>
        </p:blipFill>
        <p:spPr bwMode="auto">
          <a:xfrm>
            <a:off x="4439816" y="3867553"/>
            <a:ext cx="3312367" cy="267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933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934BA7-8C25-73DF-766B-3FF5670BF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Segment Anything Task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2AAC808-FB93-A831-81F2-ED489DF2D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295401"/>
            <a:ext cx="6906208" cy="4881562"/>
          </a:xfrm>
        </p:spPr>
        <p:txBody>
          <a:bodyPr/>
          <a:lstStyle/>
          <a:p>
            <a:r>
              <a:rPr lang="ko-KR" altLang="en-US" dirty="0"/>
              <a:t>모호한 </a:t>
            </a:r>
            <a:r>
              <a:rPr lang="en-US" altLang="ko-KR" dirty="0"/>
              <a:t>Prompt</a:t>
            </a:r>
            <a:r>
              <a:rPr lang="ko-KR" altLang="en-US" dirty="0"/>
              <a:t>의 예시</a:t>
            </a:r>
            <a:endParaRPr lang="en-US" altLang="ko-KR" dirty="0"/>
          </a:p>
          <a:p>
            <a:pPr lvl="1"/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FE79407-6C67-193E-B6FF-9F743A90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6E33C-608B-4FE7-86A1-D0D7EE07B18B}" type="slidenum">
              <a:rPr lang="ko-KR" altLang="en-US" smtClean="0"/>
              <a:t>8</a:t>
            </a:fld>
            <a:endParaRPr lang="ko-KR" altLang="en-US"/>
          </a:p>
        </p:txBody>
      </p:sp>
      <p:pic>
        <p:nvPicPr>
          <p:cNvPr id="5122" name="Picture 2" descr="Segment Anything의 Three Components: Task, Model, Data">
            <a:extLst>
              <a:ext uri="{FF2B5EF4-FFF2-40B4-BE49-F238E27FC236}">
                <a16:creationId xmlns:a16="http://schemas.microsoft.com/office/drawing/2014/main" id="{7DBEA814-A241-1580-4C35-459DE6043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256" y="1839913"/>
            <a:ext cx="4435488" cy="488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159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934BA7-8C25-73DF-766B-3FF5670BF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Segment Anything Model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2AAC808-FB93-A831-81F2-ED489DF2D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Segment Anything Model (SAM)</a:t>
            </a:r>
          </a:p>
          <a:p>
            <a:endParaRPr lang="en-US" altLang="ko-KR" dirty="0"/>
          </a:p>
          <a:p>
            <a:pPr lvl="1"/>
            <a:r>
              <a:rPr lang="en-US" altLang="ko-KR" dirty="0"/>
              <a:t>SAM</a:t>
            </a:r>
            <a:r>
              <a:rPr lang="ko-KR" altLang="en-US" dirty="0"/>
              <a:t>은 </a:t>
            </a:r>
            <a:r>
              <a:rPr lang="en-US" altLang="ko-KR" dirty="0"/>
              <a:t>Image</a:t>
            </a:r>
            <a:r>
              <a:rPr lang="ko-KR" altLang="en-US" dirty="0"/>
              <a:t> </a:t>
            </a:r>
            <a:r>
              <a:rPr lang="en-US" altLang="ko-KR" dirty="0"/>
              <a:t>Encoder,</a:t>
            </a:r>
            <a:r>
              <a:rPr lang="ko-KR" altLang="en-US" dirty="0"/>
              <a:t> </a:t>
            </a:r>
            <a:r>
              <a:rPr lang="en-US" altLang="ko-KR" dirty="0"/>
              <a:t>Flexible</a:t>
            </a:r>
            <a:r>
              <a:rPr lang="ko-KR" altLang="en-US" dirty="0"/>
              <a:t> </a:t>
            </a:r>
            <a:r>
              <a:rPr lang="en-US" altLang="ko-KR" dirty="0"/>
              <a:t>Prompt Encoder, Fast Mask Decoder</a:t>
            </a:r>
            <a:r>
              <a:rPr lang="ko-KR" altLang="en-US" dirty="0"/>
              <a:t>로 이루어져 있음</a:t>
            </a:r>
            <a:r>
              <a:rPr lang="en-US" altLang="ko-KR" dirty="0"/>
              <a:t>.</a:t>
            </a:r>
          </a:p>
          <a:p>
            <a:pPr lvl="1"/>
            <a:endParaRPr lang="en-US" altLang="ko-KR" dirty="0"/>
          </a:p>
          <a:p>
            <a:pPr lvl="1"/>
            <a:r>
              <a:rPr lang="ko-KR" altLang="en-US" dirty="0"/>
              <a:t>각 </a:t>
            </a:r>
            <a:r>
              <a:rPr lang="en-US" altLang="ko-KR" dirty="0"/>
              <a:t>Component</a:t>
            </a:r>
            <a:r>
              <a:rPr lang="ko-KR" altLang="en-US" dirty="0"/>
              <a:t>는 </a:t>
            </a:r>
            <a:r>
              <a:rPr lang="en-US" altLang="ko-KR" dirty="0"/>
              <a:t>Transformer Vision Model</a:t>
            </a:r>
            <a:r>
              <a:rPr lang="ko-KR" altLang="en-US" dirty="0"/>
              <a:t>을 기반으로 개발함</a:t>
            </a:r>
            <a:r>
              <a:rPr lang="en-US" altLang="ko-KR" dirty="0"/>
              <a:t>.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FE79407-6C67-193E-B6FF-9F743A90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6E33C-608B-4FE7-86A1-D0D7EE07B18B}" type="slidenum">
              <a:rPr lang="ko-KR" altLang="en-US" smtClean="0"/>
              <a:t>9</a:t>
            </a:fld>
            <a:endParaRPr lang="ko-KR" alt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28DE5210-25D3-AEDF-7E2B-FFA6253A1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816" y="3840957"/>
            <a:ext cx="10170367" cy="233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306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5108</TotalTime>
  <Words>1325</Words>
  <Application>Microsoft Office PowerPoint</Application>
  <PresentationFormat>와이드스크린</PresentationFormat>
  <Paragraphs>309</Paragraphs>
  <Slides>29</Slides>
  <Notes>25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29</vt:i4>
      </vt:variant>
    </vt:vector>
  </HeadingPairs>
  <TitlesOfParts>
    <vt:vector size="36" baseType="lpstr">
      <vt:lpstr>KoPub돋움체 Bold</vt:lpstr>
      <vt:lpstr>맑은 고딕</vt:lpstr>
      <vt:lpstr>Arial</vt:lpstr>
      <vt:lpstr>Calibri</vt:lpstr>
      <vt:lpstr>Wingdings</vt:lpstr>
      <vt:lpstr>Wingdings 2</vt:lpstr>
      <vt:lpstr>Office 테마</vt:lpstr>
      <vt:lpstr>Segment Anything</vt:lpstr>
      <vt:lpstr>Contents</vt:lpstr>
      <vt:lpstr> Introduction</vt:lpstr>
      <vt:lpstr> Introduction</vt:lpstr>
      <vt:lpstr> Introduction</vt:lpstr>
      <vt:lpstr> Introduction</vt:lpstr>
      <vt:lpstr> Segment Anything Task</vt:lpstr>
      <vt:lpstr> Segment Anything Task</vt:lpstr>
      <vt:lpstr> Segment Anything Model</vt:lpstr>
      <vt:lpstr> Segment Anything Model</vt:lpstr>
      <vt:lpstr> Segment Anything Model</vt:lpstr>
      <vt:lpstr> Segment Anything Model</vt:lpstr>
      <vt:lpstr> Segment Anything Model</vt:lpstr>
      <vt:lpstr> Segment Anything Model</vt:lpstr>
      <vt:lpstr> Segment Anything Model</vt:lpstr>
      <vt:lpstr> Segment Anything Model</vt:lpstr>
      <vt:lpstr> Segment Anything Data Engine</vt:lpstr>
      <vt:lpstr> Segment Anything Data Engine</vt:lpstr>
      <vt:lpstr> Segment Anything Data Engine</vt:lpstr>
      <vt:lpstr> Segment Anything Data Engine</vt:lpstr>
      <vt:lpstr> Segment Anything Data Engine</vt:lpstr>
      <vt:lpstr> Segment Anything Dataset</vt:lpstr>
      <vt:lpstr> Segment Anything Dataset</vt:lpstr>
      <vt:lpstr> Segment Anything Dataset</vt:lpstr>
      <vt:lpstr> Experiments</vt:lpstr>
      <vt:lpstr> Experiments</vt:lpstr>
      <vt:lpstr> Experiments</vt:lpstr>
      <vt:lpstr> Experiments</vt:lpstr>
      <vt:lpstr> Experiments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 Ratio 측정 자동화 솔루션</dc:title>
  <dc:creator>Blee</dc:creator>
  <cp:lastModifiedBy>DongHyun Han</cp:lastModifiedBy>
  <cp:revision>233</cp:revision>
  <cp:lastPrinted>2023-03-27T07:55:11Z</cp:lastPrinted>
  <dcterms:created xsi:type="dcterms:W3CDTF">2020-01-31T06:40:47Z</dcterms:created>
  <dcterms:modified xsi:type="dcterms:W3CDTF">2023-08-03T17:33:59Z</dcterms:modified>
</cp:coreProperties>
</file>