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8" r:id="rId2"/>
    <p:sldId id="464" r:id="rId3"/>
    <p:sldId id="456" r:id="rId4"/>
    <p:sldId id="528" r:id="rId5"/>
    <p:sldId id="523" r:id="rId6"/>
    <p:sldId id="465" r:id="rId7"/>
    <p:sldId id="516" r:id="rId8"/>
    <p:sldId id="515" r:id="rId9"/>
    <p:sldId id="529" r:id="rId10"/>
    <p:sldId id="526" r:id="rId11"/>
    <p:sldId id="527" r:id="rId12"/>
    <p:sldId id="524" r:id="rId13"/>
    <p:sldId id="525" r:id="rId14"/>
    <p:sldId id="498" r:id="rId15"/>
    <p:sldId id="521" r:id="rId16"/>
    <p:sldId id="519" r:id="rId17"/>
    <p:sldId id="454" r:id="rId18"/>
    <p:sldId id="438" r:id="rId19"/>
  </p:sldIdLst>
  <p:sldSz cx="12192000" cy="6858000"/>
  <p:notesSz cx="6831013" cy="9853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E266661B-B5D9-4969-941A-38895954B425}">
          <p14:sldIdLst>
            <p14:sldId id="258"/>
            <p14:sldId id="464"/>
            <p14:sldId id="456"/>
            <p14:sldId id="528"/>
            <p14:sldId id="523"/>
            <p14:sldId id="465"/>
          </p14:sldIdLst>
        </p14:section>
        <p14:section name="method" id="{65982A81-F0F8-4E67-90AA-98F6E854A680}">
          <p14:sldIdLst>
            <p14:sldId id="516"/>
            <p14:sldId id="515"/>
            <p14:sldId id="529"/>
            <p14:sldId id="526"/>
            <p14:sldId id="527"/>
            <p14:sldId id="524"/>
            <p14:sldId id="525"/>
          </p14:sldIdLst>
        </p14:section>
        <p14:section name="Experiment" id="{8B6E8D85-F6C6-4B29-859B-13C3C4E13A5D}">
          <p14:sldIdLst>
            <p14:sldId id="498"/>
            <p14:sldId id="521"/>
            <p14:sldId id="519"/>
          </p14:sldIdLst>
        </p14:section>
        <p14:section name="conclusion" id="{FC18914B-2CBE-433C-B46C-6686B6CF89DD}">
          <p14:sldIdLst>
            <p14:sldId id="454"/>
            <p14:sldId id="4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문 기렴" initials="문기" lastIdx="1" clrIdx="0">
    <p:extLst>
      <p:ext uri="{19B8F6BF-5375-455C-9EA6-DF929625EA0E}">
        <p15:presenceInfo xmlns:p15="http://schemas.microsoft.com/office/powerpoint/2012/main" userId="0a84f5e582197c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D7D31"/>
    <a:srgbClr val="FF0000"/>
    <a:srgbClr val="DEEBF7"/>
    <a:srgbClr val="7030A0"/>
    <a:srgbClr val="FFC000"/>
    <a:srgbClr val="FFE491"/>
    <a:srgbClr val="FFFFFF"/>
    <a:srgbClr val="FF9900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0" autoAdjust="0"/>
  </p:normalViewPr>
  <p:slideViewPr>
    <p:cSldViewPr snapToGrid="0">
      <p:cViewPr varScale="1">
        <p:scale>
          <a:sx n="105" d="100"/>
          <a:sy n="105" d="100"/>
        </p:scale>
        <p:origin x="99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106" cy="494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69326" y="0"/>
            <a:ext cx="2960106" cy="494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3803-FCDE-4E49-BEE8-1D0AA57BC22C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" y="1231900"/>
            <a:ext cx="5910263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3102" y="4742051"/>
            <a:ext cx="5464810" cy="38798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59223"/>
            <a:ext cx="2960106" cy="494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69326" y="9359223"/>
            <a:ext cx="2960106" cy="494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FEC2-E03A-4AE0-A376-EF4F600C00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94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460375" y="1231900"/>
            <a:ext cx="5910263" cy="33258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891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Transformer</a:t>
            </a:r>
            <a:r>
              <a:rPr lang="ko-KR" altLang="en-US" dirty="0"/>
              <a:t>의 한계 </a:t>
            </a:r>
            <a:r>
              <a:rPr lang="en-US" altLang="ko-KR" dirty="0"/>
              <a:t>: local, detail</a:t>
            </a:r>
            <a:r>
              <a:rPr lang="ko-KR" altLang="en-US" dirty="0"/>
              <a:t>한 정보 처리에 약함 </a:t>
            </a:r>
            <a:r>
              <a:rPr lang="en-US" altLang="ko-KR" dirty="0"/>
              <a:t>=&gt; dense</a:t>
            </a:r>
            <a:r>
              <a:rPr lang="ko-KR" altLang="en-US" dirty="0"/>
              <a:t> </a:t>
            </a:r>
            <a:r>
              <a:rPr lang="en-US" altLang="ko-KR" dirty="0"/>
              <a:t>prediction</a:t>
            </a:r>
            <a:r>
              <a:rPr lang="ko-KR" altLang="en-US" dirty="0"/>
              <a:t>에 치명적인 단점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022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Transformer</a:t>
            </a:r>
            <a:r>
              <a:rPr lang="ko-KR" altLang="en-US" dirty="0"/>
              <a:t>의 한계 </a:t>
            </a:r>
            <a:r>
              <a:rPr lang="en-US" altLang="ko-KR" dirty="0"/>
              <a:t>: local, detail</a:t>
            </a:r>
            <a:r>
              <a:rPr lang="ko-KR" altLang="en-US" dirty="0"/>
              <a:t>한 정보 처리에 약함 </a:t>
            </a:r>
            <a:r>
              <a:rPr lang="en-US" altLang="ko-KR" dirty="0"/>
              <a:t>=&gt; dense</a:t>
            </a:r>
            <a:r>
              <a:rPr lang="ko-KR" altLang="en-US" dirty="0"/>
              <a:t> </a:t>
            </a:r>
            <a:r>
              <a:rPr lang="en-US" altLang="ko-KR" dirty="0"/>
              <a:t>prediction</a:t>
            </a:r>
            <a:r>
              <a:rPr lang="ko-KR" altLang="en-US" dirty="0"/>
              <a:t>에 치명적인 단점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3049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Full-size feature </a:t>
            </a:r>
            <a:r>
              <a:rPr lang="ko-KR" altLang="en-US" dirty="0"/>
              <a:t>출력</a:t>
            </a: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Extraction of highly fused Multi-scale features at full-size</a:t>
            </a:r>
            <a:endParaRPr lang="ko-KR" altLang="en-US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16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590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위 논문에서 진행한 실험에 대해 설명하겠습니다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915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다른 </a:t>
            </a:r>
            <a:r>
              <a:rPr lang="en-US" altLang="ko-KR" dirty="0" err="1"/>
              <a:t>sota</a:t>
            </a:r>
            <a:r>
              <a:rPr lang="en-US" altLang="ko-KR" dirty="0"/>
              <a:t> classification </a:t>
            </a:r>
            <a:r>
              <a:rPr lang="ko-KR" altLang="en-US" dirty="0"/>
              <a:t>메소드들과 비교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801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/>
              <a:t>각</a:t>
            </a:r>
            <a:r>
              <a:rPr lang="en-US" altLang="ko-KR" b="1" dirty="0"/>
              <a:t> </a:t>
            </a:r>
            <a:r>
              <a:rPr lang="ko-KR" altLang="en-US" b="1" dirty="0"/>
              <a:t>구성요소가 모델의 성능에 얼마나 영향을 미치는지 실험</a:t>
            </a:r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500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63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460375" y="1231900"/>
            <a:ext cx="5910263" cy="33258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704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895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643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altLang="ko-KR" dirty="0"/>
              <a:t>shift invariance : </a:t>
            </a:r>
            <a:r>
              <a:rPr lang="ko-KR" altLang="en-US" dirty="0"/>
              <a:t>동일한</a:t>
            </a:r>
            <a:r>
              <a:rPr lang="en-US" altLang="ko-KR" dirty="0"/>
              <a:t> </a:t>
            </a:r>
            <a:r>
              <a:rPr lang="ko-KR" altLang="en-US" dirty="0"/>
              <a:t>이미지 픽셀</a:t>
            </a:r>
            <a:r>
              <a:rPr lang="en-US" altLang="ko-KR" dirty="0"/>
              <a:t>, </a:t>
            </a:r>
            <a:r>
              <a:rPr lang="ko-KR" altLang="en-US" dirty="0"/>
              <a:t>커널 사이 연산이라면 </a:t>
            </a:r>
            <a:r>
              <a:rPr lang="en-US" altLang="ko-KR" dirty="0"/>
              <a:t>-&gt; </a:t>
            </a:r>
            <a:r>
              <a:rPr lang="ko-KR" altLang="en-US" dirty="0"/>
              <a:t>위치에 상관없이 동일한 출력 얻을 수 있음</a:t>
            </a:r>
            <a:endParaRPr lang="en-US" altLang="ko-KR" dirty="0"/>
          </a:p>
          <a:p>
            <a:pPr marL="171450" indent="-171450">
              <a:buFontTx/>
              <a:buChar char="-"/>
            </a:pPr>
            <a:r>
              <a:rPr lang="en-US" altLang="ko-KR" dirty="0"/>
              <a:t>Locality : </a:t>
            </a:r>
            <a:r>
              <a:rPr lang="ko-KR" altLang="en-US" dirty="0"/>
              <a:t>한 픽셀이 주변 픽셀에 대해 높은 종속성을 가짐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3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ko-KR" altLang="en-US" dirty="0"/>
              <a:t>저자는 </a:t>
            </a:r>
            <a:r>
              <a:rPr lang="en-US" altLang="ko-KR" dirty="0"/>
              <a:t>TR</a:t>
            </a:r>
            <a:r>
              <a:rPr lang="ko-KR" altLang="en-US" dirty="0"/>
              <a:t>의 한계점에 주목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16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708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Flow</a:t>
            </a:r>
            <a:r>
              <a:rPr lang="ko-KR" altLang="en-US" dirty="0"/>
              <a:t> 설명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4591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90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기존 </a:t>
            </a:r>
            <a:r>
              <a:rPr lang="en-US" altLang="ko-KR" dirty="0" err="1"/>
              <a:t>PvT</a:t>
            </a:r>
            <a:r>
              <a:rPr lang="en-US" altLang="ko-KR" dirty="0"/>
              <a:t> </a:t>
            </a:r>
            <a:r>
              <a:rPr lang="ko-KR" altLang="en-US" dirty="0"/>
              <a:t>의 한계점</a:t>
            </a:r>
            <a:endParaRPr lang="en-US" altLang="ko-KR" dirty="0"/>
          </a:p>
          <a:p>
            <a:pPr marL="228600" indent="-228600">
              <a:buAutoNum type="arabicPeriod"/>
            </a:pPr>
            <a:r>
              <a:rPr lang="en-US" altLang="ko-KR" dirty="0" err="1"/>
              <a:t>ViT</a:t>
            </a:r>
            <a:r>
              <a:rPr lang="en-US" altLang="ko-KR" dirty="0"/>
              <a:t> </a:t>
            </a:r>
            <a:r>
              <a:rPr lang="ko-KR" altLang="en-US" dirty="0"/>
              <a:t>구조 </a:t>
            </a:r>
            <a:r>
              <a:rPr lang="en-US" altLang="ko-KR" dirty="0"/>
              <a:t>-&gt; </a:t>
            </a:r>
            <a:r>
              <a:rPr lang="ko-KR" altLang="en-US" dirty="0"/>
              <a:t>입력 이미지가 연산 복잡도 커짐</a:t>
            </a:r>
            <a:endParaRPr lang="en-US" altLang="ko-KR" dirty="0"/>
          </a:p>
          <a:p>
            <a:pPr marL="228600" indent="-228600">
              <a:buAutoNum type="arabicPeriod"/>
            </a:pPr>
            <a:r>
              <a:rPr lang="en-US" altLang="ko-KR" dirty="0"/>
              <a:t>Non-overlapping patches : patch</a:t>
            </a:r>
            <a:r>
              <a:rPr lang="ko-KR" altLang="en-US" dirty="0"/>
              <a:t> 가장자리 특징들이 연결되지 않음</a:t>
            </a:r>
            <a:endParaRPr lang="en-US" altLang="ko-KR" dirty="0"/>
          </a:p>
          <a:p>
            <a:pPr marL="228600" indent="-228600">
              <a:buAutoNum type="arabicPeriod"/>
            </a:pPr>
            <a:r>
              <a:rPr lang="en-US" altLang="ko-KR" dirty="0"/>
              <a:t>PVT</a:t>
            </a:r>
            <a:r>
              <a:rPr lang="ko-KR" altLang="en-US" dirty="0"/>
              <a:t>의 </a:t>
            </a:r>
            <a:r>
              <a:rPr lang="en-US" altLang="ko-KR" dirty="0"/>
              <a:t>positional encoding</a:t>
            </a:r>
            <a:r>
              <a:rPr lang="ko-KR" altLang="en-US" dirty="0"/>
              <a:t>은 고정 사이즈 </a:t>
            </a:r>
            <a:r>
              <a:rPr lang="en-US" altLang="ko-KR" dirty="0"/>
              <a:t>-&gt; </a:t>
            </a:r>
            <a:r>
              <a:rPr lang="ko-KR" altLang="en-US" dirty="0"/>
              <a:t>유연하지 않음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95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52453B91-811F-448D-BF18-A124A15E35A5}"/>
              </a:ext>
            </a:extLst>
          </p:cNvPr>
          <p:cNvCxnSpPr/>
          <p:nvPr userDrawn="1"/>
        </p:nvCxnSpPr>
        <p:spPr>
          <a:xfrm flipV="1">
            <a:off x="831851" y="2447110"/>
            <a:ext cx="10515600" cy="29227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16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3853-045D-40B1-82A2-45D776B2E9AC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801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C7ED-5BF3-4D03-B896-DAF14C40C429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019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마스터 부제목 스타일 편집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1851" y="1491296"/>
            <a:ext cx="10515600" cy="955812"/>
          </a:xfrm>
        </p:spPr>
        <p:txBody>
          <a:bodyPr anchor="ctr" anchorCtr="0">
            <a:normAutofit/>
          </a:bodyPr>
          <a:lstStyle>
            <a:lvl1pPr>
              <a:defRPr sz="40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 flipV="1">
            <a:off x="831851" y="2447110"/>
            <a:ext cx="10515600" cy="29227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70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9623" y="195944"/>
            <a:ext cx="11332755" cy="761999"/>
          </a:xfrm>
        </p:spPr>
        <p:txBody>
          <a:bodyPr>
            <a:normAutofit/>
          </a:bodyPr>
          <a:lstStyle>
            <a:lvl1pPr>
              <a:defRPr sz="3200" b="1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9623" y="1271451"/>
            <a:ext cx="11332755" cy="5033555"/>
          </a:xfrm>
        </p:spPr>
        <p:txBody>
          <a:bodyPr>
            <a:normAutofit/>
          </a:bodyPr>
          <a:lstStyle>
            <a:lvl1pPr marL="266700" indent="-266700" latinLnBrk="0">
              <a:buSzPct val="100000"/>
              <a:buFont typeface="Wingdings 2" panose="05020102010507070707" pitchFamily="18" charset="2"/>
              <a:buChar char=""/>
              <a:defRPr sz="24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  <a:lvl2pPr marL="685800" indent="-228600" latinLnBrk="0">
              <a:buFont typeface="Wingdings 2" panose="05020102010507070707" pitchFamily="18" charset="2"/>
              <a:buChar char=""/>
              <a:defRPr sz="20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2pPr>
            <a:lvl3pPr marL="1143000" indent="-228600" latinLnBrk="0">
              <a:buFont typeface="Calibri" panose="020F0502020204030204" pitchFamily="34" charset="0"/>
              <a:buChar char="‒"/>
              <a:defRPr sz="18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3pPr>
            <a:lvl4pPr marL="1600200" indent="-228600" latinLnBrk="0">
              <a:buFont typeface="맑은 고딕" panose="020B0503020000020004" pitchFamily="50" charset="-127"/>
              <a:buChar char="〮"/>
              <a:defRPr sz="16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4pPr>
            <a:lvl5pPr marL="2057400" indent="-228600" latinLnBrk="0">
              <a:buFont typeface="Wingdings 2" panose="05020102010507070707" pitchFamily="18" charset="2"/>
              <a:buChar char=""/>
              <a:defRPr sz="16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30370"/>
            <a:ext cx="3151777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429623" y="969537"/>
            <a:ext cx="11332755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422010" y="6365966"/>
            <a:ext cx="2124585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0BFBA2F3-F217-4997-92FF-83F32F4CB0DC}"/>
              </a:ext>
            </a:extLst>
          </p:cNvPr>
          <p:cNvCxnSpPr/>
          <p:nvPr userDrawn="1"/>
        </p:nvCxnSpPr>
        <p:spPr>
          <a:xfrm>
            <a:off x="429623" y="969537"/>
            <a:ext cx="11332755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1968B5BD-7639-4CB1-9C99-B85F5A0377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422010" y="6365966"/>
            <a:ext cx="2124585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2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D90-1A0C-4670-BB78-48B232EF3EED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98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D312-FD9F-42DF-A41F-79D2D6FCCFFE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93FE-21E4-4CBA-98A7-40F152473B58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57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D4AE-924E-460B-90D3-F4B7C0D5F8E2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124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FF2B-25BB-429C-A6B2-359C6B75F068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36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37FB-2700-4EDB-98DB-0207F05EBC6C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890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ED21-1ECB-41CD-A690-9F83AA2A7757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7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CCF3-1E80-4EFC-B9F8-E76FB6BDBE51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75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1" y="1374195"/>
            <a:ext cx="12192000" cy="955812"/>
          </a:xfrm>
        </p:spPr>
        <p:txBody>
          <a:bodyPr>
            <a:normAutofit/>
          </a:bodyPr>
          <a:lstStyle/>
          <a:p>
            <a:r>
              <a:rPr lang="en-US" altLang="ko-KR" sz="2200" b="1" dirty="0">
                <a:latin typeface="+mj-ea"/>
              </a:rPr>
              <a:t>FCN-Transformer</a:t>
            </a:r>
            <a:r>
              <a:rPr lang="ko-KR" altLang="en-US" sz="2200" b="1" dirty="0">
                <a:latin typeface="+mj-ea"/>
              </a:rPr>
              <a:t> </a:t>
            </a:r>
            <a:r>
              <a:rPr lang="en-US" altLang="ko-KR" sz="2200" b="1" dirty="0">
                <a:latin typeface="+mj-ea"/>
              </a:rPr>
              <a:t>Feature Fusion for Polyp Segmentation (2022)</a:t>
            </a:r>
          </a:p>
        </p:txBody>
      </p:sp>
      <p:sp>
        <p:nvSpPr>
          <p:cNvPr id="2" name="부제목 1"/>
          <p:cNvSpPr>
            <a:spLocks noGrp="1"/>
          </p:cNvSpPr>
          <p:nvPr>
            <p:ph type="subTitle" idx="1"/>
          </p:nvPr>
        </p:nvSpPr>
        <p:spPr>
          <a:xfrm>
            <a:off x="2667000" y="3822428"/>
            <a:ext cx="7367588" cy="1934760"/>
          </a:xfrm>
        </p:spPr>
        <p:txBody>
          <a:bodyPr>
            <a:noAutofit/>
          </a:bodyPr>
          <a:lstStyle/>
          <a:p>
            <a:pPr lvl="0" algn="r" latinLnBrk="0">
              <a:lnSpc>
                <a:spcPct val="100000"/>
              </a:lnSpc>
              <a:defRPr/>
            </a:pPr>
            <a:endParaRPr lang="en-US" altLang="ko-KR" sz="1800" dirty="0">
              <a:latin typeface="KoPub돋움체 Bold" panose="00000800000000000000" pitchFamily="2" charset="-127"/>
              <a:ea typeface="KoPub돋움체 Bold" panose="00000800000000000000" pitchFamily="2" charset="-127"/>
              <a:cs typeface="Calibri" panose="020F0502020204030204" pitchFamily="34" charset="0"/>
            </a:endParaRP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34" charset="-127"/>
                <a:ea typeface="Malgun Gothic Semilight" panose="020B0502040204020203" pitchFamily="34" charset="-127"/>
                <a:cs typeface="Malgun Gothic Semilight" panose="020B0502040204020203" pitchFamily="34" charset="-127"/>
              </a:rPr>
              <a:t>Seung Ha Noh</a:t>
            </a:r>
          </a:p>
          <a:p>
            <a:pPr lvl="0" algn="r" latinLnBrk="0">
              <a:lnSpc>
                <a:spcPct val="100000"/>
              </a:lnSpc>
              <a:defRPr/>
            </a:pPr>
            <a:endParaRPr lang="en-US" altLang="ko-KR" sz="1800" dirty="0">
              <a:latin typeface="KoPub돋움체 Bold" panose="00000800000000000000" pitchFamily="2" charset="-127"/>
              <a:ea typeface="KoPub돋움체 Bold" panose="00000800000000000000" pitchFamily="2" charset="-127"/>
              <a:cs typeface="Calibri" panose="020F0502020204030204" pitchFamily="34" charset="0"/>
            </a:endParaRP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AI Computer Science &amp; Engineering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Kyonggi University</a:t>
            </a:r>
            <a:endParaRPr lang="ko-KR" altLang="en-US" sz="18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1840508" y="6365966"/>
            <a:ext cx="1593439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10</a:t>
            </a:fld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287E3666-1AA2-9AF3-181F-B20B57721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095"/>
          <a:stretch/>
        </p:blipFill>
        <p:spPr>
          <a:xfrm>
            <a:off x="429623" y="1742586"/>
            <a:ext cx="2767313" cy="4116801"/>
          </a:xfrm>
          <a:prstGeom prst="rect">
            <a:avLst/>
          </a:prstGeom>
        </p:spPr>
      </p:pic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1F4DEFAF-277C-F8CD-8094-3E282E6C4D04}"/>
              </a:ext>
            </a:extLst>
          </p:cNvPr>
          <p:cNvSpPr/>
          <p:nvPr/>
        </p:nvSpPr>
        <p:spPr>
          <a:xfrm>
            <a:off x="1825337" y="1852179"/>
            <a:ext cx="1364038" cy="4078107"/>
          </a:xfrm>
          <a:prstGeom prst="roundRect">
            <a:avLst>
              <a:gd name="adj" fmla="val 4852"/>
            </a:avLst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2C8EE6-99AC-A9E1-A547-B6C270EA2C72}"/>
              </a:ext>
            </a:extLst>
          </p:cNvPr>
          <p:cNvSpPr txBox="1"/>
          <p:nvPr/>
        </p:nvSpPr>
        <p:spPr>
          <a:xfrm>
            <a:off x="3607824" y="1944153"/>
            <a:ext cx="784402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b="1" dirty="0">
                <a:latin typeface="+mn-ea"/>
              </a:rPr>
              <a:t>Decoder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+mn-ea"/>
              </a:rPr>
              <a:t>Progressive Locality Decoder (PLD)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600" dirty="0">
                <a:latin typeface="+mn-ea"/>
              </a:rPr>
              <a:t>구성 요소</a:t>
            </a:r>
            <a:endParaRPr lang="en-US" altLang="ko-KR" sz="1600" dirty="0">
              <a:latin typeface="+mn-ea"/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ko-KR" sz="1600" b="1" dirty="0">
                <a:latin typeface="+mn-ea"/>
              </a:rPr>
              <a:t>Local Emphasis (LE)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Convolution </a:t>
            </a:r>
            <a:r>
              <a:rPr lang="ko-KR" altLang="en-US" sz="1600" dirty="0">
                <a:latin typeface="+mn-ea"/>
              </a:rPr>
              <a:t>연산 수행</a:t>
            </a:r>
            <a:endParaRPr lang="en-US" altLang="ko-KR" sz="1600" dirty="0">
              <a:latin typeface="+mn-ea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Local</a:t>
            </a:r>
            <a:r>
              <a:rPr lang="ko-KR" altLang="en-US" sz="1600" dirty="0">
                <a:latin typeface="+mn-ea"/>
              </a:rPr>
              <a:t> 특징 강조 </a:t>
            </a:r>
            <a:r>
              <a:rPr lang="en-US" altLang="ko-KR" sz="1600" dirty="0">
                <a:latin typeface="+mn-ea"/>
              </a:rPr>
              <a:t>&amp; noise </a:t>
            </a:r>
            <a:r>
              <a:rPr lang="ko-KR" altLang="en-US" sz="1600" dirty="0">
                <a:latin typeface="+mn-ea"/>
              </a:rPr>
              <a:t>정리</a:t>
            </a:r>
            <a:endParaRPr lang="en-US" altLang="ko-KR" sz="1600" dirty="0">
              <a:latin typeface="+mn-ea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1600" dirty="0">
              <a:latin typeface="+mn-ea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1600" dirty="0">
              <a:latin typeface="+mn-ea"/>
            </a:endParaRP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ko-KR" sz="1600" b="1" dirty="0">
                <a:latin typeface="+mn-ea"/>
              </a:rPr>
              <a:t>Stepwise Feature Aggregation (SFA)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600" dirty="0">
                <a:latin typeface="+mn-ea"/>
              </a:rPr>
              <a:t>순차적으로  </a:t>
            </a:r>
            <a:r>
              <a:rPr lang="en-US" altLang="ko-KR" sz="1600" dirty="0">
                <a:latin typeface="+mn-ea"/>
              </a:rPr>
              <a:t>LE</a:t>
            </a:r>
            <a:r>
              <a:rPr lang="ko-KR" altLang="en-US" sz="1600" dirty="0">
                <a:latin typeface="+mn-ea"/>
              </a:rPr>
              <a:t>를 거친 </a:t>
            </a:r>
            <a:r>
              <a:rPr lang="en-US" altLang="ko-KR" sz="1600" dirty="0">
                <a:latin typeface="+mn-ea"/>
              </a:rPr>
              <a:t>feature map</a:t>
            </a:r>
            <a:r>
              <a:rPr lang="ko-KR" altLang="en-US" sz="1600" dirty="0">
                <a:latin typeface="+mn-ea"/>
              </a:rPr>
              <a:t>들을 합쳐가면서</a:t>
            </a:r>
            <a:r>
              <a:rPr lang="en-US" altLang="ko-KR" sz="1600" dirty="0">
                <a:latin typeface="+mn-ea"/>
              </a:rPr>
              <a:t>, up-sampling </a:t>
            </a:r>
            <a:r>
              <a:rPr lang="ko-KR" altLang="en-US" sz="1600" dirty="0">
                <a:latin typeface="+mn-ea"/>
              </a:rPr>
              <a:t>수행</a:t>
            </a:r>
            <a:endParaRPr lang="en-US" altLang="ko-KR" dirty="0"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80DA58-D9D1-0347-626D-95B5C03849FC}"/>
              </a:ext>
            </a:extLst>
          </p:cNvPr>
          <p:cNvSpPr txBox="1"/>
          <p:nvPr/>
        </p:nvSpPr>
        <p:spPr>
          <a:xfrm>
            <a:off x="1696413" y="3934634"/>
            <a:ext cx="694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accent1">
                    <a:lumMod val="75000"/>
                  </a:schemeClr>
                </a:solidFill>
              </a:rPr>
              <a:t>1x1</a:t>
            </a:r>
            <a:r>
              <a:rPr lang="ko-KR" altLang="en-US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ko-KR" sz="1000" dirty="0">
                <a:solidFill>
                  <a:schemeClr val="accent1">
                    <a:lumMod val="75000"/>
                  </a:schemeClr>
                </a:solidFill>
              </a:rPr>
              <a:t>conv</a:t>
            </a:r>
            <a:endParaRPr lang="ko-KR" alt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D36D683-72A1-9D5F-1E4A-BDDF6C3C94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215" r="29806" b="55825"/>
          <a:stretch/>
        </p:blipFill>
        <p:spPr>
          <a:xfrm>
            <a:off x="10186488" y="2045048"/>
            <a:ext cx="761377" cy="22975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A8D8A57-EF5C-E04C-42C2-7CB3B3EF5E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328" y="2588093"/>
            <a:ext cx="373899" cy="30531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FB5E14B-5CCF-59D5-CC5A-C92B77C759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6329" y="3484609"/>
            <a:ext cx="373900" cy="31637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5F92D0B-5D22-F77B-8258-9DADA0CBCC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6329" y="4342548"/>
            <a:ext cx="373899" cy="301531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3B017107-9C00-4A76-387B-00A9ABAA57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4403" y="5211444"/>
            <a:ext cx="375824" cy="316038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13E837E4-EFA7-4305-9019-DB78100E6D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2886" y="5211443"/>
            <a:ext cx="390235" cy="304871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D1FFEDA5-312F-5D7B-0264-F4637DE304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1617" y="4130539"/>
            <a:ext cx="390235" cy="318192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7E32BDE4-9AAD-BF32-5B04-6A52735596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61617" y="3275184"/>
            <a:ext cx="391692" cy="302671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E45E2016-A919-6563-E296-896AEAE737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36225" y="2390121"/>
            <a:ext cx="389125" cy="30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02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5D0E82C6-979A-3EE1-C4FC-7713E6C32741}"/>
              </a:ext>
            </a:extLst>
          </p:cNvPr>
          <p:cNvSpPr/>
          <p:nvPr/>
        </p:nvSpPr>
        <p:spPr>
          <a:xfrm rot="10800000" flipH="1" flipV="1">
            <a:off x="4551585" y="2891948"/>
            <a:ext cx="1845098" cy="711529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C3598F6-3C16-9069-8172-988FC8F50472}"/>
              </a:ext>
            </a:extLst>
          </p:cNvPr>
          <p:cNvGrpSpPr/>
          <p:nvPr/>
        </p:nvGrpSpPr>
        <p:grpSpPr>
          <a:xfrm>
            <a:off x="7000157" y="1739852"/>
            <a:ext cx="1990563" cy="3265047"/>
            <a:chOff x="6800994" y="1732979"/>
            <a:chExt cx="1990563" cy="3265047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23595DBD-B313-923D-C452-5ADEB7CC3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0994" y="1732979"/>
              <a:ext cx="1912488" cy="3265047"/>
            </a:xfrm>
            <a:prstGeom prst="rect">
              <a:avLst/>
            </a:prstGeom>
          </p:spPr>
        </p:pic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C0CD7428-7788-A0EC-04F8-3D873D5DF21D}"/>
                </a:ext>
              </a:extLst>
            </p:cNvPr>
            <p:cNvSpPr/>
            <p:nvPr/>
          </p:nvSpPr>
          <p:spPr>
            <a:xfrm>
              <a:off x="8174197" y="1799723"/>
              <a:ext cx="617360" cy="2518829"/>
            </a:xfrm>
            <a:prstGeom prst="roundRect">
              <a:avLst>
                <a:gd name="adj" fmla="val 485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6907E2C5-311D-1012-8BB6-9D6F2C131BF9}"/>
              </a:ext>
            </a:extLst>
          </p:cNvPr>
          <p:cNvGrpSpPr/>
          <p:nvPr/>
        </p:nvGrpSpPr>
        <p:grpSpPr>
          <a:xfrm>
            <a:off x="1776963" y="1545969"/>
            <a:ext cx="2004894" cy="3458930"/>
            <a:chOff x="429623" y="1539098"/>
            <a:chExt cx="2064044" cy="3656358"/>
          </a:xfrm>
        </p:grpSpPr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287E3666-1AA2-9AF3-181F-B20B577212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46095"/>
            <a:stretch/>
          </p:blipFill>
          <p:spPr>
            <a:xfrm>
              <a:off x="429623" y="1539098"/>
              <a:ext cx="2064044" cy="3656358"/>
            </a:xfrm>
            <a:prstGeom prst="rect">
              <a:avLst/>
            </a:prstGeom>
          </p:spPr>
        </p:pic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BE356510-396E-007B-5FE6-1CE085E1C9C4}"/>
                </a:ext>
              </a:extLst>
            </p:cNvPr>
            <p:cNvSpPr/>
            <p:nvPr/>
          </p:nvSpPr>
          <p:spPr>
            <a:xfrm>
              <a:off x="2011792" y="1744047"/>
              <a:ext cx="476583" cy="2733151"/>
            </a:xfrm>
            <a:prstGeom prst="roundRect">
              <a:avLst>
                <a:gd name="adj" fmla="val 485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6122E0F-601E-8C6C-F907-15FE13AB9283}"/>
              </a:ext>
            </a:extLst>
          </p:cNvPr>
          <p:cNvSpPr txBox="1"/>
          <p:nvPr/>
        </p:nvSpPr>
        <p:spPr>
          <a:xfrm>
            <a:off x="429625" y="1067290"/>
            <a:ext cx="1133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/>
              <a:t>SSFormer</a:t>
            </a:r>
            <a:r>
              <a:rPr lang="ko-KR" altLang="en-US" dirty="0"/>
              <a:t>에서 </a:t>
            </a:r>
            <a:r>
              <a:rPr lang="en-US" altLang="ko-KR" b="1" dirty="0"/>
              <a:t>PLD </a:t>
            </a:r>
            <a:r>
              <a:rPr lang="ko-KR" altLang="en-US" b="1" dirty="0"/>
              <a:t>부분 개선 </a:t>
            </a:r>
            <a:r>
              <a:rPr lang="en-US" altLang="ko-KR" b="1" dirty="0"/>
              <a:t>=&gt; PLD+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7B95A3-F4FE-31A4-C81D-F555FC825B96}"/>
              </a:ext>
            </a:extLst>
          </p:cNvPr>
          <p:cNvSpPr txBox="1"/>
          <p:nvPr/>
        </p:nvSpPr>
        <p:spPr>
          <a:xfrm>
            <a:off x="752985" y="5224201"/>
            <a:ext cx="430223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Aft>
                <a:spcPts val="600"/>
              </a:spcAft>
              <a:buFont typeface="+mj-lt"/>
              <a:buAutoNum type="arabicPeriod"/>
            </a:pPr>
            <a:r>
              <a:rPr lang="ko-KR" altLang="en-US" dirty="0"/>
              <a:t>단순한 </a:t>
            </a:r>
            <a:r>
              <a:rPr lang="en-US" altLang="ko-KR" dirty="0"/>
              <a:t>Layer </a:t>
            </a:r>
            <a:r>
              <a:rPr lang="ko-KR" altLang="en-US" dirty="0"/>
              <a:t>구조 </a:t>
            </a:r>
            <a:r>
              <a:rPr lang="en-US" altLang="ko-KR" dirty="0"/>
              <a:t>– Linear </a:t>
            </a:r>
            <a:r>
              <a:rPr lang="ko-KR" altLang="en-US" dirty="0"/>
              <a:t>연산</a:t>
            </a:r>
            <a:endParaRPr lang="en-US" altLang="ko-KR" dirty="0"/>
          </a:p>
          <a:p>
            <a:pPr marL="342900" indent="-342900" algn="ctr">
              <a:spcAft>
                <a:spcPts val="600"/>
              </a:spcAft>
              <a:buFont typeface="+mj-lt"/>
              <a:buAutoNum type="arabicPeriod"/>
            </a:pPr>
            <a:r>
              <a:rPr lang="en-US" altLang="ko-KR" dirty="0"/>
              <a:t>Layer </a:t>
            </a:r>
            <a:r>
              <a:rPr lang="ko-KR" altLang="en-US" dirty="0"/>
              <a:t>개수가 적음</a:t>
            </a:r>
            <a:r>
              <a:rPr lang="en-US" altLang="ko-KR" dirty="0"/>
              <a:t>(shallow)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17DB99-AE1A-CAD6-816A-912C5C2DF017}"/>
              </a:ext>
            </a:extLst>
          </p:cNvPr>
          <p:cNvSpPr txBox="1"/>
          <p:nvPr/>
        </p:nvSpPr>
        <p:spPr>
          <a:xfrm>
            <a:off x="6028650" y="5224200"/>
            <a:ext cx="38555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Aft>
                <a:spcPts val="600"/>
              </a:spcAft>
              <a:buFont typeface="+mj-lt"/>
              <a:buAutoNum type="arabicPeriod"/>
            </a:pPr>
            <a:r>
              <a:rPr lang="en-US" altLang="ko-KR" dirty="0"/>
              <a:t>Residual block (RB)</a:t>
            </a:r>
            <a:r>
              <a:rPr lang="ko-KR" altLang="en-US" dirty="0"/>
              <a:t>사용</a:t>
            </a:r>
            <a:endParaRPr lang="en-US" altLang="ko-KR" dirty="0"/>
          </a:p>
          <a:p>
            <a:pPr marL="342900" indent="-342900" algn="ctr">
              <a:spcAft>
                <a:spcPts val="600"/>
              </a:spcAft>
              <a:buFont typeface="+mj-lt"/>
              <a:buAutoNum type="arabicPeriod"/>
            </a:pPr>
            <a:r>
              <a:rPr lang="en-US" altLang="ko-KR" dirty="0"/>
              <a:t>RB</a:t>
            </a:r>
            <a:r>
              <a:rPr lang="ko-KR" altLang="en-US" dirty="0"/>
              <a:t>를 많이 쌓음 </a:t>
            </a:r>
            <a:r>
              <a:rPr lang="en-US" altLang="ko-KR" dirty="0"/>
              <a:t>(deeper)</a:t>
            </a:r>
            <a:endParaRPr lang="ko-KR" altLang="en-US" dirty="0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EB572A09-7D74-DA55-A398-F29CCDEDBE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0825" y="1739852"/>
            <a:ext cx="679315" cy="284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2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3" y="1048860"/>
            <a:ext cx="1133275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400" b="1" dirty="0"/>
              <a:t>2. Fully Convolutional Branch (FCB)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B3068281-53C0-AAE7-C8AA-09851B1A33B0}"/>
              </a:ext>
            </a:extLst>
          </p:cNvPr>
          <p:cNvGrpSpPr/>
          <p:nvPr/>
        </p:nvGrpSpPr>
        <p:grpSpPr>
          <a:xfrm>
            <a:off x="1923878" y="1741142"/>
            <a:ext cx="6515442" cy="2746319"/>
            <a:chOff x="2468880" y="1804172"/>
            <a:chExt cx="6515442" cy="2746319"/>
          </a:xfrm>
        </p:grpSpPr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5F74B2FB-61EC-F9E4-C356-55ED56CDFE12}"/>
                </a:ext>
              </a:extLst>
            </p:cNvPr>
            <p:cNvGrpSpPr/>
            <p:nvPr/>
          </p:nvGrpSpPr>
          <p:grpSpPr>
            <a:xfrm>
              <a:off x="2468880" y="1804172"/>
              <a:ext cx="6515442" cy="2746319"/>
              <a:chOff x="2468880" y="1804172"/>
              <a:chExt cx="6515442" cy="2746319"/>
            </a:xfrm>
          </p:grpSpPr>
          <p:pic>
            <p:nvPicPr>
              <p:cNvPr id="5" name="그림 4">
                <a:extLst>
                  <a:ext uri="{FF2B5EF4-FFF2-40B4-BE49-F238E27FC236}">
                    <a16:creationId xmlns:a16="http://schemas.microsoft.com/office/drawing/2014/main" id="{CD9AA143-0C0C-B0E7-B9B4-82640C121F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22104" y="1804172"/>
                <a:ext cx="5347790" cy="2746319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" name="화살표: 아래쪽 5">
                <a:extLst>
                  <a:ext uri="{FF2B5EF4-FFF2-40B4-BE49-F238E27FC236}">
                    <a16:creationId xmlns:a16="http://schemas.microsoft.com/office/drawing/2014/main" id="{65159D89-C6E7-73C7-7DC3-E0F6E032BDBF}"/>
                  </a:ext>
                </a:extLst>
              </p:cNvPr>
              <p:cNvSpPr/>
              <p:nvPr/>
            </p:nvSpPr>
            <p:spPr>
              <a:xfrm>
                <a:off x="3422105" y="2270980"/>
                <a:ext cx="158205" cy="2146301"/>
              </a:xfrm>
              <a:prstGeom prst="downArrow">
                <a:avLst/>
              </a:prstGeom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88D6D6-54AD-1363-42CC-34FA698A0DD7}"/>
                  </a:ext>
                </a:extLst>
              </p:cNvPr>
              <p:cNvSpPr txBox="1"/>
              <p:nvPr/>
            </p:nvSpPr>
            <p:spPr>
              <a:xfrm>
                <a:off x="2468880" y="3000951"/>
                <a:ext cx="9532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rgbClr val="0070C0"/>
                    </a:solidFill>
                  </a:rPr>
                  <a:t>Down sampling</a:t>
                </a:r>
                <a:endParaRPr lang="ko-KR" altLang="en-US" sz="12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9" name="화살표: 아래쪽 8">
                <a:extLst>
                  <a:ext uri="{FF2B5EF4-FFF2-40B4-BE49-F238E27FC236}">
                    <a16:creationId xmlns:a16="http://schemas.microsoft.com/office/drawing/2014/main" id="{64834524-B61A-B8D4-94A9-70DD4BD48A52}"/>
                  </a:ext>
                </a:extLst>
              </p:cNvPr>
              <p:cNvSpPr/>
              <p:nvPr/>
            </p:nvSpPr>
            <p:spPr>
              <a:xfrm rot="14296231">
                <a:off x="6954585" y="1307242"/>
                <a:ext cx="163832" cy="3895642"/>
              </a:xfrm>
              <a:prstGeom prst="downArrow">
                <a:avLst/>
              </a:prstGeom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707C25D-5FDA-8247-8A9C-467BCAC7F4CE}"/>
                  </a:ext>
                </a:extLst>
              </p:cNvPr>
              <p:cNvSpPr txBox="1"/>
              <p:nvPr/>
            </p:nvSpPr>
            <p:spPr>
              <a:xfrm>
                <a:off x="7046518" y="2946498"/>
                <a:ext cx="9532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rgbClr val="0070C0"/>
                    </a:solidFill>
                  </a:rPr>
                  <a:t>Up </a:t>
                </a:r>
              </a:p>
              <a:p>
                <a:pPr algn="r"/>
                <a:r>
                  <a:rPr lang="en-US" altLang="ko-KR" sz="1200" dirty="0">
                    <a:solidFill>
                      <a:srgbClr val="0070C0"/>
                    </a:solidFill>
                  </a:rPr>
                  <a:t>sampling</a:t>
                </a:r>
                <a:endParaRPr lang="ko-KR" altLang="en-US" sz="12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8E1A95D0-6B11-030B-0C86-76DF856006B8}"/>
                </a:ext>
              </a:extLst>
            </p:cNvPr>
            <p:cNvSpPr/>
            <p:nvPr/>
          </p:nvSpPr>
          <p:spPr>
            <a:xfrm>
              <a:off x="6515100" y="2619951"/>
              <a:ext cx="358140" cy="358140"/>
            </a:xfrm>
            <a:prstGeom prst="roundRect">
              <a:avLst/>
            </a:prstGeom>
            <a:no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C179FE7-BF88-53C8-D72E-AAFC5DD14825}"/>
                </a:ext>
              </a:extLst>
            </p:cNvPr>
            <p:cNvSpPr txBox="1"/>
            <p:nvPr/>
          </p:nvSpPr>
          <p:spPr>
            <a:xfrm>
              <a:off x="6105344" y="2398747"/>
              <a:ext cx="11776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rgbClr val="0070C0"/>
                  </a:solidFill>
                </a:rPr>
                <a:t>Skip-connection</a:t>
              </a:r>
              <a:endParaRPr lang="ko-KR" altLang="en-US" sz="1000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7" name="그림 16">
            <a:extLst>
              <a:ext uri="{FF2B5EF4-FFF2-40B4-BE49-F238E27FC236}">
                <a16:creationId xmlns:a16="http://schemas.microsoft.com/office/drawing/2014/main" id="{F8826819-7177-DFA3-3B9A-CB99F63AEE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1967" y="1735284"/>
            <a:ext cx="676585" cy="27463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4B1DC9A-03C0-54CE-DAFD-B362783A10CC}"/>
              </a:ext>
            </a:extLst>
          </p:cNvPr>
          <p:cNvSpPr txBox="1"/>
          <p:nvPr/>
        </p:nvSpPr>
        <p:spPr>
          <a:xfrm>
            <a:off x="429623" y="5067149"/>
            <a:ext cx="1133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Residual</a:t>
            </a:r>
            <a:r>
              <a:rPr lang="ko-KR" altLang="en-US" dirty="0"/>
              <a:t> </a:t>
            </a:r>
            <a:r>
              <a:rPr lang="en-US" altLang="ko-KR" dirty="0"/>
              <a:t>blocks(RBs)</a:t>
            </a:r>
            <a:r>
              <a:rPr lang="ko-KR" altLang="en-US" dirty="0"/>
              <a:t>로 구성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79922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3" y="1048860"/>
            <a:ext cx="1133275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400" b="1" dirty="0"/>
              <a:t>Prediction head (PH)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B1DC9A-03C0-54CE-DAFD-B362783A10CC}"/>
              </a:ext>
            </a:extLst>
          </p:cNvPr>
          <p:cNvSpPr txBox="1"/>
          <p:nvPr/>
        </p:nvSpPr>
        <p:spPr>
          <a:xfrm>
            <a:off x="429624" y="1490257"/>
            <a:ext cx="1133275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dirty="0"/>
              <a:t>Full-size feature map</a:t>
            </a:r>
            <a:r>
              <a:rPr lang="ko-KR" altLang="en-US" dirty="0"/>
              <a:t>을 가지고</a:t>
            </a:r>
            <a:r>
              <a:rPr lang="en-US" altLang="ko-KR" dirty="0"/>
              <a:t> mask </a:t>
            </a:r>
            <a:r>
              <a:rPr lang="ko-KR" altLang="en-US" dirty="0"/>
              <a:t>생성</a:t>
            </a:r>
            <a:endParaRPr lang="en-US" altLang="ko-KR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en-US" altLang="ko-KR" dirty="0"/>
              <a:t>Residual Blocks</a:t>
            </a:r>
            <a:r>
              <a:rPr lang="ko-KR" altLang="en-US" dirty="0"/>
              <a:t>와 </a:t>
            </a:r>
            <a:r>
              <a:rPr lang="en-US" altLang="ko-KR" dirty="0"/>
              <a:t>1x1 Conv</a:t>
            </a:r>
            <a:r>
              <a:rPr lang="ko-KR" altLang="en-US" dirty="0"/>
              <a:t>로 구성</a:t>
            </a:r>
            <a:endParaRPr lang="en-US" altLang="ko-KR" dirty="0"/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A7843126-7951-9543-EE6B-421D84BE89D2}"/>
              </a:ext>
            </a:extLst>
          </p:cNvPr>
          <p:cNvGrpSpPr/>
          <p:nvPr/>
        </p:nvGrpSpPr>
        <p:grpSpPr>
          <a:xfrm>
            <a:off x="3694278" y="2390960"/>
            <a:ext cx="6768994" cy="3785037"/>
            <a:chOff x="3715059" y="2360034"/>
            <a:chExt cx="6768994" cy="3785037"/>
          </a:xfrm>
        </p:grpSpPr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1EC58098-95FB-ECB4-DAB0-09710CDCB22C}"/>
                </a:ext>
              </a:extLst>
            </p:cNvPr>
            <p:cNvGrpSpPr/>
            <p:nvPr/>
          </p:nvGrpSpPr>
          <p:grpSpPr>
            <a:xfrm>
              <a:off x="3715059" y="2360034"/>
              <a:ext cx="3634200" cy="3785037"/>
              <a:chOff x="3522244" y="1341840"/>
              <a:chExt cx="3538644" cy="3557068"/>
            </a:xfrm>
          </p:grpSpPr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F7B82131-3236-A701-44FD-B7F9C2C87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08317" y="2523291"/>
                <a:ext cx="852571" cy="1744493"/>
              </a:xfrm>
              <a:prstGeom prst="rect">
                <a:avLst/>
              </a:prstGeom>
            </p:spPr>
          </p:pic>
          <p:grpSp>
            <p:nvGrpSpPr>
              <p:cNvPr id="42" name="그룹 41">
                <a:extLst>
                  <a:ext uri="{FF2B5EF4-FFF2-40B4-BE49-F238E27FC236}">
                    <a16:creationId xmlns:a16="http://schemas.microsoft.com/office/drawing/2014/main" id="{C2F7F902-F098-6266-6DC4-27B9C547135B}"/>
                  </a:ext>
                </a:extLst>
              </p:cNvPr>
              <p:cNvGrpSpPr/>
              <p:nvPr/>
            </p:nvGrpSpPr>
            <p:grpSpPr>
              <a:xfrm>
                <a:off x="3522244" y="1341840"/>
                <a:ext cx="2042099" cy="3557068"/>
                <a:chOff x="3546154" y="1510525"/>
                <a:chExt cx="2146723" cy="3359857"/>
              </a:xfrm>
            </p:grpSpPr>
            <p:grpSp>
              <p:nvGrpSpPr>
                <p:cNvPr id="40" name="그룹 39">
                  <a:extLst>
                    <a:ext uri="{FF2B5EF4-FFF2-40B4-BE49-F238E27FC236}">
                      <a16:creationId xmlns:a16="http://schemas.microsoft.com/office/drawing/2014/main" id="{4BF2D641-3D98-E200-7799-CA250E817E87}"/>
                    </a:ext>
                  </a:extLst>
                </p:cNvPr>
                <p:cNvGrpSpPr/>
                <p:nvPr/>
              </p:nvGrpSpPr>
              <p:grpSpPr>
                <a:xfrm>
                  <a:off x="3546154" y="1510525"/>
                  <a:ext cx="2146723" cy="3359857"/>
                  <a:chOff x="3546154" y="1510525"/>
                  <a:chExt cx="2146723" cy="3359857"/>
                </a:xfrm>
              </p:grpSpPr>
              <p:grpSp>
                <p:nvGrpSpPr>
                  <p:cNvPr id="35" name="그룹 34">
                    <a:extLst>
                      <a:ext uri="{FF2B5EF4-FFF2-40B4-BE49-F238E27FC236}">
                        <a16:creationId xmlns:a16="http://schemas.microsoft.com/office/drawing/2014/main" id="{BB586901-8B1B-9125-A86C-01EC169FC497}"/>
                      </a:ext>
                    </a:extLst>
                  </p:cNvPr>
                  <p:cNvGrpSpPr/>
                  <p:nvPr/>
                </p:nvGrpSpPr>
                <p:grpSpPr>
                  <a:xfrm>
                    <a:off x="3546154" y="1510525"/>
                    <a:ext cx="2139423" cy="3359857"/>
                    <a:chOff x="429624" y="1801881"/>
                    <a:chExt cx="2307272" cy="4555738"/>
                  </a:xfrm>
                </p:grpSpPr>
                <p:pic>
                  <p:nvPicPr>
                    <p:cNvPr id="36" name="그림 35">
                      <a:extLst>
                        <a:ext uri="{FF2B5EF4-FFF2-40B4-BE49-F238E27FC236}">
                          <a16:creationId xmlns:a16="http://schemas.microsoft.com/office/drawing/2014/main" id="{4540EA66-807D-8A12-AB6E-A3A9AD4BEAA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 rotWithShape="1">
                    <a:blip r:embed="rId4"/>
                    <a:srcRect b="559"/>
                    <a:stretch/>
                  </p:blipFill>
                  <p:spPr>
                    <a:xfrm>
                      <a:off x="429624" y="1801881"/>
                      <a:ext cx="2307272" cy="4555738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37" name="직사각형 36">
                      <a:extLst>
                        <a:ext uri="{FF2B5EF4-FFF2-40B4-BE49-F238E27FC236}">
                          <a16:creationId xmlns:a16="http://schemas.microsoft.com/office/drawing/2014/main" id="{3589BAD3-88B0-2186-5081-457B1B0AFB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14400" y="1984917"/>
                      <a:ext cx="200722" cy="24532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  <p:sp>
                  <p:nvSpPr>
                    <p:cNvPr id="38" name="직사각형 37">
                      <a:extLst>
                        <a:ext uri="{FF2B5EF4-FFF2-40B4-BE49-F238E27FC236}">
                          <a16:creationId xmlns:a16="http://schemas.microsoft.com/office/drawing/2014/main" id="{87D3CD40-13B4-9F9B-BE4C-04430F6D87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6173" y="1984917"/>
                      <a:ext cx="200722" cy="24532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/>
                    </a:p>
                  </p:txBody>
                </p:sp>
              </p:grpSp>
              <p:sp>
                <p:nvSpPr>
                  <p:cNvPr id="39" name="직사각형 38">
                    <a:extLst>
                      <a:ext uri="{FF2B5EF4-FFF2-40B4-BE49-F238E27FC236}">
                        <a16:creationId xmlns:a16="http://schemas.microsoft.com/office/drawing/2014/main" id="{718CA626-4589-3D9E-8300-C3D22E77DC8B}"/>
                      </a:ext>
                    </a:extLst>
                  </p:cNvPr>
                  <p:cNvSpPr/>
                  <p:nvPr/>
                </p:nvSpPr>
                <p:spPr>
                  <a:xfrm>
                    <a:off x="5492155" y="1758070"/>
                    <a:ext cx="200722" cy="24532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41" name="직사각형 40">
                  <a:extLst>
                    <a:ext uri="{FF2B5EF4-FFF2-40B4-BE49-F238E27FC236}">
                      <a16:creationId xmlns:a16="http://schemas.microsoft.com/office/drawing/2014/main" id="{71AF8718-0474-01BE-6E12-53AB1E41248E}"/>
                    </a:ext>
                  </a:extLst>
                </p:cNvPr>
                <p:cNvSpPr/>
                <p:nvPr/>
              </p:nvSpPr>
              <p:spPr>
                <a:xfrm>
                  <a:off x="3995664" y="1822693"/>
                  <a:ext cx="200722" cy="24532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44" name="연결선: 꺾임 43">
                <a:extLst>
                  <a:ext uri="{FF2B5EF4-FFF2-40B4-BE49-F238E27FC236}">
                    <a16:creationId xmlns:a16="http://schemas.microsoft.com/office/drawing/2014/main" id="{D1920D73-CCC1-ABCD-0138-D3FAD72DC9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32899" y="3282917"/>
                <a:ext cx="863100" cy="763982"/>
              </a:xfrm>
              <a:prstGeom prst="bentConnector3">
                <a:avLst/>
              </a:prstGeom>
              <a:ln w="57150">
                <a:solidFill>
                  <a:srgbClr val="ED7D3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8F756FE-8971-CC92-A128-BE781E6B8E38}"/>
                </a:ext>
              </a:extLst>
            </p:cNvPr>
            <p:cNvSpPr txBox="1"/>
            <p:nvPr/>
          </p:nvSpPr>
          <p:spPr>
            <a:xfrm>
              <a:off x="7349259" y="4831985"/>
              <a:ext cx="15978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: 1x1 conv</a:t>
              </a:r>
              <a:endParaRPr lang="ko-KR" altLang="en-US" dirty="0"/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64DC504E-1D7B-44A6-590C-2D926EB6F8A0}"/>
                </a:ext>
              </a:extLst>
            </p:cNvPr>
            <p:cNvGrpSpPr/>
            <p:nvPr/>
          </p:nvGrpSpPr>
          <p:grpSpPr>
            <a:xfrm>
              <a:off x="6442046" y="2670433"/>
              <a:ext cx="4042007" cy="952665"/>
              <a:chOff x="6283093" y="2400296"/>
              <a:chExt cx="4042007" cy="952665"/>
            </a:xfrm>
          </p:grpSpPr>
          <p:grpSp>
            <p:nvGrpSpPr>
              <p:cNvPr id="52" name="그룹 51">
                <a:extLst>
                  <a:ext uri="{FF2B5EF4-FFF2-40B4-BE49-F238E27FC236}">
                    <a16:creationId xmlns:a16="http://schemas.microsoft.com/office/drawing/2014/main" id="{9551E1C3-CB1C-73CF-138E-52C06AA128CA}"/>
                  </a:ext>
                </a:extLst>
              </p:cNvPr>
              <p:cNvGrpSpPr/>
              <p:nvPr/>
            </p:nvGrpSpPr>
            <p:grpSpPr>
              <a:xfrm>
                <a:off x="6283093" y="2583895"/>
                <a:ext cx="778204" cy="749185"/>
                <a:chOff x="6371758" y="1465805"/>
                <a:chExt cx="901300" cy="968792"/>
              </a:xfrm>
            </p:grpSpPr>
            <p:sp>
              <p:nvSpPr>
                <p:cNvPr id="50" name="정육면체 49">
                  <a:extLst>
                    <a:ext uri="{FF2B5EF4-FFF2-40B4-BE49-F238E27FC236}">
                      <a16:creationId xmlns:a16="http://schemas.microsoft.com/office/drawing/2014/main" id="{EAFD8034-3A4E-8C28-9239-12BD7853AD74}"/>
                    </a:ext>
                  </a:extLst>
                </p:cNvPr>
                <p:cNvSpPr/>
                <p:nvPr/>
              </p:nvSpPr>
              <p:spPr>
                <a:xfrm>
                  <a:off x="6536692" y="1465805"/>
                  <a:ext cx="736366" cy="793906"/>
                </a:xfrm>
                <a:prstGeom prst="cube">
                  <a:avLst>
                    <a:gd name="adj" fmla="val 35248"/>
                  </a:avLst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1" name="정육면체 50">
                  <a:extLst>
                    <a:ext uri="{FF2B5EF4-FFF2-40B4-BE49-F238E27FC236}">
                      <a16:creationId xmlns:a16="http://schemas.microsoft.com/office/drawing/2014/main" id="{DCAB5D10-D905-5820-E118-BB6C4E20F493}"/>
                    </a:ext>
                  </a:extLst>
                </p:cNvPr>
                <p:cNvSpPr/>
                <p:nvPr/>
              </p:nvSpPr>
              <p:spPr>
                <a:xfrm>
                  <a:off x="6371758" y="1766690"/>
                  <a:ext cx="621831" cy="667907"/>
                </a:xfrm>
                <a:prstGeom prst="cube">
                  <a:avLst>
                    <a:gd name="adj" fmla="val 24010"/>
                  </a:avLst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56" name="직선 화살표 연결선 55">
                <a:extLst>
                  <a:ext uri="{FF2B5EF4-FFF2-40B4-BE49-F238E27FC236}">
                    <a16:creationId xmlns:a16="http://schemas.microsoft.com/office/drawing/2014/main" id="{E7F4BA73-13EB-0414-72B7-5C909D8DC128}"/>
                  </a:ext>
                </a:extLst>
              </p:cNvPr>
              <p:cNvCxnSpPr/>
              <p:nvPr/>
            </p:nvCxnSpPr>
            <p:spPr>
              <a:xfrm flipH="1">
                <a:off x="6975878" y="2583895"/>
                <a:ext cx="553148" cy="297637"/>
              </a:xfrm>
              <a:prstGeom prst="straightConnector1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직선 화살표 연결선 56">
                <a:extLst>
                  <a:ext uri="{FF2B5EF4-FFF2-40B4-BE49-F238E27FC236}">
                    <a16:creationId xmlns:a16="http://schemas.microsoft.com/office/drawing/2014/main" id="{580C12DD-B85D-65E9-9088-5CA7B3E0072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42013" y="3125860"/>
                <a:ext cx="510439" cy="28675"/>
              </a:xfrm>
              <a:prstGeom prst="straightConnector1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2F70D0A-3817-3FAE-5B95-98C2B153822D}"/>
                  </a:ext>
                </a:extLst>
              </p:cNvPr>
              <p:cNvSpPr txBox="1"/>
              <p:nvPr/>
            </p:nvSpPr>
            <p:spPr>
              <a:xfrm>
                <a:off x="7305657" y="3014407"/>
                <a:ext cx="279607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ko-KR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coarse-grained feature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643A68A-0428-F415-8BF7-4C4613B54F6D}"/>
                  </a:ext>
                </a:extLst>
              </p:cNvPr>
              <p:cNvSpPr txBox="1"/>
              <p:nvPr/>
            </p:nvSpPr>
            <p:spPr>
              <a:xfrm>
                <a:off x="7529026" y="2400296"/>
                <a:ext cx="279607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ko-KR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fine-grained feature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795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11C534-6B10-4D7C-4A9D-D41E7FBD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61373-5C7E-4C2B-A530-BAF229F207E7}"/>
              </a:ext>
            </a:extLst>
          </p:cNvPr>
          <p:cNvSpPr txBox="1"/>
          <p:nvPr/>
        </p:nvSpPr>
        <p:spPr>
          <a:xfrm>
            <a:off x="441514" y="2967335"/>
            <a:ext cx="11308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/>
              <a:t>3. Experiments</a:t>
            </a:r>
          </a:p>
        </p:txBody>
      </p:sp>
    </p:spTree>
    <p:extLst>
      <p:ext uri="{BB962C8B-B14F-4D97-AF65-F5344CB8AC3E}">
        <p14:creationId xmlns:p14="http://schemas.microsoft.com/office/powerpoint/2010/main" val="106638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b="1" dirty="0">
                <a:latin typeface="+mn-lt"/>
              </a:rPr>
              <a:t>Experiments</a:t>
            </a:r>
            <a:endParaRPr lang="ko-KR" altLang="en-US" dirty="0">
              <a:latin typeface="+mn-lt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79493"/>
            <a:ext cx="3151777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F73633-F86B-1274-E0DD-715C00236E24}"/>
              </a:ext>
            </a:extLst>
          </p:cNvPr>
          <p:cNvSpPr txBox="1"/>
          <p:nvPr/>
        </p:nvSpPr>
        <p:spPr>
          <a:xfrm>
            <a:off x="429622" y="1060162"/>
            <a:ext cx="1036029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altLang="ko-KR" sz="2000" b="1" dirty="0"/>
              <a:t>Comparison to state of art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BF5773-946A-F21E-196D-EFCB7DA361A1}"/>
              </a:ext>
            </a:extLst>
          </p:cNvPr>
          <p:cNvSpPr txBox="1"/>
          <p:nvPr/>
        </p:nvSpPr>
        <p:spPr>
          <a:xfrm>
            <a:off x="429622" y="1469579"/>
            <a:ext cx="487205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ko-KR" altLang="en-US" sz="1400" dirty="0"/>
              <a:t>주요 평가 지표에서 기존 모델보다 좋은 성능을 보여줌</a:t>
            </a:r>
            <a:endParaRPr lang="en-US" altLang="ko-KR" sz="1400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65FAC603-B5FE-A14C-B3F4-0530325F8F38}"/>
              </a:ext>
            </a:extLst>
          </p:cNvPr>
          <p:cNvGrpSpPr/>
          <p:nvPr/>
        </p:nvGrpSpPr>
        <p:grpSpPr>
          <a:xfrm>
            <a:off x="3572110" y="4012753"/>
            <a:ext cx="5337716" cy="2296750"/>
            <a:chOff x="429622" y="2028629"/>
            <a:chExt cx="6839905" cy="2800741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63A08D95-89BB-5DC7-03B3-BD618AECA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622" y="2028629"/>
              <a:ext cx="6839905" cy="2800741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9D22B38A-FB2A-0218-6E46-CFA1C96E70E2}"/>
                </a:ext>
              </a:extLst>
            </p:cNvPr>
            <p:cNvSpPr/>
            <p:nvPr/>
          </p:nvSpPr>
          <p:spPr>
            <a:xfrm>
              <a:off x="2175098" y="2028629"/>
              <a:ext cx="846883" cy="2800741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6A003163-4709-5F5B-C5B4-E60BF3A7CBC7}"/>
              </a:ext>
            </a:extLst>
          </p:cNvPr>
          <p:cNvGrpSpPr/>
          <p:nvPr/>
        </p:nvGrpSpPr>
        <p:grpSpPr>
          <a:xfrm>
            <a:off x="2909443" y="2023395"/>
            <a:ext cx="6373114" cy="1743318"/>
            <a:chOff x="2939647" y="2023395"/>
            <a:chExt cx="6373114" cy="1743318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16283288-B377-DA23-A102-72E0B4496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39647" y="2023395"/>
              <a:ext cx="6373114" cy="1743318"/>
            </a:xfrm>
            <a:prstGeom prst="rect">
              <a:avLst/>
            </a:prstGeom>
          </p:spPr>
        </p:pic>
        <p:sp>
          <p:nvSpPr>
            <p:cNvPr id="9" name="사각형: 둥근 모서리 8">
              <a:extLst>
                <a:ext uri="{FF2B5EF4-FFF2-40B4-BE49-F238E27FC236}">
                  <a16:creationId xmlns:a16="http://schemas.microsoft.com/office/drawing/2014/main" id="{32FB0175-673B-18AA-BEB0-55FA2BEC5DE5}"/>
                </a:ext>
              </a:extLst>
            </p:cNvPr>
            <p:cNvSpPr/>
            <p:nvPr/>
          </p:nvSpPr>
          <p:spPr>
            <a:xfrm>
              <a:off x="4411607" y="3507018"/>
              <a:ext cx="4863048" cy="256046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75000"/>
                <a:alpha val="50196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77483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CF24D7-0C94-5F7D-BAD4-9F7C1AF95E90}"/>
              </a:ext>
            </a:extLst>
          </p:cNvPr>
          <p:cNvSpPr txBox="1"/>
          <p:nvPr/>
        </p:nvSpPr>
        <p:spPr>
          <a:xfrm>
            <a:off x="429622" y="1060162"/>
            <a:ext cx="1036029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altLang="ko-KR" sz="2000" b="1" dirty="0"/>
              <a:t>Ablation Study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b="1" dirty="0">
                <a:latin typeface="+mj-ea"/>
                <a:ea typeface="+mj-ea"/>
              </a:rPr>
              <a:t>Experiments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479493"/>
            <a:ext cx="3151777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46653F-8994-01F9-FD04-9B6523013620}"/>
              </a:ext>
            </a:extLst>
          </p:cNvPr>
          <p:cNvSpPr txBox="1"/>
          <p:nvPr/>
        </p:nvSpPr>
        <p:spPr>
          <a:xfrm>
            <a:off x="429620" y="1506107"/>
            <a:ext cx="1133275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/>
              <a:t>SSFormer-I : </a:t>
            </a:r>
            <a:r>
              <a:rPr lang="ko-KR" altLang="en-US" sz="1400" dirty="0"/>
              <a:t>기본 </a:t>
            </a:r>
            <a:r>
              <a:rPr lang="en-US" altLang="ko-KR" sz="1400" dirty="0"/>
              <a:t>SSFormer(</a:t>
            </a:r>
            <a:r>
              <a:rPr lang="en-US" altLang="ko-KR" sz="1400" b="1" dirty="0">
                <a:solidFill>
                  <a:srgbClr val="FF0000"/>
                </a:solidFill>
              </a:rPr>
              <a:t>TB</a:t>
            </a:r>
            <a:r>
              <a:rPr lang="en-US" altLang="ko-KR" sz="1400" dirty="0"/>
              <a:t>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/>
              <a:t>SSFormer-I + FCB :  </a:t>
            </a:r>
            <a:r>
              <a:rPr lang="en-US" altLang="ko-KR" sz="1400" b="1" dirty="0"/>
              <a:t>TB + </a:t>
            </a:r>
            <a:r>
              <a:rPr lang="en-US" altLang="ko-KR" sz="1400" b="1" dirty="0">
                <a:solidFill>
                  <a:srgbClr val="FF0000"/>
                </a:solidFill>
              </a:rPr>
              <a:t>FCB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400" dirty="0"/>
              <a:t>FCBFormer :  </a:t>
            </a:r>
            <a:r>
              <a:rPr lang="en-US" altLang="ko-KR" sz="1400" b="1" dirty="0"/>
              <a:t>TB(PLD -&gt; </a:t>
            </a:r>
            <a:r>
              <a:rPr lang="en-US" altLang="ko-KR" sz="1400" b="1" dirty="0">
                <a:solidFill>
                  <a:srgbClr val="FF0000"/>
                </a:solidFill>
              </a:rPr>
              <a:t>PLD+</a:t>
            </a:r>
            <a:r>
              <a:rPr lang="en-US" altLang="ko-KR" sz="1400" b="1" dirty="0"/>
              <a:t>) + FCB</a:t>
            </a:r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C18862C2-7E85-92F1-6F9F-AFA9E00FE3C5}"/>
              </a:ext>
            </a:extLst>
          </p:cNvPr>
          <p:cNvGrpSpPr/>
          <p:nvPr/>
        </p:nvGrpSpPr>
        <p:grpSpPr>
          <a:xfrm>
            <a:off x="2071292" y="2868377"/>
            <a:ext cx="9038620" cy="1319413"/>
            <a:chOff x="2614217" y="2769293"/>
            <a:chExt cx="9038620" cy="1319413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EDDBB258-118E-FD77-C840-7AC4D9BDAB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14217" y="2769293"/>
              <a:ext cx="6963566" cy="1319413"/>
            </a:xfrm>
            <a:prstGeom prst="rect">
              <a:avLst/>
            </a:prstGeom>
          </p:spPr>
        </p:pic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7931A582-879D-410A-75E7-440D7CC6D9CB}"/>
                </a:ext>
              </a:extLst>
            </p:cNvPr>
            <p:cNvSpPr/>
            <p:nvPr/>
          </p:nvSpPr>
          <p:spPr>
            <a:xfrm>
              <a:off x="4177434" y="3733713"/>
              <a:ext cx="2033798" cy="294182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75000"/>
                <a:alpha val="50196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사각형: 둥근 모서리 19">
              <a:extLst>
                <a:ext uri="{FF2B5EF4-FFF2-40B4-BE49-F238E27FC236}">
                  <a16:creationId xmlns:a16="http://schemas.microsoft.com/office/drawing/2014/main" id="{3D97FD73-0359-C7CF-8128-A9C74BC5BA1A}"/>
                </a:ext>
              </a:extLst>
            </p:cNvPr>
            <p:cNvSpPr/>
            <p:nvPr/>
          </p:nvSpPr>
          <p:spPr>
            <a:xfrm>
              <a:off x="6877608" y="3733713"/>
              <a:ext cx="1351994" cy="294182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75000"/>
                <a:alpha val="50196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DB33792C-1381-78A8-F6A3-F828EEC7A489}"/>
                </a:ext>
              </a:extLst>
            </p:cNvPr>
            <p:cNvSpPr/>
            <p:nvPr/>
          </p:nvSpPr>
          <p:spPr>
            <a:xfrm>
              <a:off x="8812195" y="3733713"/>
              <a:ext cx="743286" cy="294182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75000"/>
                <a:alpha val="50196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E03DDA8-9B7A-0378-20EB-C114FEB51656}"/>
                </a:ext>
              </a:extLst>
            </p:cNvPr>
            <p:cNvSpPr txBox="1"/>
            <p:nvPr/>
          </p:nvSpPr>
          <p:spPr>
            <a:xfrm>
              <a:off x="9637000" y="3398826"/>
              <a:ext cx="20158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약 </a:t>
              </a:r>
              <a:r>
                <a:rPr lang="en-US" altLang="ko-KR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0.02 </a:t>
              </a:r>
              <a:r>
                <a:rPr lang="ko-KR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성능 증가</a:t>
              </a:r>
            </a:p>
          </p:txBody>
        </p:sp>
        <p:cxnSp>
          <p:nvCxnSpPr>
            <p:cNvPr id="33" name="연결선: 구부러짐 32">
              <a:extLst>
                <a:ext uri="{FF2B5EF4-FFF2-40B4-BE49-F238E27FC236}">
                  <a16:creationId xmlns:a16="http://schemas.microsoft.com/office/drawing/2014/main" id="{BB59586B-ACBB-2586-D30F-E29EF9D659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65984" y="3425407"/>
              <a:ext cx="40877" cy="223838"/>
            </a:xfrm>
            <a:prstGeom prst="curvedConnector4">
              <a:avLst>
                <a:gd name="adj1" fmla="val -267972"/>
                <a:gd name="adj2" fmla="val 91444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연결선: 구부러짐 52">
              <a:extLst>
                <a:ext uri="{FF2B5EF4-FFF2-40B4-BE49-F238E27FC236}">
                  <a16:creationId xmlns:a16="http://schemas.microsoft.com/office/drawing/2014/main" id="{FA9267E6-C8E0-D58C-6B85-FE3D6FB40B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65983" y="3656966"/>
              <a:ext cx="40877" cy="223838"/>
            </a:xfrm>
            <a:prstGeom prst="curvedConnector4">
              <a:avLst>
                <a:gd name="adj1" fmla="val -267972"/>
                <a:gd name="adj2" fmla="val 91444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E77C749-B94B-57BD-67E7-E15C9E078F6C}"/>
                </a:ext>
              </a:extLst>
            </p:cNvPr>
            <p:cNvSpPr txBox="1"/>
            <p:nvPr/>
          </p:nvSpPr>
          <p:spPr>
            <a:xfrm>
              <a:off x="9637000" y="3675825"/>
              <a:ext cx="20158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약 </a:t>
              </a:r>
              <a:r>
                <a:rPr lang="en-US" altLang="ko-KR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0.01 </a:t>
              </a:r>
              <a:r>
                <a:rPr lang="ko-KR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성능 증가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734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11C534-6B10-4D7C-4A9D-D41E7FBD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61373-5C7E-4C2B-A530-BAF229F207E7}"/>
              </a:ext>
            </a:extLst>
          </p:cNvPr>
          <p:cNvSpPr txBox="1"/>
          <p:nvPr/>
        </p:nvSpPr>
        <p:spPr>
          <a:xfrm>
            <a:off x="441514" y="2967335"/>
            <a:ext cx="11308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/>
              <a:t>5. Conclusion</a:t>
            </a:r>
          </a:p>
        </p:txBody>
      </p:sp>
    </p:spTree>
    <p:extLst>
      <p:ext uri="{BB962C8B-B14F-4D97-AF65-F5344CB8AC3E}">
        <p14:creationId xmlns:p14="http://schemas.microsoft.com/office/powerpoint/2010/main" val="404613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19100" y="195944"/>
            <a:ext cx="9926683" cy="718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j-ea"/>
                <a:cs typeface="Malgun Gothic Semilight" panose="020B0502040204020203" pitchFamily="50" charset="-127"/>
              </a:rPr>
              <a:t>Conclusion</a:t>
            </a:r>
            <a:endParaRPr lang="ko-KR" altLang="en-US" sz="3600" b="1" dirty="0">
              <a:latin typeface="+mj-ea"/>
              <a:cs typeface="Malgun Gothic Semilight" panose="020B0502040204020203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610600" y="6441266"/>
            <a:ext cx="2743200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BB226-35E4-6AD1-2A9F-A81BE8072B04}"/>
              </a:ext>
            </a:extLst>
          </p:cNvPr>
          <p:cNvSpPr txBox="1"/>
          <p:nvPr/>
        </p:nvSpPr>
        <p:spPr>
          <a:xfrm>
            <a:off x="413982" y="1285043"/>
            <a:ext cx="1135891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altLang="ko-KR" sz="2000" b="1" dirty="0"/>
              <a:t>FCBFormer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: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Fully Convolutional Branch-Transformer  </a:t>
            </a:r>
            <a:r>
              <a:rPr lang="ko-KR" altLang="en-US" sz="2000" b="1" dirty="0"/>
              <a:t>제안</a:t>
            </a:r>
            <a:endParaRPr lang="en-US" altLang="ko-KR" sz="2000" b="1" dirty="0"/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2000" dirty="0"/>
              <a:t>Transformer</a:t>
            </a:r>
            <a:r>
              <a:rPr lang="ko-KR" altLang="en-US" sz="2000" dirty="0"/>
              <a:t>와 </a:t>
            </a:r>
            <a:r>
              <a:rPr lang="en-US" altLang="ko-KR" sz="2000" dirty="0"/>
              <a:t>FCN</a:t>
            </a:r>
            <a:r>
              <a:rPr lang="ko-KR" altLang="en-US" sz="2000" dirty="0"/>
              <a:t>을 합친 구조</a:t>
            </a:r>
            <a:endParaRPr lang="en-US" altLang="ko-KR" sz="2000" dirty="0"/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2000" dirty="0"/>
              <a:t>full-size prediction </a:t>
            </a:r>
            <a:r>
              <a:rPr lang="ko-KR" altLang="en-US" sz="2000" dirty="0"/>
              <a:t>수행</a:t>
            </a:r>
            <a:endParaRPr lang="en-US" altLang="ko-KR" sz="2000" dirty="0"/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altLang="ko-KR" sz="2000" dirty="0"/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2000" dirty="0"/>
              <a:t>Contributions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ko-KR" sz="2000" dirty="0"/>
              <a:t>Simple &amp; effective</a:t>
            </a:r>
            <a:r>
              <a:rPr lang="ko-KR" altLang="en-US" sz="2000" dirty="0"/>
              <a:t>한 접근법 도입</a:t>
            </a:r>
            <a:endParaRPr lang="en-US" altLang="ko-KR" sz="2000" dirty="0"/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ko-KR" sz="2000" dirty="0"/>
              <a:t>PLD+ :</a:t>
            </a:r>
            <a:r>
              <a:rPr lang="ko-KR" altLang="en-US" sz="2000" dirty="0"/>
              <a:t> </a:t>
            </a:r>
            <a:r>
              <a:rPr lang="en-US" altLang="ko-KR" sz="2000" dirty="0"/>
              <a:t>PLD(progressive locality decoder) </a:t>
            </a:r>
            <a:r>
              <a:rPr lang="ko-KR" altLang="en-US" sz="2000" dirty="0"/>
              <a:t>개선</a:t>
            </a:r>
            <a:endParaRPr lang="en-US" altLang="ko-KR" sz="2000" dirty="0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A73B1969-4AF3-2C0D-56EC-D766DF24A229}"/>
              </a:ext>
            </a:extLst>
          </p:cNvPr>
          <p:cNvGrpSpPr/>
          <p:nvPr/>
        </p:nvGrpSpPr>
        <p:grpSpPr>
          <a:xfrm>
            <a:off x="9029700" y="1151131"/>
            <a:ext cx="2743200" cy="5031460"/>
            <a:chOff x="429623" y="1601443"/>
            <a:chExt cx="2307272" cy="4555738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250547ED-D36B-7832-B17C-8F5DF7A992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59"/>
            <a:stretch/>
          </p:blipFill>
          <p:spPr>
            <a:xfrm>
              <a:off x="429623" y="1601443"/>
              <a:ext cx="2307272" cy="4555738"/>
            </a:xfrm>
            <a:prstGeom prst="rect">
              <a:avLst/>
            </a:prstGeom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373A4A7C-BB1E-D5BB-786B-12194522036A}"/>
                </a:ext>
              </a:extLst>
            </p:cNvPr>
            <p:cNvSpPr/>
            <p:nvPr/>
          </p:nvSpPr>
          <p:spPr>
            <a:xfrm>
              <a:off x="914400" y="1984917"/>
              <a:ext cx="200722" cy="245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C2217E03-B093-E8F4-40E8-C646D6F10E2C}"/>
                </a:ext>
              </a:extLst>
            </p:cNvPr>
            <p:cNvSpPr/>
            <p:nvPr/>
          </p:nvSpPr>
          <p:spPr>
            <a:xfrm>
              <a:off x="2536173" y="1984917"/>
              <a:ext cx="200722" cy="245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840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  <a:ea typeface="+mn-ea"/>
              </a:rPr>
              <a:t>Contents</a:t>
            </a:r>
            <a:endParaRPr lang="ko-KR" altLang="en-US" dirty="0">
              <a:latin typeface="+mn-lt"/>
              <a:ea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>
                <a:latin typeface="+mn-ea"/>
              </a:rPr>
              <a:t>2</a:t>
            </a:fld>
            <a:endParaRPr lang="ko-KR" altLang="en-US"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3" y="1543948"/>
            <a:ext cx="11332753" cy="40934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altLang="ko-KR" sz="2400" b="1" dirty="0"/>
              <a:t>Introduction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endParaRPr lang="en-US" altLang="ko-KR" sz="800" b="1" dirty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altLang="ko-KR" sz="2400" b="1" dirty="0"/>
              <a:t>Method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endParaRPr lang="en-US" altLang="ko-KR" sz="800" b="1" dirty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altLang="ko-KR" sz="2400" b="1" dirty="0"/>
              <a:t>Experiments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endParaRPr lang="en-US" altLang="ko-KR" sz="800" b="1" dirty="0"/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en-US" altLang="ko-KR" sz="2400" b="1" dirty="0"/>
              <a:t>Appendix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endParaRPr lang="en-US" altLang="ko-KR" sz="800" b="1" dirty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altLang="ko-KR" sz="2400" b="1" dirty="0"/>
              <a:t>Conclusion</a:t>
            </a:r>
            <a:endParaRPr lang="en-US" altLang="ko-KR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04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11C534-6B10-4D7C-4A9D-D41E7FBD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61373-5C7E-4C2B-A530-BAF229F207E7}"/>
              </a:ext>
            </a:extLst>
          </p:cNvPr>
          <p:cNvSpPr txBox="1"/>
          <p:nvPr/>
        </p:nvSpPr>
        <p:spPr>
          <a:xfrm>
            <a:off x="368539" y="2967335"/>
            <a:ext cx="11454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/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19793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Introduction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5012" y="1171887"/>
            <a:ext cx="1133275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000" dirty="0">
                <a:latin typeface="+mn-ea"/>
              </a:rPr>
              <a:t>Segmentation </a:t>
            </a:r>
            <a:r>
              <a:rPr lang="ko-KR" altLang="en-US" sz="2000" dirty="0">
                <a:latin typeface="+mn-ea"/>
              </a:rPr>
              <a:t>수행을 위한 다양한 </a:t>
            </a:r>
            <a:r>
              <a:rPr lang="en-US" altLang="ko-KR" sz="2000" dirty="0">
                <a:latin typeface="+mn-ea"/>
              </a:rPr>
              <a:t>Deep learning-based solutions</a:t>
            </a:r>
            <a:r>
              <a:rPr lang="ko-KR" altLang="en-US" sz="2000" dirty="0">
                <a:latin typeface="+mn-ea"/>
              </a:rPr>
              <a:t> 제안되고 있음</a:t>
            </a:r>
            <a:endParaRPr lang="en-US" altLang="ko-KR" sz="2000" dirty="0"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C89D8-9D64-FC30-4348-769F5208F04B}"/>
              </a:ext>
            </a:extLst>
          </p:cNvPr>
          <p:cNvSpPr txBox="1"/>
          <p:nvPr/>
        </p:nvSpPr>
        <p:spPr>
          <a:xfrm>
            <a:off x="425012" y="2682642"/>
            <a:ext cx="3043402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Aft>
                <a:spcPts val="600"/>
              </a:spcAft>
              <a:buAutoNum type="arabicPeriod"/>
            </a:pPr>
            <a:r>
              <a:rPr lang="en-US" altLang="ko-KR" b="1" dirty="0">
                <a:latin typeface="+mn-ea"/>
              </a:rPr>
              <a:t>FCNs </a:t>
            </a:r>
            <a:r>
              <a:rPr lang="ko-KR" altLang="en-US" b="1" dirty="0">
                <a:latin typeface="+mn-ea"/>
              </a:rPr>
              <a:t>기반</a:t>
            </a:r>
            <a:endParaRPr lang="en-US" altLang="ko-KR" dirty="0">
              <a:latin typeface="+mn-ea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Fully Convolution Networks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Convolution</a:t>
            </a:r>
            <a:r>
              <a:rPr lang="ko-KR" altLang="en-US" sz="1600" dirty="0">
                <a:latin typeface="+mn-ea"/>
              </a:rPr>
              <a:t> 연산 수행</a:t>
            </a:r>
            <a:endParaRPr lang="en-US" altLang="ko-KR" sz="1600" dirty="0">
              <a:latin typeface="+mn-ea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Local</a:t>
            </a:r>
            <a:r>
              <a:rPr lang="ko-KR" altLang="en-US" sz="1600" dirty="0">
                <a:latin typeface="+mn-ea"/>
              </a:rPr>
              <a:t>한 특징 추출</a:t>
            </a:r>
            <a:endParaRPr lang="en-US" altLang="ko-KR" sz="1600" dirty="0">
              <a:latin typeface="+mn-ea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Ex) UNet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dirty="0">
              <a:latin typeface="+mn-ea"/>
            </a:endParaRPr>
          </a:p>
          <a:p>
            <a:pPr lvl="1"/>
            <a:endParaRPr lang="en-US" altLang="ko-KR" dirty="0"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E1A5F-734A-F054-B166-F921323887C9}"/>
              </a:ext>
            </a:extLst>
          </p:cNvPr>
          <p:cNvSpPr txBox="1"/>
          <p:nvPr/>
        </p:nvSpPr>
        <p:spPr>
          <a:xfrm>
            <a:off x="4316894" y="2682642"/>
            <a:ext cx="3172206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600"/>
              </a:spcAft>
              <a:buFont typeface="+mj-lt"/>
              <a:buAutoNum type="arabicPeriod" startAt="2"/>
            </a:pPr>
            <a:r>
              <a:rPr lang="en-US" altLang="ko-KR" b="1" dirty="0">
                <a:latin typeface="+mn-ea"/>
              </a:rPr>
              <a:t>Transformer </a:t>
            </a:r>
            <a:r>
              <a:rPr lang="ko-KR" altLang="en-US" b="1" dirty="0">
                <a:latin typeface="+mn-ea"/>
              </a:rPr>
              <a:t>기반</a:t>
            </a:r>
            <a:endParaRPr lang="en-US" altLang="ko-KR" b="1" dirty="0">
              <a:latin typeface="+mn-ea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global</a:t>
            </a:r>
            <a:r>
              <a:rPr lang="ko-KR" altLang="en-US" sz="1600" dirty="0">
                <a:latin typeface="+mn-ea"/>
              </a:rPr>
              <a:t> </a:t>
            </a:r>
            <a:r>
              <a:rPr lang="en-US" altLang="ko-KR" sz="1600" dirty="0">
                <a:latin typeface="+mn-ea"/>
              </a:rPr>
              <a:t>attention</a:t>
            </a:r>
            <a:r>
              <a:rPr lang="ko-KR" altLang="en-US" sz="1600" dirty="0">
                <a:latin typeface="+mn-ea"/>
              </a:rPr>
              <a:t> 수행</a:t>
            </a:r>
            <a:endParaRPr lang="en-US" altLang="ko-KR" sz="1600" dirty="0">
              <a:latin typeface="+mn-ea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Global</a:t>
            </a:r>
            <a:r>
              <a:rPr lang="ko-KR" altLang="en-US" sz="1600" dirty="0">
                <a:latin typeface="+mn-ea"/>
              </a:rPr>
              <a:t>한 특징 추출</a:t>
            </a:r>
            <a:endParaRPr lang="en-US" altLang="ko-KR" sz="1600" dirty="0">
              <a:latin typeface="+mn-ea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Ex) UNETR</a:t>
            </a:r>
          </a:p>
          <a:p>
            <a:endParaRPr lang="en-US" altLang="ko-KR" dirty="0">
              <a:latin typeface="+mn-ea"/>
            </a:endParaRPr>
          </a:p>
          <a:p>
            <a:pPr lvl="1"/>
            <a:endParaRPr lang="en-US" altLang="ko-KR" dirty="0">
              <a:latin typeface="+mn-ea"/>
            </a:endParaRP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2D6C4267-E350-2665-1FA9-295410ADA3EC}"/>
              </a:ext>
            </a:extLst>
          </p:cNvPr>
          <p:cNvSpPr/>
          <p:nvPr/>
        </p:nvSpPr>
        <p:spPr>
          <a:xfrm>
            <a:off x="3575436" y="3012823"/>
            <a:ext cx="607681" cy="7115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694141-23F4-0903-EC6D-198B7703B15B}"/>
              </a:ext>
            </a:extLst>
          </p:cNvPr>
          <p:cNvSpPr txBox="1"/>
          <p:nvPr/>
        </p:nvSpPr>
        <p:spPr>
          <a:xfrm>
            <a:off x="8397237" y="2682642"/>
            <a:ext cx="3379732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600"/>
              </a:spcAft>
              <a:buFont typeface="+mj-lt"/>
              <a:buAutoNum type="arabicPeriod" startAt="3"/>
            </a:pPr>
            <a:r>
              <a:rPr lang="en-US" altLang="ko-KR" b="1" dirty="0">
                <a:latin typeface="+mn-ea"/>
              </a:rPr>
              <a:t>Hybrid </a:t>
            </a:r>
            <a:r>
              <a:rPr lang="ko-KR" altLang="en-US" b="1" dirty="0">
                <a:latin typeface="+mn-ea"/>
              </a:rPr>
              <a:t>기반</a:t>
            </a:r>
            <a:endParaRPr lang="en-US" altLang="ko-KR" b="1" dirty="0">
              <a:latin typeface="+mn-ea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FCN + Transformer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FCN</a:t>
            </a:r>
            <a:r>
              <a:rPr lang="ko-KR" altLang="en-US" sz="1600" dirty="0">
                <a:latin typeface="+mn-ea"/>
              </a:rPr>
              <a:t>의 장점</a:t>
            </a:r>
            <a:r>
              <a:rPr lang="en-US" altLang="ko-KR" sz="1600" dirty="0">
                <a:latin typeface="+mn-ea"/>
              </a:rPr>
              <a:t>(Locality)</a:t>
            </a:r>
            <a:r>
              <a:rPr lang="ko-KR" altLang="en-US" sz="1600" dirty="0">
                <a:latin typeface="+mn-ea"/>
              </a:rPr>
              <a:t>과 </a:t>
            </a:r>
            <a:r>
              <a:rPr lang="en-US" altLang="ko-KR" sz="1600" dirty="0">
                <a:latin typeface="+mn-ea"/>
              </a:rPr>
              <a:t>Transformer</a:t>
            </a:r>
            <a:r>
              <a:rPr lang="ko-KR" altLang="en-US" sz="1600" dirty="0">
                <a:latin typeface="+mn-ea"/>
              </a:rPr>
              <a:t>의 장점</a:t>
            </a:r>
            <a:r>
              <a:rPr lang="en-US" altLang="ko-KR" sz="1600" dirty="0">
                <a:latin typeface="+mn-ea"/>
              </a:rPr>
              <a:t>(Global)</a:t>
            </a:r>
            <a:r>
              <a:rPr lang="ko-KR" altLang="en-US" sz="1600" dirty="0">
                <a:latin typeface="+mn-ea"/>
              </a:rPr>
              <a:t>을 합침</a:t>
            </a:r>
            <a:endParaRPr lang="en-US" altLang="ko-KR" sz="1600" dirty="0">
              <a:latin typeface="+mn-ea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</a:rPr>
              <a:t>Ex) TransUNet</a:t>
            </a:r>
          </a:p>
        </p:txBody>
      </p:sp>
      <p:sp>
        <p:nvSpPr>
          <p:cNvPr id="11" name="화살표: 오른쪽 10">
            <a:extLst>
              <a:ext uri="{FF2B5EF4-FFF2-40B4-BE49-F238E27FC236}">
                <a16:creationId xmlns:a16="http://schemas.microsoft.com/office/drawing/2014/main" id="{B38C90E0-9F6E-D20F-D50C-F71B777C4A71}"/>
              </a:ext>
            </a:extLst>
          </p:cNvPr>
          <p:cNvSpPr/>
          <p:nvPr/>
        </p:nvSpPr>
        <p:spPr>
          <a:xfrm>
            <a:off x="7622878" y="3012823"/>
            <a:ext cx="613826" cy="7115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958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j-ea"/>
                <a:ea typeface="+mj-ea"/>
              </a:rPr>
              <a:t>1. Introduction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2" y="1261766"/>
            <a:ext cx="11332755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000" b="1" dirty="0">
                <a:latin typeface="+mn-ea"/>
              </a:rPr>
              <a:t>Transformer </a:t>
            </a:r>
            <a:r>
              <a:rPr lang="ko-KR" altLang="en-US" sz="2000" b="1" dirty="0">
                <a:latin typeface="+mn-ea"/>
              </a:rPr>
              <a:t>기반 구조의 한계점</a:t>
            </a:r>
            <a:endParaRPr lang="en-US" altLang="ko-KR" sz="2000" b="1" dirty="0">
              <a:latin typeface="+mn-ea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+mn-ea"/>
              </a:rPr>
              <a:t>입력 이미지보다 작은 해상도의 </a:t>
            </a:r>
            <a:r>
              <a:rPr lang="en-US" altLang="ko-KR" sz="2000" dirty="0">
                <a:latin typeface="+mn-ea"/>
              </a:rPr>
              <a:t>segmentation map</a:t>
            </a:r>
            <a:r>
              <a:rPr lang="ko-KR" altLang="en-US" sz="2000" dirty="0">
                <a:latin typeface="+mn-ea"/>
              </a:rPr>
              <a:t>을 예측</a:t>
            </a:r>
            <a:endParaRPr lang="en-US" altLang="ko-KR" sz="2000" dirty="0">
              <a:latin typeface="+mn-ea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+mn-ea"/>
              </a:rPr>
              <a:t>patch embedding</a:t>
            </a:r>
            <a:r>
              <a:rPr lang="ko-KR" altLang="en-US" sz="2000" dirty="0">
                <a:latin typeface="+mn-ea"/>
              </a:rPr>
              <a:t>을 통해</a:t>
            </a:r>
            <a:r>
              <a:rPr lang="en-US" altLang="ko-KR" sz="2000" dirty="0">
                <a:latin typeface="+mn-ea"/>
              </a:rPr>
              <a:t>, full-size</a:t>
            </a:r>
            <a:r>
              <a:rPr lang="ko-KR" altLang="en-US" sz="2000" dirty="0">
                <a:latin typeface="+mn-ea"/>
              </a:rPr>
              <a:t>가 아니라 </a:t>
            </a:r>
            <a:r>
              <a:rPr lang="en-US" altLang="ko-KR" sz="2000" dirty="0">
                <a:latin typeface="+mn-ea"/>
              </a:rPr>
              <a:t>lower resolution</a:t>
            </a:r>
            <a:r>
              <a:rPr lang="ko-KR" altLang="en-US" sz="2000" dirty="0">
                <a:latin typeface="+mn-ea"/>
              </a:rPr>
              <a:t>의 </a:t>
            </a:r>
            <a:r>
              <a:rPr lang="en-US" altLang="ko-KR" sz="2000" dirty="0">
                <a:latin typeface="+mn-ea"/>
              </a:rPr>
              <a:t>segmentation map</a:t>
            </a:r>
            <a:r>
              <a:rPr lang="ko-KR" altLang="en-US" sz="2000" dirty="0">
                <a:latin typeface="+mn-ea"/>
              </a:rPr>
              <a:t> 예측</a:t>
            </a:r>
            <a:endParaRPr lang="en-US" altLang="ko-KR" sz="2000" dirty="0">
              <a:latin typeface="+mn-ea"/>
            </a:endParaRPr>
          </a:p>
        </p:txBody>
      </p:sp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A8C8A264-0093-8A86-B228-8055473CFA26}"/>
              </a:ext>
            </a:extLst>
          </p:cNvPr>
          <p:cNvSpPr/>
          <p:nvPr/>
        </p:nvSpPr>
        <p:spPr>
          <a:xfrm rot="5400000">
            <a:off x="5735574" y="2893688"/>
            <a:ext cx="720848" cy="7115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ECA6F2-A996-456E-4B7F-D4DD853BEE62}"/>
              </a:ext>
            </a:extLst>
          </p:cNvPr>
          <p:cNvSpPr txBox="1"/>
          <p:nvPr/>
        </p:nvSpPr>
        <p:spPr>
          <a:xfrm>
            <a:off x="429623" y="3975255"/>
            <a:ext cx="11332754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altLang="ko-KR" sz="2400" b="1" dirty="0">
                <a:latin typeface="+mn-ea"/>
              </a:rPr>
              <a:t>full-size segmentation</a:t>
            </a:r>
            <a:r>
              <a:rPr lang="ko-KR" altLang="en-US" sz="2400" b="1" dirty="0">
                <a:latin typeface="+mn-ea"/>
              </a:rPr>
              <a:t>을 수행하는 새로운 구조 제안</a:t>
            </a:r>
            <a:endParaRPr lang="en-US" altLang="ko-KR" sz="2400" b="1" dirty="0">
              <a:latin typeface="+mn-ea"/>
            </a:endParaRPr>
          </a:p>
          <a:p>
            <a:pPr algn="ctr">
              <a:spcAft>
                <a:spcPts val="1200"/>
              </a:spcAft>
            </a:pPr>
            <a:r>
              <a:rPr lang="en-US" altLang="ko-KR" sz="20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FCBFormer : Fully Convolutional Branch-Transformer</a:t>
            </a:r>
            <a:r>
              <a:rPr lang="en-US" altLang="ko-KR" sz="2000" b="1" dirty="0">
                <a:latin typeface="+mn-ea"/>
              </a:rPr>
              <a:t> </a:t>
            </a:r>
            <a:endParaRPr lang="ko-KR" altLang="en-US" sz="2000" b="1" dirty="0">
              <a:latin typeface="+mn-ea"/>
            </a:endParaRPr>
          </a:p>
          <a:p>
            <a:pPr marL="342900" indent="-342900" algn="ctr">
              <a:spcAft>
                <a:spcPts val="1200"/>
              </a:spcAft>
              <a:buAutoNum type="arabicPeriod"/>
            </a:pPr>
            <a:r>
              <a:rPr lang="en-US" altLang="ko-KR" sz="1600" dirty="0">
                <a:latin typeface="+mn-ea"/>
              </a:rPr>
              <a:t>Transformer + FCN</a:t>
            </a:r>
          </a:p>
          <a:p>
            <a:pPr marL="342900" indent="-342900" algn="ctr">
              <a:spcAft>
                <a:spcPts val="1200"/>
              </a:spcAft>
              <a:buAutoNum type="arabicPeriod"/>
            </a:pPr>
            <a:r>
              <a:rPr lang="en-US" altLang="ko-KR" sz="1600" dirty="0">
                <a:latin typeface="+mn-ea"/>
              </a:rPr>
              <a:t>Full-size segmentation </a:t>
            </a:r>
            <a:r>
              <a:rPr lang="ko-KR" altLang="en-US" sz="1600" dirty="0">
                <a:latin typeface="+mn-ea"/>
              </a:rPr>
              <a:t>수행</a:t>
            </a:r>
          </a:p>
        </p:txBody>
      </p:sp>
    </p:spTree>
    <p:extLst>
      <p:ext uri="{BB962C8B-B14F-4D97-AF65-F5344CB8AC3E}">
        <p14:creationId xmlns:p14="http://schemas.microsoft.com/office/powerpoint/2010/main" val="178329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11C534-6B10-4D7C-4A9D-D41E7FBD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61373-5C7E-4C2B-A530-BAF229F207E7}"/>
              </a:ext>
            </a:extLst>
          </p:cNvPr>
          <p:cNvSpPr txBox="1"/>
          <p:nvPr/>
        </p:nvSpPr>
        <p:spPr>
          <a:xfrm>
            <a:off x="441514" y="2967335"/>
            <a:ext cx="11308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2. Method</a:t>
            </a:r>
          </a:p>
        </p:txBody>
      </p:sp>
    </p:spTree>
    <p:extLst>
      <p:ext uri="{BB962C8B-B14F-4D97-AF65-F5344CB8AC3E}">
        <p14:creationId xmlns:p14="http://schemas.microsoft.com/office/powerpoint/2010/main" val="421354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j-ea"/>
                <a:ea typeface="+mj-ea"/>
              </a:rPr>
              <a:t>Method 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3" y="1079638"/>
            <a:ext cx="11332753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200" b="1" dirty="0">
                <a:latin typeface="+mn-ea"/>
              </a:rPr>
              <a:t>overview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9B3A94AE-62B9-4F10-100F-981A9FBF5255}"/>
              </a:ext>
            </a:extLst>
          </p:cNvPr>
          <p:cNvSpPr/>
          <p:nvPr/>
        </p:nvSpPr>
        <p:spPr>
          <a:xfrm>
            <a:off x="4350224" y="1876943"/>
            <a:ext cx="6728362" cy="1817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2C3BD5F-8604-BB00-CCC7-DF1EF82F45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59"/>
          <a:stretch/>
        </p:blipFill>
        <p:spPr>
          <a:xfrm>
            <a:off x="1113414" y="1510525"/>
            <a:ext cx="2307272" cy="455573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3EFEF34-728E-699E-43DB-C17D48253048}"/>
              </a:ext>
            </a:extLst>
          </p:cNvPr>
          <p:cNvSpPr/>
          <p:nvPr/>
        </p:nvSpPr>
        <p:spPr>
          <a:xfrm>
            <a:off x="1598191" y="1893999"/>
            <a:ext cx="200722" cy="245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77FA689-1EB6-45AD-1A79-798CF1A25860}"/>
              </a:ext>
            </a:extLst>
          </p:cNvPr>
          <p:cNvSpPr/>
          <p:nvPr/>
        </p:nvSpPr>
        <p:spPr>
          <a:xfrm>
            <a:off x="3219964" y="1893999"/>
            <a:ext cx="200722" cy="245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2ED44-2C7D-6926-0A81-1D232E050EC7}"/>
              </a:ext>
            </a:extLst>
          </p:cNvPr>
          <p:cNvSpPr txBox="1"/>
          <p:nvPr/>
        </p:nvSpPr>
        <p:spPr>
          <a:xfrm>
            <a:off x="4157946" y="2016662"/>
            <a:ext cx="76044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2</a:t>
            </a:r>
            <a:r>
              <a:rPr lang="ko-KR" altLang="en-US" dirty="0"/>
              <a:t>개의 </a:t>
            </a:r>
            <a:r>
              <a:rPr lang="en-US" altLang="ko-KR" dirty="0"/>
              <a:t>branch</a:t>
            </a:r>
            <a:r>
              <a:rPr lang="ko-KR" altLang="en-US" dirty="0"/>
              <a:t>를 병렬적으로 수행</a:t>
            </a:r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chemeClr val="accent1">
                    <a:lumMod val="75000"/>
                  </a:schemeClr>
                </a:solidFill>
              </a:rPr>
              <a:t>Transformer Branch(TB)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</a:rPr>
              <a:t>Fully Convolutional Branch(FCB)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dirty="0"/>
              <a:t>TB</a:t>
            </a:r>
            <a:r>
              <a:rPr lang="ko-KR" altLang="en-US" dirty="0"/>
              <a:t>와 </a:t>
            </a:r>
            <a:r>
              <a:rPr lang="en-US" altLang="ko-KR" dirty="0"/>
              <a:t>FCB</a:t>
            </a:r>
            <a:r>
              <a:rPr lang="ko-KR" altLang="en-US" dirty="0"/>
              <a:t>의 출력 값 </a:t>
            </a:r>
            <a:r>
              <a:rPr lang="en-US" altLang="ko-KR" dirty="0"/>
              <a:t>fusion</a:t>
            </a:r>
            <a:r>
              <a:rPr lang="ko-KR" altLang="en-US" dirty="0"/>
              <a:t> </a:t>
            </a:r>
            <a:endParaRPr lang="en-US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ko-KR" altLang="en-US" dirty="0"/>
              <a:t>두 </a:t>
            </a:r>
            <a:r>
              <a:rPr lang="en-US" altLang="ko-KR" dirty="0"/>
              <a:t>branch</a:t>
            </a:r>
            <a:r>
              <a:rPr lang="ko-KR" altLang="en-US" dirty="0"/>
              <a:t>에서 나온 </a:t>
            </a:r>
            <a:r>
              <a:rPr lang="en-US" altLang="ko-KR" dirty="0"/>
              <a:t>feature map</a:t>
            </a:r>
            <a:r>
              <a:rPr lang="ko-KR" altLang="en-US" dirty="0"/>
              <a:t>을 차원 기준으로 </a:t>
            </a:r>
            <a:r>
              <a:rPr lang="en-US" altLang="ko-KR" dirty="0"/>
              <a:t>concat</a:t>
            </a:r>
          </a:p>
          <a:p>
            <a:pPr marL="342900" indent="-342900">
              <a:buFont typeface="+mj-lt"/>
              <a:buAutoNum type="arabicPeriod"/>
            </a:pP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endParaRPr lang="en-US" altLang="ko-KR" dirty="0"/>
          </a:p>
          <a:p>
            <a:pPr marL="342900" indent="-342900">
              <a:buFont typeface="+mj-lt"/>
              <a:buAutoNum type="arabicPeriod"/>
            </a:pPr>
            <a:r>
              <a:rPr lang="ko-KR" altLang="en-US" dirty="0"/>
              <a:t>최종 </a:t>
            </a:r>
            <a:r>
              <a:rPr lang="en-US" altLang="ko-KR" dirty="0"/>
              <a:t>mask </a:t>
            </a:r>
            <a:r>
              <a:rPr lang="ko-KR" altLang="en-US" dirty="0"/>
              <a:t>생성</a:t>
            </a:r>
            <a:endParaRPr lang="en-US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Prediction Head (PH)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Full-size prediction </a:t>
            </a:r>
            <a:r>
              <a:rPr lang="ko-KR" altLang="en-US" dirty="0"/>
              <a:t>수행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4487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5E561-13C2-F9A1-3668-6F7EFF1234F3}"/>
              </a:ext>
            </a:extLst>
          </p:cNvPr>
          <p:cNvSpPr txBox="1"/>
          <p:nvPr/>
        </p:nvSpPr>
        <p:spPr>
          <a:xfrm>
            <a:off x="429623" y="1048860"/>
            <a:ext cx="1133275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ko-KR" sz="2400" b="1" dirty="0"/>
              <a:t>1. Transformer Branch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405257-4335-9628-39EB-F5BA184DDF7B}"/>
              </a:ext>
            </a:extLst>
          </p:cNvPr>
          <p:cNvSpPr txBox="1"/>
          <p:nvPr/>
        </p:nvSpPr>
        <p:spPr>
          <a:xfrm>
            <a:off x="429624" y="1490257"/>
            <a:ext cx="1133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dirty="0"/>
              <a:t>SSFormer </a:t>
            </a:r>
            <a:r>
              <a:rPr lang="ko-KR" altLang="en-US" dirty="0"/>
              <a:t>기반</a:t>
            </a:r>
            <a:endParaRPr lang="en-US" altLang="ko-KR" dirty="0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287E3666-1AA2-9AF3-181F-B20B57721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095"/>
          <a:stretch/>
        </p:blipFill>
        <p:spPr>
          <a:xfrm>
            <a:off x="814087" y="1923561"/>
            <a:ext cx="2323968" cy="411680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CD80749-FFD7-2A7F-9FB2-6EA1C769E599}"/>
              </a:ext>
            </a:extLst>
          </p:cNvPr>
          <p:cNvSpPr txBox="1"/>
          <p:nvPr/>
        </p:nvSpPr>
        <p:spPr>
          <a:xfrm>
            <a:off x="3532909" y="2078329"/>
            <a:ext cx="82294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b="1" dirty="0"/>
              <a:t>Encoder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dirty="0"/>
              <a:t>ImageNet</a:t>
            </a:r>
            <a:r>
              <a:rPr lang="ko-KR" altLang="en-US" dirty="0"/>
              <a:t>에서 사전 학습된 </a:t>
            </a:r>
            <a:r>
              <a:rPr lang="en-US" altLang="ko-KR" b="1" dirty="0"/>
              <a:t>Pyramid Vision Transformer v2</a:t>
            </a:r>
            <a:r>
              <a:rPr lang="en-US" altLang="ko-KR" dirty="0"/>
              <a:t> </a:t>
            </a:r>
            <a:r>
              <a:rPr lang="ko-KR" altLang="en-US" dirty="0"/>
              <a:t>사용</a:t>
            </a:r>
            <a:endParaRPr lang="en-US" altLang="ko-KR" dirty="0"/>
          </a:p>
          <a:p>
            <a:pPr>
              <a:spcAft>
                <a:spcPts val="600"/>
              </a:spcAft>
            </a:pPr>
            <a:r>
              <a:rPr lang="en-US" altLang="ko-KR" dirty="0"/>
              <a:t>  	=&gt; </a:t>
            </a:r>
            <a:r>
              <a:rPr lang="ko-KR" altLang="en-US" dirty="0"/>
              <a:t>각 </a:t>
            </a:r>
            <a:r>
              <a:rPr lang="en-US" altLang="ko-KR" dirty="0"/>
              <a:t>stage</a:t>
            </a:r>
            <a:r>
              <a:rPr lang="ko-KR" altLang="en-US" dirty="0"/>
              <a:t>에서는 </a:t>
            </a:r>
            <a:r>
              <a:rPr lang="en-US" altLang="ko-KR" dirty="0"/>
              <a:t>feature map</a:t>
            </a:r>
            <a:r>
              <a:rPr lang="ko-KR" altLang="en-US" dirty="0"/>
              <a:t> 축소 </a:t>
            </a:r>
            <a:r>
              <a:rPr lang="en-US" altLang="ko-KR" dirty="0"/>
              <a:t>(down sampling)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CEF8004-2CFB-7E82-E234-401DF6D113C0}"/>
              </a:ext>
            </a:extLst>
          </p:cNvPr>
          <p:cNvSpPr/>
          <p:nvPr/>
        </p:nvSpPr>
        <p:spPr>
          <a:xfrm>
            <a:off x="768928" y="1994241"/>
            <a:ext cx="1371599" cy="4078107"/>
          </a:xfrm>
          <a:prstGeom prst="roundRect">
            <a:avLst>
              <a:gd name="adj" fmla="val 4852"/>
            </a:avLst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0E5F2540-AE68-1A07-8255-05EBBE17F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3683" y="3513194"/>
            <a:ext cx="4382048" cy="201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3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3757F8-947B-3ED2-1099-47B694B6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Method 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A3E06-FB89-1A0B-B28C-852A6814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9</a:t>
            </a:fld>
            <a:endParaRPr lang="ko-KR" altLang="en-US" dirty="0"/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0E5F2540-AE68-1A07-8255-05EBBE17F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23" y="1673067"/>
            <a:ext cx="4382048" cy="20155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34924A7-5A1A-0DF3-A261-BBCECF1959C2}"/>
              </a:ext>
            </a:extLst>
          </p:cNvPr>
          <p:cNvSpPr txBox="1"/>
          <p:nvPr/>
        </p:nvSpPr>
        <p:spPr>
          <a:xfrm>
            <a:off x="429623" y="3917194"/>
            <a:ext cx="329396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rgbClr val="FF0000"/>
                </a:solidFill>
              </a:rPr>
              <a:t>Overlapping Patch Embedding</a:t>
            </a:r>
          </a:p>
          <a:p>
            <a:pPr>
              <a:spcAft>
                <a:spcPts val="600"/>
              </a:spcAft>
            </a:pPr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패치의 가장자리 간 연속성 유지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9DD0A4ED-B2AD-5390-BBE9-AAB26AFBA96F}"/>
              </a:ext>
            </a:extLst>
          </p:cNvPr>
          <p:cNvCxnSpPr>
            <a:cxnSpLocks/>
          </p:cNvCxnSpPr>
          <p:nvPr/>
        </p:nvCxnSpPr>
        <p:spPr>
          <a:xfrm flipV="1">
            <a:off x="1895475" y="3569534"/>
            <a:ext cx="0" cy="2919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40DBEB1F-172E-09BF-0B39-E55F5C66C96A}"/>
              </a:ext>
            </a:extLst>
          </p:cNvPr>
          <p:cNvCxnSpPr>
            <a:cxnSpLocks/>
          </p:cNvCxnSpPr>
          <p:nvPr/>
        </p:nvCxnSpPr>
        <p:spPr>
          <a:xfrm flipH="1" flipV="1">
            <a:off x="3119203" y="3418137"/>
            <a:ext cx="2601369" cy="5193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189CEAB-2208-70ED-9CB9-8C98F41A390C}"/>
              </a:ext>
            </a:extLst>
          </p:cNvPr>
          <p:cNvSpPr txBox="1"/>
          <p:nvPr/>
        </p:nvSpPr>
        <p:spPr>
          <a:xfrm>
            <a:off x="5720571" y="3840074"/>
            <a:ext cx="457595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rgbClr val="FF0000"/>
                </a:solidFill>
              </a:rPr>
              <a:t>Average pooling</a:t>
            </a:r>
            <a:r>
              <a:rPr lang="ko-KR" altLang="en-US" sz="1400" dirty="0">
                <a:solidFill>
                  <a:srgbClr val="FF0000"/>
                </a:solidFill>
              </a:rPr>
              <a:t>을 통해  고정된 </a:t>
            </a:r>
            <a:r>
              <a:rPr lang="en-US" altLang="ko-KR" sz="1400" dirty="0">
                <a:solidFill>
                  <a:srgbClr val="FF0000"/>
                </a:solidFill>
              </a:rPr>
              <a:t>Key, Value</a:t>
            </a:r>
            <a:r>
              <a:rPr lang="ko-KR" altLang="en-US" sz="1400" dirty="0">
                <a:solidFill>
                  <a:srgbClr val="FF0000"/>
                </a:solidFill>
              </a:rPr>
              <a:t>를 추출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효율적으로 </a:t>
            </a:r>
            <a:r>
              <a:rPr lang="ko-KR" alt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연산량</a:t>
            </a:r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감소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05B84-2B96-0C64-AD47-ECD4DEF47FA7}"/>
              </a:ext>
            </a:extLst>
          </p:cNvPr>
          <p:cNvSpPr txBox="1"/>
          <p:nvPr/>
        </p:nvSpPr>
        <p:spPr>
          <a:xfrm>
            <a:off x="429623" y="113083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/>
              <a:t>Pyramid Vision Transformer v2</a:t>
            </a:r>
            <a:endParaRPr lang="ko-KR" altLang="en-US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A747BBAC-5742-AE91-C313-4CAC8B576A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5998" r="513"/>
          <a:stretch/>
        </p:blipFill>
        <p:spPr>
          <a:xfrm>
            <a:off x="3392748" y="4616796"/>
            <a:ext cx="1401633" cy="163374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7E138D45-E270-C006-3478-9A6F8786C9E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59" r="513" b="55912"/>
          <a:stretch/>
        </p:blipFill>
        <p:spPr>
          <a:xfrm>
            <a:off x="1507116" y="4603572"/>
            <a:ext cx="1771429" cy="1633742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EDB1DD9E-B48D-6B7D-734B-DC615F4A26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5623" y="4471735"/>
            <a:ext cx="3175787" cy="1658106"/>
          </a:xfrm>
          <a:prstGeom prst="rect">
            <a:avLst/>
          </a:prstGeom>
        </p:spPr>
      </p:pic>
      <p:sp>
        <p:nvSpPr>
          <p:cNvPr id="19" name="타원 18">
            <a:extLst>
              <a:ext uri="{FF2B5EF4-FFF2-40B4-BE49-F238E27FC236}">
                <a16:creationId xmlns:a16="http://schemas.microsoft.com/office/drawing/2014/main" id="{7EB95E0F-39B4-3966-97E9-00D5B873BCE0}"/>
              </a:ext>
            </a:extLst>
          </p:cNvPr>
          <p:cNvSpPr/>
          <p:nvPr/>
        </p:nvSpPr>
        <p:spPr>
          <a:xfrm>
            <a:off x="9258351" y="4964771"/>
            <a:ext cx="226243" cy="260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8E1A3616-F409-C675-996F-547F527D9F67}"/>
              </a:ext>
            </a:extLst>
          </p:cNvPr>
          <p:cNvCxnSpPr>
            <a:endCxn id="19" idx="7"/>
          </p:cNvCxnSpPr>
          <p:nvPr/>
        </p:nvCxnSpPr>
        <p:spPr>
          <a:xfrm flipH="1">
            <a:off x="9451461" y="4964771"/>
            <a:ext cx="249949" cy="38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476D884-F495-572A-B0C2-437B7BD9F731}"/>
              </a:ext>
            </a:extLst>
          </p:cNvPr>
          <p:cNvSpPr txBox="1"/>
          <p:nvPr/>
        </p:nvSpPr>
        <p:spPr>
          <a:xfrm>
            <a:off x="9677704" y="4840157"/>
            <a:ext cx="787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로 고정</a:t>
            </a: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3D925B12-B0D5-12AC-9623-3BF7763DB1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211" t="45265" r="-421"/>
          <a:stretch/>
        </p:blipFill>
        <p:spPr>
          <a:xfrm>
            <a:off x="7289690" y="1792229"/>
            <a:ext cx="1240049" cy="1537831"/>
          </a:xfrm>
          <a:prstGeom prst="rect">
            <a:avLst/>
          </a:prstGeom>
        </p:spPr>
      </p:pic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721BDC0F-D32A-315A-D6C8-6AFC72CD574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11013" y="1474063"/>
            <a:ext cx="1504155" cy="16161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AA4E58D-1D25-D9C5-2292-609B75BB465D}"/>
              </a:ext>
            </a:extLst>
          </p:cNvPr>
          <p:cNvSpPr txBox="1"/>
          <p:nvPr/>
        </p:nvSpPr>
        <p:spPr>
          <a:xfrm>
            <a:off x="5515168" y="1189369"/>
            <a:ext cx="465753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rgbClr val="FF0000"/>
                </a:solidFill>
              </a:rPr>
              <a:t> Convolutional Feed-Forward</a:t>
            </a:r>
          </a:p>
          <a:p>
            <a:pPr>
              <a:spcAft>
                <a:spcPts val="600"/>
              </a:spcAft>
            </a:pPr>
            <a:r>
              <a:rPr lang="en-US" altLang="ko-K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Convolution</a:t>
            </a:r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연산을 통해 </a:t>
            </a:r>
            <a:r>
              <a:rPr lang="en-US" altLang="ko-K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positional encoding </a:t>
            </a:r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제거</a:t>
            </a: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78E6D410-EFE5-9F11-10B6-CCD129C4640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967" t="-299" r="8403" b="57892"/>
          <a:stretch/>
        </p:blipFill>
        <p:spPr>
          <a:xfrm>
            <a:off x="5918078" y="1820070"/>
            <a:ext cx="1240049" cy="145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1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27171</TotalTime>
  <Words>636</Words>
  <Application>Microsoft Office PowerPoint</Application>
  <PresentationFormat>와이드스크린</PresentationFormat>
  <Paragraphs>172</Paragraphs>
  <Slides>18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7" baseType="lpstr">
      <vt:lpstr>KoPub돋움체 Bold</vt:lpstr>
      <vt:lpstr>Malgun Gothic Semilight</vt:lpstr>
      <vt:lpstr>맑은 고딕</vt:lpstr>
      <vt:lpstr>Arial</vt:lpstr>
      <vt:lpstr>Calibri</vt:lpstr>
      <vt:lpstr>Calibri Light</vt:lpstr>
      <vt:lpstr>Wingdings</vt:lpstr>
      <vt:lpstr>Wingdings 2</vt:lpstr>
      <vt:lpstr>Office 테마</vt:lpstr>
      <vt:lpstr>FCN-Transformer Feature Fusion for Polyp Segmentation (2022)</vt:lpstr>
      <vt:lpstr>Contents</vt:lpstr>
      <vt:lpstr>PowerPoint 프레젠테이션</vt:lpstr>
      <vt:lpstr>1. Introduction</vt:lpstr>
      <vt:lpstr>1. Introduction</vt:lpstr>
      <vt:lpstr>PowerPoint 프레젠테이션</vt:lpstr>
      <vt:lpstr>Method </vt:lpstr>
      <vt:lpstr>Method </vt:lpstr>
      <vt:lpstr>Method </vt:lpstr>
      <vt:lpstr>Method </vt:lpstr>
      <vt:lpstr>Method </vt:lpstr>
      <vt:lpstr>Method </vt:lpstr>
      <vt:lpstr>Method </vt:lpstr>
      <vt:lpstr>PowerPoint 프레젠테이션</vt:lpstr>
      <vt:lpstr>Experiments</vt:lpstr>
      <vt:lpstr>Experiments</vt:lpstr>
      <vt:lpstr>PowerPoint 프레젠테이션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Ratio 측정 자동화 솔루션</dc:title>
  <dc:creator>Blee</dc:creator>
  <cp:lastModifiedBy>노 승하</cp:lastModifiedBy>
  <cp:revision>591</cp:revision>
  <cp:lastPrinted>2023-03-13T08:08:55Z</cp:lastPrinted>
  <dcterms:created xsi:type="dcterms:W3CDTF">2020-01-31T06:40:47Z</dcterms:created>
  <dcterms:modified xsi:type="dcterms:W3CDTF">2023-06-02T03:08:24Z</dcterms:modified>
</cp:coreProperties>
</file>