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26"/>
  </p:notesMasterIdLst>
  <p:sldIdLst>
    <p:sldId id="258" r:id="rId2"/>
    <p:sldId id="288" r:id="rId3"/>
    <p:sldId id="353" r:id="rId4"/>
    <p:sldId id="379" r:id="rId5"/>
    <p:sldId id="385" r:id="rId6"/>
    <p:sldId id="382" r:id="rId7"/>
    <p:sldId id="383" r:id="rId8"/>
    <p:sldId id="384" r:id="rId9"/>
    <p:sldId id="381" r:id="rId10"/>
    <p:sldId id="387" r:id="rId11"/>
    <p:sldId id="388" r:id="rId12"/>
    <p:sldId id="389" r:id="rId13"/>
    <p:sldId id="390" r:id="rId14"/>
    <p:sldId id="391" r:id="rId15"/>
    <p:sldId id="357" r:id="rId16"/>
    <p:sldId id="394" r:id="rId17"/>
    <p:sldId id="392" r:id="rId18"/>
    <p:sldId id="393" r:id="rId19"/>
    <p:sldId id="395" r:id="rId20"/>
    <p:sldId id="396" r:id="rId21"/>
    <p:sldId id="397" r:id="rId22"/>
    <p:sldId id="398" r:id="rId23"/>
    <p:sldId id="399" r:id="rId24"/>
    <p:sldId id="400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5" autoAdjust="0"/>
    <p:restoredTop sz="77223" autoAdjust="0"/>
  </p:normalViewPr>
  <p:slideViewPr>
    <p:cSldViewPr snapToGrid="0" snapToObjects="1">
      <p:cViewPr varScale="1">
        <p:scale>
          <a:sx n="88" d="100"/>
          <a:sy n="88" d="100"/>
        </p:scale>
        <p:origin x="12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4F3803-FCDE-4E49-BEE8-1D0AA57BC22C}" type="datetimeFigureOut">
              <a:rPr lang="ko-KR" altLang="en-US" smtClean="0"/>
              <a:t>2023-06-02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FEC2-E03A-4AE0-A376-EF4F600C007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5947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11209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08742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88313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57265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1188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267909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err="1"/>
              <a:t>Maskformer</a:t>
            </a:r>
            <a:r>
              <a:rPr lang="ko-KR" altLang="en-US" dirty="0"/>
              <a:t>을 </a:t>
            </a:r>
            <a:r>
              <a:rPr lang="en-US" altLang="ko-KR" dirty="0"/>
              <a:t>per pixel classification</a:t>
            </a:r>
            <a:r>
              <a:rPr lang="ko-KR" altLang="en-US" dirty="0"/>
              <a:t>과 비교하기 위해 사용한 픽셀 별 </a:t>
            </a:r>
            <a:r>
              <a:rPr lang="ko-KR" altLang="en-US" dirty="0" err="1"/>
              <a:t>세그멘테이션</a:t>
            </a:r>
            <a:r>
              <a:rPr lang="ko-KR" altLang="en-US" dirty="0"/>
              <a:t> 모델입니다</a:t>
            </a:r>
            <a:r>
              <a:rPr lang="en-US" altLang="ko-KR" dirty="0"/>
              <a:t>.</a:t>
            </a:r>
          </a:p>
          <a:p>
            <a:r>
              <a:rPr lang="en-US" altLang="ko-KR" dirty="0" err="1"/>
              <a:t>PerPixelBaseline</a:t>
            </a:r>
            <a:r>
              <a:rPr lang="ko-KR" altLang="en-US" dirty="0"/>
              <a:t>은 </a:t>
            </a:r>
            <a:r>
              <a:rPr lang="en-US" altLang="ko-KR" dirty="0" err="1"/>
              <a:t>MaskFormer</a:t>
            </a:r>
            <a:r>
              <a:rPr lang="ko-KR" altLang="en-US" dirty="0"/>
              <a:t>의 픽셀 단위 모듈을 사용하고 픽셀 당 클래스 점수를 직접 출력</a:t>
            </a:r>
            <a:endParaRPr lang="en-US" altLang="ko-KR" dirty="0"/>
          </a:p>
          <a:p>
            <a:r>
              <a:rPr lang="en-US" altLang="ko-KR" dirty="0" err="1"/>
              <a:t>PerPixelBaseline</a:t>
            </a:r>
            <a:r>
              <a:rPr lang="ko-KR" altLang="en-US" dirty="0"/>
              <a:t>에 </a:t>
            </a:r>
            <a:r>
              <a:rPr lang="en-US" altLang="ko-KR" dirty="0"/>
              <a:t>transformer decoder </a:t>
            </a:r>
            <a:r>
              <a:rPr lang="ko-KR" altLang="en-US" dirty="0"/>
              <a:t>및 </a:t>
            </a:r>
            <a:r>
              <a:rPr lang="en-US" altLang="ko-KR" dirty="0"/>
              <a:t>MLP</a:t>
            </a:r>
            <a:r>
              <a:rPr lang="ko-KR" altLang="en-US" dirty="0"/>
              <a:t>를 추가한 </a:t>
            </a:r>
            <a:r>
              <a:rPr lang="en-US" altLang="ko-KR" dirty="0" err="1"/>
              <a:t>PerPixelBaseline</a:t>
            </a:r>
            <a:r>
              <a:rPr lang="en-US" altLang="ko-KR" dirty="0"/>
              <a:t>+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46446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56765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52679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학습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60548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1393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ko-KR" altLang="en-US" b="0" i="0" dirty="0">
                <a:solidFill>
                  <a:srgbClr val="555555"/>
                </a:solidFill>
                <a:effectLst/>
                <a:latin typeface="Noto Sans KR"/>
              </a:rPr>
              <a:t> </a:t>
            </a:r>
            <a:r>
              <a:rPr lang="en-US" altLang="ko-KR" b="0" i="0" dirty="0">
                <a:solidFill>
                  <a:srgbClr val="555555"/>
                </a:solidFill>
                <a:effectLst/>
                <a:latin typeface="Noto Sans KR"/>
              </a:rPr>
              <a:t>Panoptic segmentation</a:t>
            </a:r>
            <a:r>
              <a:rPr lang="ko-KR" altLang="en-US" b="0" i="0" dirty="0">
                <a:solidFill>
                  <a:srgbClr val="555555"/>
                </a:solidFill>
                <a:effectLst/>
                <a:latin typeface="Noto Sans KR"/>
              </a:rPr>
              <a:t>은 </a:t>
            </a:r>
            <a:r>
              <a:rPr lang="en-US" altLang="ko-KR" b="0" i="0" dirty="0">
                <a:solidFill>
                  <a:srgbClr val="555555"/>
                </a:solidFill>
                <a:effectLst/>
                <a:latin typeface="Noto Sans KR"/>
              </a:rPr>
              <a:t>semantic segmentation + instance segmentation</a:t>
            </a:r>
            <a:r>
              <a:rPr lang="ko-KR" altLang="en-US" b="0" i="0" dirty="0">
                <a:solidFill>
                  <a:srgbClr val="555555"/>
                </a:solidFill>
                <a:effectLst/>
                <a:latin typeface="Noto Sans KR"/>
              </a:rPr>
              <a:t>이 합쳐진 것입니다</a:t>
            </a:r>
            <a:r>
              <a:rPr lang="en-US" altLang="ko-KR" b="0" i="0" dirty="0">
                <a:solidFill>
                  <a:srgbClr val="555555"/>
                </a:solidFill>
                <a:effectLst/>
                <a:latin typeface="Noto Sans KR"/>
              </a:rPr>
              <a:t>.</a:t>
            </a:r>
          </a:p>
          <a:p>
            <a:pPr algn="l"/>
            <a:r>
              <a:rPr lang="en-US" altLang="ko-KR" b="0" i="0" dirty="0">
                <a:solidFill>
                  <a:srgbClr val="555555"/>
                </a:solidFill>
                <a:effectLst/>
                <a:latin typeface="Noto Sans KR"/>
              </a:rPr>
              <a:t> </a:t>
            </a:r>
          </a:p>
          <a:p>
            <a:pPr algn="l"/>
            <a:r>
              <a:rPr lang="en-US" altLang="ko-KR" b="0" i="0" dirty="0">
                <a:solidFill>
                  <a:srgbClr val="555555"/>
                </a:solidFill>
                <a:effectLst/>
                <a:latin typeface="Noto Sans KR"/>
              </a:rPr>
              <a:t> semantic segmentation</a:t>
            </a:r>
            <a:r>
              <a:rPr lang="ko-KR" altLang="en-US" b="0" i="0" dirty="0">
                <a:solidFill>
                  <a:srgbClr val="555555"/>
                </a:solidFill>
                <a:effectLst/>
                <a:latin typeface="Noto Sans KR"/>
              </a:rPr>
              <a:t>은 </a:t>
            </a:r>
            <a:r>
              <a:rPr lang="en-US" altLang="ko-KR" b="0" i="0" dirty="0">
                <a:solidFill>
                  <a:srgbClr val="555555"/>
                </a:solidFill>
                <a:effectLst/>
                <a:latin typeface="Noto Sans KR"/>
              </a:rPr>
              <a:t>pixel</a:t>
            </a:r>
            <a:r>
              <a:rPr lang="ko-KR" altLang="en-US" b="0" i="0" dirty="0">
                <a:solidFill>
                  <a:srgbClr val="555555"/>
                </a:solidFill>
                <a:effectLst/>
                <a:latin typeface="Noto Sans KR"/>
              </a:rPr>
              <a:t>에 </a:t>
            </a:r>
            <a:r>
              <a:rPr lang="en-US" altLang="ko-KR" b="0" i="0" dirty="0">
                <a:solidFill>
                  <a:srgbClr val="555555"/>
                </a:solidFill>
                <a:effectLst/>
                <a:latin typeface="Noto Sans KR"/>
              </a:rPr>
              <a:t>class</a:t>
            </a:r>
            <a:r>
              <a:rPr lang="ko-KR" altLang="en-US" b="0" i="0" dirty="0">
                <a:solidFill>
                  <a:srgbClr val="555555"/>
                </a:solidFill>
                <a:effectLst/>
                <a:latin typeface="Noto Sans KR"/>
              </a:rPr>
              <a:t>를 </a:t>
            </a:r>
            <a:r>
              <a:rPr lang="en-US" altLang="ko-KR" b="0" i="0" dirty="0">
                <a:solidFill>
                  <a:srgbClr val="555555"/>
                </a:solidFill>
                <a:effectLst/>
                <a:latin typeface="Noto Sans KR"/>
              </a:rPr>
              <a:t>label</a:t>
            </a:r>
            <a:r>
              <a:rPr lang="ko-KR" altLang="en-US" b="0" i="0" dirty="0">
                <a:solidFill>
                  <a:srgbClr val="555555"/>
                </a:solidFill>
                <a:effectLst/>
                <a:latin typeface="Noto Sans KR"/>
              </a:rPr>
              <a:t>하고 각 </a:t>
            </a:r>
            <a:r>
              <a:rPr lang="en-US" altLang="ko-KR" b="0" i="0" dirty="0">
                <a:solidFill>
                  <a:srgbClr val="555555"/>
                </a:solidFill>
                <a:effectLst/>
                <a:latin typeface="Noto Sans KR"/>
              </a:rPr>
              <a:t>instance </a:t>
            </a:r>
            <a:r>
              <a:rPr lang="ko-KR" altLang="en-US" b="0" i="0" dirty="0">
                <a:solidFill>
                  <a:srgbClr val="555555"/>
                </a:solidFill>
                <a:effectLst/>
                <a:latin typeface="Noto Sans KR"/>
              </a:rPr>
              <a:t>사이의 구분이 없습니다</a:t>
            </a:r>
            <a:r>
              <a:rPr lang="en-US" altLang="ko-KR" b="0" i="0" dirty="0">
                <a:solidFill>
                  <a:srgbClr val="555555"/>
                </a:solidFill>
                <a:effectLst/>
                <a:latin typeface="Noto Sans KR"/>
              </a:rPr>
              <a:t>. (b)</a:t>
            </a:r>
            <a:r>
              <a:rPr lang="ko-KR" altLang="en-US" b="0" i="0" dirty="0">
                <a:solidFill>
                  <a:srgbClr val="555555"/>
                </a:solidFill>
                <a:effectLst/>
                <a:latin typeface="Noto Sans KR"/>
              </a:rPr>
              <a:t>를 보면 모든 자동차라 파랑색으로 표현되고 각 자동차에 대한 구분이 없는 것을 확인할 수 있습니다</a:t>
            </a:r>
            <a:r>
              <a:rPr lang="en-US" altLang="ko-KR" b="0" i="0" dirty="0">
                <a:solidFill>
                  <a:srgbClr val="555555"/>
                </a:solidFill>
                <a:effectLst/>
                <a:latin typeface="Noto Sans KR"/>
              </a:rPr>
              <a:t>.</a:t>
            </a:r>
          </a:p>
          <a:p>
            <a:pPr algn="l"/>
            <a:r>
              <a:rPr lang="en-US" altLang="ko-KR" b="0" i="0" dirty="0">
                <a:solidFill>
                  <a:srgbClr val="555555"/>
                </a:solidFill>
                <a:effectLst/>
                <a:latin typeface="Noto Sans KR"/>
              </a:rPr>
              <a:t> </a:t>
            </a:r>
          </a:p>
          <a:p>
            <a:pPr algn="l"/>
            <a:r>
              <a:rPr lang="en-US" altLang="ko-KR" b="0" i="0" dirty="0">
                <a:solidFill>
                  <a:srgbClr val="555555"/>
                </a:solidFill>
                <a:effectLst/>
                <a:latin typeface="Noto Sans KR"/>
              </a:rPr>
              <a:t> instance segmentation</a:t>
            </a:r>
            <a:r>
              <a:rPr lang="ko-KR" altLang="en-US" b="0" i="0" dirty="0">
                <a:solidFill>
                  <a:srgbClr val="555555"/>
                </a:solidFill>
                <a:effectLst/>
                <a:latin typeface="Noto Sans KR"/>
              </a:rPr>
              <a:t>은 이미지내의 </a:t>
            </a:r>
            <a:r>
              <a:rPr lang="en-US" altLang="ko-KR" b="0" i="0" dirty="0">
                <a:solidFill>
                  <a:srgbClr val="555555"/>
                </a:solidFill>
                <a:effectLst/>
                <a:latin typeface="Noto Sans KR"/>
              </a:rPr>
              <a:t>object</a:t>
            </a:r>
            <a:r>
              <a:rPr lang="ko-KR" altLang="en-US" b="0" i="0" dirty="0">
                <a:solidFill>
                  <a:srgbClr val="555555"/>
                </a:solidFill>
                <a:effectLst/>
                <a:latin typeface="Noto Sans KR"/>
              </a:rPr>
              <a:t>를 검출합니다</a:t>
            </a:r>
            <a:r>
              <a:rPr lang="en-US" altLang="ko-KR" b="0" i="0" dirty="0">
                <a:solidFill>
                  <a:srgbClr val="555555"/>
                </a:solidFill>
                <a:effectLst/>
                <a:latin typeface="Noto Sans KR"/>
              </a:rPr>
              <a:t>. </a:t>
            </a:r>
            <a:r>
              <a:rPr lang="ko-KR" altLang="en-US" b="0" i="0" dirty="0">
                <a:solidFill>
                  <a:srgbClr val="555555"/>
                </a:solidFill>
                <a:effectLst/>
                <a:latin typeface="Noto Sans KR"/>
              </a:rPr>
              <a:t>검출된 </a:t>
            </a:r>
            <a:r>
              <a:rPr lang="en-US" altLang="ko-KR" b="0" i="0" dirty="0">
                <a:solidFill>
                  <a:srgbClr val="555555"/>
                </a:solidFill>
                <a:effectLst/>
                <a:latin typeface="Noto Sans KR"/>
              </a:rPr>
              <a:t>object</a:t>
            </a:r>
            <a:r>
              <a:rPr lang="ko-KR" altLang="en-US" b="0" i="0" dirty="0">
                <a:solidFill>
                  <a:srgbClr val="555555"/>
                </a:solidFill>
                <a:effectLst/>
                <a:latin typeface="Noto Sans KR"/>
              </a:rPr>
              <a:t>는 </a:t>
            </a:r>
            <a:r>
              <a:rPr lang="en-US" altLang="ko-KR" b="0" i="0" dirty="0">
                <a:solidFill>
                  <a:srgbClr val="555555"/>
                </a:solidFill>
                <a:effectLst/>
                <a:latin typeface="Noto Sans KR"/>
              </a:rPr>
              <a:t>class</a:t>
            </a:r>
            <a:r>
              <a:rPr lang="ko-KR" altLang="en-US" b="0" i="0" dirty="0">
                <a:solidFill>
                  <a:srgbClr val="555555"/>
                </a:solidFill>
                <a:effectLst/>
                <a:latin typeface="Noto Sans KR"/>
              </a:rPr>
              <a:t>가 부여되진 않지만 개별 </a:t>
            </a:r>
            <a:r>
              <a:rPr lang="en-US" altLang="ko-KR" b="0" i="0" dirty="0">
                <a:solidFill>
                  <a:srgbClr val="555555"/>
                </a:solidFill>
                <a:effectLst/>
                <a:latin typeface="Noto Sans KR"/>
              </a:rPr>
              <a:t>object</a:t>
            </a:r>
            <a:r>
              <a:rPr lang="ko-KR" altLang="en-US" b="0" i="0" dirty="0">
                <a:solidFill>
                  <a:srgbClr val="555555"/>
                </a:solidFill>
                <a:effectLst/>
                <a:latin typeface="Noto Sans KR"/>
              </a:rPr>
              <a:t>에 대해 구분을 합니다</a:t>
            </a:r>
            <a:r>
              <a:rPr lang="en-US" altLang="ko-KR" b="0" i="0" dirty="0">
                <a:solidFill>
                  <a:srgbClr val="555555"/>
                </a:solidFill>
                <a:effectLst/>
                <a:latin typeface="Noto Sans KR"/>
              </a:rPr>
              <a:t>.</a:t>
            </a:r>
          </a:p>
          <a:p>
            <a:pPr algn="l"/>
            <a:r>
              <a:rPr lang="en-US" altLang="ko-KR" b="0" i="0" dirty="0">
                <a:solidFill>
                  <a:srgbClr val="555555"/>
                </a:solidFill>
                <a:effectLst/>
                <a:latin typeface="Noto Sans KR"/>
              </a:rPr>
              <a:t> </a:t>
            </a:r>
          </a:p>
          <a:p>
            <a:pPr algn="l"/>
            <a:r>
              <a:rPr lang="en-US" altLang="ko-KR" b="0" i="0" dirty="0">
                <a:solidFill>
                  <a:srgbClr val="555555"/>
                </a:solidFill>
                <a:effectLst/>
                <a:latin typeface="Noto Sans KR"/>
              </a:rPr>
              <a:t> </a:t>
            </a:r>
            <a:r>
              <a:rPr lang="en-US" altLang="ko-KR" b="0" i="0" dirty="0" err="1">
                <a:solidFill>
                  <a:srgbClr val="555555"/>
                </a:solidFill>
                <a:effectLst/>
                <a:latin typeface="Noto Sans KR"/>
              </a:rPr>
              <a:t>Panotic</a:t>
            </a:r>
            <a:r>
              <a:rPr lang="en-US" altLang="ko-KR" b="0" i="0" dirty="0">
                <a:solidFill>
                  <a:srgbClr val="555555"/>
                </a:solidFill>
                <a:effectLst/>
                <a:latin typeface="Noto Sans KR"/>
              </a:rPr>
              <a:t> segmentation</a:t>
            </a:r>
            <a:r>
              <a:rPr lang="ko-KR" altLang="en-US" b="0" i="0" dirty="0">
                <a:solidFill>
                  <a:srgbClr val="555555"/>
                </a:solidFill>
                <a:effectLst/>
                <a:latin typeface="Noto Sans KR"/>
              </a:rPr>
              <a:t>은 </a:t>
            </a:r>
            <a:r>
              <a:rPr lang="en-US" altLang="ko-KR" b="0" i="0" dirty="0">
                <a:solidFill>
                  <a:srgbClr val="555555"/>
                </a:solidFill>
                <a:effectLst/>
                <a:latin typeface="Noto Sans KR"/>
              </a:rPr>
              <a:t>object</a:t>
            </a:r>
            <a:r>
              <a:rPr lang="ko-KR" altLang="en-US" b="0" i="0" dirty="0">
                <a:solidFill>
                  <a:srgbClr val="555555"/>
                </a:solidFill>
                <a:effectLst/>
                <a:latin typeface="Noto Sans KR"/>
              </a:rPr>
              <a:t>의 </a:t>
            </a:r>
            <a:r>
              <a:rPr lang="en-US" altLang="ko-KR" b="0" i="0" dirty="0">
                <a:solidFill>
                  <a:srgbClr val="555555"/>
                </a:solidFill>
                <a:effectLst/>
                <a:latin typeface="Noto Sans KR"/>
              </a:rPr>
              <a:t>class</a:t>
            </a:r>
            <a:r>
              <a:rPr lang="ko-KR" altLang="en-US" b="0" i="0" dirty="0">
                <a:solidFill>
                  <a:srgbClr val="555555"/>
                </a:solidFill>
                <a:effectLst/>
                <a:latin typeface="Noto Sans KR"/>
              </a:rPr>
              <a:t>와 </a:t>
            </a:r>
            <a:r>
              <a:rPr lang="en-US" altLang="ko-KR" b="0" i="0" dirty="0">
                <a:solidFill>
                  <a:srgbClr val="555555"/>
                </a:solidFill>
                <a:effectLst/>
                <a:latin typeface="Noto Sans KR"/>
              </a:rPr>
              <a:t>instance</a:t>
            </a:r>
            <a:r>
              <a:rPr lang="ko-KR" altLang="en-US" b="0" i="0" dirty="0">
                <a:solidFill>
                  <a:srgbClr val="555555"/>
                </a:solidFill>
                <a:effectLst/>
                <a:latin typeface="Noto Sans KR"/>
              </a:rPr>
              <a:t>를 함께 구분합니다</a:t>
            </a:r>
            <a:r>
              <a:rPr lang="en-US" altLang="ko-KR" b="0" i="0" dirty="0">
                <a:solidFill>
                  <a:srgbClr val="555555"/>
                </a:solidFill>
                <a:effectLst/>
                <a:latin typeface="Noto Sans KR"/>
              </a:rPr>
              <a:t>. </a:t>
            </a:r>
            <a:r>
              <a:rPr lang="ko-KR" altLang="en-US" b="0" i="0" dirty="0">
                <a:solidFill>
                  <a:srgbClr val="555555"/>
                </a:solidFill>
                <a:effectLst/>
                <a:latin typeface="Noto Sans KR"/>
              </a:rPr>
              <a:t>그러면 어떻게 레이블이 되어 </a:t>
            </a:r>
            <a:r>
              <a:rPr lang="ko-KR" altLang="en-US" b="0" i="0" dirty="0" err="1">
                <a:solidFill>
                  <a:srgbClr val="555555"/>
                </a:solidFill>
                <a:effectLst/>
                <a:latin typeface="Noto Sans KR"/>
              </a:rPr>
              <a:t>있냐면</a:t>
            </a:r>
            <a:r>
              <a:rPr lang="ko-KR" altLang="en-US" b="0" i="0" dirty="0">
                <a:solidFill>
                  <a:srgbClr val="555555"/>
                </a:solidFill>
                <a:effectLst/>
                <a:latin typeface="Noto Sans KR"/>
              </a:rPr>
              <a:t> </a:t>
            </a:r>
            <a:r>
              <a:rPr lang="en-US" altLang="ko-KR" b="0" i="0" dirty="0">
                <a:solidFill>
                  <a:srgbClr val="555555"/>
                </a:solidFill>
                <a:effectLst/>
                <a:latin typeface="Noto Sans KR"/>
              </a:rPr>
              <a:t>[class][instance id]</a:t>
            </a:r>
            <a:r>
              <a:rPr lang="ko-KR" altLang="en-US" b="0" i="0" dirty="0">
                <a:solidFill>
                  <a:srgbClr val="555555"/>
                </a:solidFill>
                <a:effectLst/>
                <a:latin typeface="Noto Sans KR"/>
              </a:rPr>
              <a:t>로 레이블을 합니다</a:t>
            </a:r>
            <a:r>
              <a:rPr lang="en-US" altLang="ko-KR" b="0" i="0" dirty="0">
                <a:solidFill>
                  <a:srgbClr val="555555"/>
                </a:solidFill>
                <a:effectLst/>
                <a:latin typeface="Noto Sans KR"/>
              </a:rPr>
              <a:t>.</a:t>
            </a:r>
          </a:p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057781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56197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04660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362413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3395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281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92865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87376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슬라이드 노트 개체 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914400" rtl="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ko-KR" sz="1200" dirty="0">
                    <a:latin typeface="+mn-ea"/>
                  </a:rPr>
                  <a:t>Prediction </a:t>
                </a:r>
                <a:r>
                  <a:rPr lang="ko-KR" altLang="en-US" sz="1200" dirty="0">
                    <a:latin typeface="+mn-ea"/>
                  </a:rPr>
                  <a:t>집합의 크기 </a:t>
                </a:r>
                <a:r>
                  <a:rPr lang="en-US" altLang="ko-KR" sz="1200" dirty="0">
                    <a:latin typeface="+mn-ea"/>
                  </a:rPr>
                  <a:t>|</a:t>
                </a:r>
                <a:r>
                  <a:rPr lang="en-US" altLang="ko-KR" sz="1200" dirty="0"/>
                  <a:t> </a:t>
                </a:r>
                <a14:m>
                  <m:oMath xmlns:m="http://schemas.openxmlformats.org/officeDocument/2006/math">
                    <m:r>
                      <a:rPr lang="en-US" altLang="ko-KR" sz="1200" i="1" dirty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altLang="ko-KR" sz="12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ko-KR" sz="1200" dirty="0">
                    <a:latin typeface="+mn-ea"/>
                  </a:rPr>
                  <a:t>| = </a:t>
                </a:r>
                <a14:m>
                  <m:oMath xmlns:m="http://schemas.openxmlformats.org/officeDocument/2006/math">
                    <m:r>
                      <a:rPr lang="en-US" altLang="ko-KR" sz="12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ko-KR" altLang="en-US" sz="1200" dirty="0">
                    <a:latin typeface="+mn-ea"/>
                  </a:rPr>
                  <a:t> 과 </a:t>
                </a:r>
                <a:r>
                  <a:rPr lang="en-US" altLang="ko-KR" sz="1200" dirty="0">
                    <a:latin typeface="+mn-ea"/>
                  </a:rPr>
                  <a:t>Ground Truth </a:t>
                </a:r>
                <a:r>
                  <a:rPr lang="ko-KR" altLang="en-US" sz="1200" dirty="0">
                    <a:latin typeface="+mn-ea"/>
                  </a:rPr>
                  <a:t>집합의 크기  </a:t>
                </a:r>
                <a:r>
                  <a:rPr lang="en-US" altLang="ko-KR" sz="1200" dirty="0">
                    <a:latin typeface="+mn-ea"/>
                  </a:rPr>
                  <a:t>|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o-KR" altLang="en-US" sz="1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sz="1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altLang="ko-KR" sz="1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𝑔𝑡</m:t>
                        </m:r>
                      </m:sup>
                    </m:sSup>
                  </m:oMath>
                </a14:m>
                <a:r>
                  <a:rPr lang="en-US" altLang="ko-KR" sz="1200" dirty="0">
                    <a:latin typeface="+mn-ea"/>
                  </a:rPr>
                  <a:t> | </a:t>
                </a:r>
                <a:r>
                  <a:rPr lang="en-US" altLang="ko-KR" sz="1200" dirty="0">
                    <a:solidFill>
                      <a:schemeClr val="tx1"/>
                    </a:solidFill>
                    <a:latin typeface="+mn-ea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o-KR" altLang="en-US" sz="1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altLang="ko-KR" sz="12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𝑔𝑡</m:t>
                        </m:r>
                      </m:sup>
                    </m:sSup>
                    <m:r>
                      <a:rPr lang="en-US" altLang="ko-KR" sz="12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o-KR" altLang="en-US" sz="1200" dirty="0">
                    <a:latin typeface="+mn-ea"/>
                  </a:rPr>
                  <a:t>가 다르기 때문에</a:t>
                </a:r>
                <a:r>
                  <a:rPr lang="en-US" altLang="ko-KR" sz="1200" dirty="0">
                    <a:latin typeface="+mn-ea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ko-KR" sz="12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ko-KR" altLang="en-US" sz="1200" dirty="0">
                    <a:latin typeface="+mn-ea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ko-KR" sz="1200" dirty="0" smtClean="0">
                        <a:latin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altLang="ko-KR" sz="1200" dirty="0">
                    <a:latin typeface="+mn-ea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o-KR" altLang="en-US" sz="12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1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altLang="ko-KR" sz="1200" i="1" dirty="0">
                            <a:latin typeface="Cambria Math" panose="02040503050406030204" pitchFamily="18" charset="0"/>
                          </a:rPr>
                          <m:t>𝑔𝑡</m:t>
                        </m:r>
                      </m:sup>
                    </m:sSup>
                    <m:r>
                      <a:rPr lang="en-US" altLang="ko-KR" sz="12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o-KR" altLang="en-US" sz="1200" dirty="0">
                    <a:latin typeface="+mn-ea"/>
                  </a:rPr>
                  <a:t>라고 가정하고 </a:t>
                </a:r>
                <a:r>
                  <a:rPr lang="en-US" altLang="ko-KR" sz="1200" dirty="0">
                    <a:latin typeface="+mn-ea"/>
                  </a:rPr>
                  <a:t>, possibility-mask pair</a:t>
                </a:r>
                <a:r>
                  <a:rPr lang="ko-KR" altLang="en-US" sz="1200" dirty="0">
                    <a:latin typeface="+mn-ea"/>
                  </a:rPr>
                  <a:t>의 카테고리에 </a:t>
                </a:r>
                <a:r>
                  <a:rPr lang="en-US" altLang="ko-KR" sz="1200" dirty="0">
                    <a:latin typeface="+mn-ea"/>
                  </a:rPr>
                  <a:t>no object </a:t>
                </a:r>
                <a:r>
                  <a:rPr lang="ko-KR" altLang="en-US" sz="1200" dirty="0">
                    <a:latin typeface="+mn-ea"/>
                  </a:rPr>
                  <a:t>토큰을 추가하여 일대일 매칭이 가능하게 함</a:t>
                </a:r>
                <a:endParaRPr lang="en-US" altLang="ko-KR" sz="1200" dirty="0">
                  <a:latin typeface="+mn-ea"/>
                </a:endParaRPr>
              </a:p>
              <a:p>
                <a:endParaRPr lang="en-US" altLang="ko-KR" dirty="0"/>
              </a:p>
            </p:txBody>
          </p:sp>
        </mc:Choice>
        <mc:Fallback xmlns="">
          <p:sp>
            <p:nvSpPr>
              <p:cNvPr id="3" name="슬라이드 노트 개체 틀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914400" rtl="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ko-KR" sz="1200" dirty="0">
                    <a:latin typeface="+mn-ea"/>
                  </a:rPr>
                  <a:t>Prediction </a:t>
                </a:r>
                <a:r>
                  <a:rPr lang="ko-KR" altLang="en-US" sz="1200" dirty="0">
                    <a:latin typeface="+mn-ea"/>
                  </a:rPr>
                  <a:t>집합의 크기 </a:t>
                </a:r>
                <a:r>
                  <a:rPr lang="en-US" altLang="ko-KR" sz="1200" dirty="0">
                    <a:latin typeface="+mn-ea"/>
                  </a:rPr>
                  <a:t>|</a:t>
                </a:r>
                <a:r>
                  <a:rPr lang="en-US" altLang="ko-KR" sz="1200" dirty="0"/>
                  <a:t> </a:t>
                </a:r>
                <a:r>
                  <a:rPr lang="en-US" altLang="ko-KR" sz="1200" i="0" dirty="0">
                    <a:latin typeface="Cambria Math" panose="02040503050406030204" pitchFamily="18" charset="0"/>
                  </a:rPr>
                  <a:t>𝑧 </a:t>
                </a:r>
                <a:r>
                  <a:rPr lang="en-US" altLang="ko-KR" sz="1200" dirty="0">
                    <a:latin typeface="+mn-ea"/>
                  </a:rPr>
                  <a:t>| = </a:t>
                </a:r>
                <a:r>
                  <a:rPr lang="en-US" altLang="ko-KR" sz="1200" b="0" i="0">
                    <a:latin typeface="Cambria Math" panose="02040503050406030204" pitchFamily="18" charset="0"/>
                  </a:rPr>
                  <a:t>𝑁</a:t>
                </a:r>
                <a:r>
                  <a:rPr lang="ko-KR" altLang="en-US" sz="1200" dirty="0">
                    <a:latin typeface="+mn-ea"/>
                  </a:rPr>
                  <a:t> 과 </a:t>
                </a:r>
                <a:r>
                  <a:rPr lang="en-US" altLang="ko-KR" sz="1200" dirty="0">
                    <a:latin typeface="+mn-ea"/>
                  </a:rPr>
                  <a:t>Ground Truth </a:t>
                </a:r>
                <a:r>
                  <a:rPr lang="ko-KR" altLang="en-US" sz="1200" dirty="0">
                    <a:latin typeface="+mn-ea"/>
                  </a:rPr>
                  <a:t>집합의 크기  </a:t>
                </a:r>
                <a:r>
                  <a:rPr lang="en-US" altLang="ko-KR" sz="1200" dirty="0">
                    <a:latin typeface="+mn-ea"/>
                  </a:rPr>
                  <a:t>|</a:t>
                </a:r>
                <a:r>
                  <a:rPr lang="ko-KR" altLang="en-US" sz="1200" i="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〖</a:t>
                </a:r>
                <a:r>
                  <a:rPr lang="en-US" altLang="ko-KR" sz="1200" b="0" i="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 𝑧</a:t>
                </a:r>
                <a:r>
                  <a:rPr lang="ko-KR" altLang="en-US" sz="1200" b="0" i="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〗^</a:t>
                </a:r>
                <a:r>
                  <a:rPr lang="en-US" altLang="ko-KR" sz="1200" b="0" i="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𝑔𝑡</a:t>
                </a:r>
                <a:r>
                  <a:rPr lang="en-US" altLang="ko-KR" sz="1200" dirty="0">
                    <a:latin typeface="+mn-ea"/>
                  </a:rPr>
                  <a:t> | </a:t>
                </a:r>
                <a:r>
                  <a:rPr lang="en-US" altLang="ko-KR" sz="1200" dirty="0">
                    <a:solidFill>
                      <a:schemeClr val="tx1"/>
                    </a:solidFill>
                    <a:latin typeface="+mn-ea"/>
                  </a:rPr>
                  <a:t>= </a:t>
                </a:r>
                <a:r>
                  <a:rPr lang="en-US" altLang="ko-KR" sz="1200" b="0" i="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𝑁</a:t>
                </a:r>
                <a:r>
                  <a:rPr lang="ko-KR" altLang="en-US" sz="1200" b="0" i="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^</a:t>
                </a:r>
                <a:r>
                  <a:rPr lang="en-US" altLang="ko-KR" sz="1200" i="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𝑔𝑡 </a:t>
                </a:r>
                <a:r>
                  <a:rPr lang="en-US" altLang="ko-KR" sz="1200" i="0" dirty="0">
                    <a:latin typeface="Cambria Math" panose="02040503050406030204" pitchFamily="18" charset="0"/>
                  </a:rPr>
                  <a:t> </a:t>
                </a:r>
                <a:r>
                  <a:rPr lang="ko-KR" altLang="en-US" sz="1200" dirty="0">
                    <a:latin typeface="+mn-ea"/>
                  </a:rPr>
                  <a:t>가 다르기 때문에</a:t>
                </a:r>
                <a:r>
                  <a:rPr lang="en-US" altLang="ko-KR" sz="1200" dirty="0">
                    <a:latin typeface="+mn-ea"/>
                  </a:rPr>
                  <a:t>, </a:t>
                </a:r>
                <a:r>
                  <a:rPr lang="en-US" altLang="ko-KR" sz="1200" i="0">
                    <a:latin typeface="Cambria Math" panose="02040503050406030204" pitchFamily="18" charset="0"/>
                  </a:rPr>
                  <a:t>𝑁</a:t>
                </a:r>
                <a:r>
                  <a:rPr lang="ko-KR" altLang="en-US" sz="1200" dirty="0">
                    <a:latin typeface="+mn-ea"/>
                  </a:rPr>
                  <a:t> </a:t>
                </a:r>
                <a:r>
                  <a:rPr lang="en-US" altLang="ko-KR" sz="1200" i="0" dirty="0">
                    <a:latin typeface="Cambria Math" panose="02040503050406030204" pitchFamily="18" charset="0"/>
                  </a:rPr>
                  <a:t>≥</a:t>
                </a:r>
                <a:r>
                  <a:rPr lang="en-US" altLang="ko-KR" sz="1200" dirty="0">
                    <a:latin typeface="+mn-ea"/>
                  </a:rPr>
                  <a:t> </a:t>
                </a:r>
                <a:r>
                  <a:rPr lang="en-US" altLang="ko-KR" sz="1200" i="0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𝑁</a:t>
                </a:r>
                <a:r>
                  <a:rPr lang="ko-KR" altLang="en-US" sz="1200" i="0" dirty="0">
                    <a:solidFill>
                      <a:srgbClr val="836967"/>
                    </a:solidFill>
                    <a:latin typeface="Cambria Math" panose="02040503050406030204" pitchFamily="18" charset="0"/>
                  </a:rPr>
                  <a:t>^</a:t>
                </a:r>
                <a:r>
                  <a:rPr lang="en-US" altLang="ko-KR" sz="1200" i="0" dirty="0">
                    <a:latin typeface="Cambria Math" panose="02040503050406030204" pitchFamily="18" charset="0"/>
                  </a:rPr>
                  <a:t>𝑔𝑡  </a:t>
                </a:r>
                <a:r>
                  <a:rPr lang="ko-KR" altLang="en-US" sz="1200" dirty="0">
                    <a:latin typeface="+mn-ea"/>
                  </a:rPr>
                  <a:t>라고 가정하고 </a:t>
                </a:r>
                <a:r>
                  <a:rPr lang="en-US" altLang="ko-KR" sz="1200" dirty="0">
                    <a:latin typeface="+mn-ea"/>
                  </a:rPr>
                  <a:t>, possibility-mask pair</a:t>
                </a:r>
                <a:r>
                  <a:rPr lang="ko-KR" altLang="en-US" sz="1200" dirty="0">
                    <a:latin typeface="+mn-ea"/>
                  </a:rPr>
                  <a:t>의 카테고리에 </a:t>
                </a:r>
                <a:r>
                  <a:rPr lang="en-US" altLang="ko-KR" sz="1200" dirty="0">
                    <a:latin typeface="+mn-ea"/>
                  </a:rPr>
                  <a:t>no object </a:t>
                </a:r>
                <a:r>
                  <a:rPr lang="ko-KR" altLang="en-US" sz="1200" dirty="0">
                    <a:latin typeface="+mn-ea"/>
                  </a:rPr>
                  <a:t>토큰을 추가하여 일대일 매칭이 가능하게 함</a:t>
                </a:r>
                <a:endParaRPr lang="en-US" altLang="ko-KR" sz="1200" dirty="0">
                  <a:latin typeface="+mn-ea"/>
                </a:endParaRPr>
              </a:p>
              <a:p>
                <a:endParaRPr lang="en-US" altLang="ko-KR" dirty="0"/>
              </a:p>
            </p:txBody>
          </p:sp>
        </mc:Fallback>
      </mc:AlternateContent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50917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33586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Backbone</a:t>
            </a:r>
            <a:r>
              <a:rPr lang="ko-KR" altLang="en-US" dirty="0"/>
              <a:t>을 사용하여 이미지 특징 </a:t>
            </a:r>
            <a:r>
              <a:rPr lang="en-US" altLang="ko-KR" dirty="0"/>
              <a:t>F</a:t>
            </a:r>
            <a:r>
              <a:rPr lang="ko-KR" altLang="en-US" dirty="0"/>
              <a:t>를 추출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Backbone</a:t>
            </a:r>
            <a:r>
              <a:rPr lang="ko-KR" altLang="en-US" dirty="0"/>
              <a:t>은 </a:t>
            </a:r>
            <a:r>
              <a:rPr lang="en-US" altLang="ko-KR" dirty="0" err="1"/>
              <a:t>ResNet</a:t>
            </a:r>
            <a:r>
              <a:rPr lang="ko-KR" altLang="en-US" dirty="0"/>
              <a:t>과 </a:t>
            </a:r>
            <a:r>
              <a:rPr lang="en-US" altLang="ko-KR" dirty="0" err="1"/>
              <a:t>Swin</a:t>
            </a:r>
            <a:r>
              <a:rPr lang="en-US" altLang="ko-KR" dirty="0"/>
              <a:t> Transformer</a:t>
            </a:r>
            <a:r>
              <a:rPr lang="ko-KR" altLang="en-US" dirty="0"/>
              <a:t>을 사용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픽셀 </a:t>
            </a:r>
            <a:r>
              <a:rPr lang="ko-KR" altLang="en-US" dirty="0" err="1"/>
              <a:t>디코더에서는</a:t>
            </a:r>
            <a:r>
              <a:rPr lang="ko-KR" altLang="en-US" dirty="0"/>
              <a:t> 이미지 특징을 점진적으로 </a:t>
            </a:r>
            <a:r>
              <a:rPr lang="en-US" altLang="ko-KR" dirty="0" err="1"/>
              <a:t>upsampling</a:t>
            </a:r>
            <a:r>
              <a:rPr lang="ko-KR" altLang="en-US" dirty="0"/>
              <a:t>하여 픽셀 별 </a:t>
            </a:r>
            <a:r>
              <a:rPr lang="ko-KR" altLang="en-US" dirty="0" err="1"/>
              <a:t>임베딩</a:t>
            </a:r>
            <a:r>
              <a:rPr lang="ko-KR" altLang="en-US" dirty="0"/>
              <a:t> 추출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트랜스포머 </a:t>
            </a:r>
            <a:r>
              <a:rPr lang="ko-KR" altLang="en-US" dirty="0" err="1"/>
              <a:t>디코더에서는</a:t>
            </a:r>
            <a:r>
              <a:rPr lang="ko-KR" altLang="en-US" dirty="0"/>
              <a:t> 이미지 특징에 </a:t>
            </a:r>
            <a:r>
              <a:rPr lang="en-US" altLang="ko-KR" dirty="0"/>
              <a:t>attention </a:t>
            </a:r>
            <a:r>
              <a:rPr lang="en-US" altLang="ko-KR" dirty="0" err="1"/>
              <a:t>machanism</a:t>
            </a:r>
            <a:r>
              <a:rPr lang="ko-KR" altLang="en-US" dirty="0"/>
              <a:t>을 적용하고 쿼리의 개수인 </a:t>
            </a:r>
            <a:r>
              <a:rPr lang="en-US" altLang="ko-KR" dirty="0"/>
              <a:t>N</a:t>
            </a:r>
            <a:r>
              <a:rPr lang="ko-KR" altLang="en-US" dirty="0"/>
              <a:t>개의 </a:t>
            </a:r>
            <a:r>
              <a:rPr lang="en-US" altLang="ko-KR" dirty="0"/>
              <a:t>segment embedding</a:t>
            </a:r>
            <a:r>
              <a:rPr lang="ko-KR" altLang="en-US" dirty="0"/>
              <a:t>을 생성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위 </a:t>
            </a:r>
            <a:r>
              <a:rPr lang="ko-KR" altLang="en-US" dirty="0" err="1"/>
              <a:t>임베딩은</a:t>
            </a:r>
            <a:r>
              <a:rPr lang="ko-KR" altLang="en-US" dirty="0"/>
              <a:t> 독립적으로 </a:t>
            </a:r>
            <a:r>
              <a:rPr lang="en-US" altLang="ko-KR" dirty="0"/>
              <a:t>N</a:t>
            </a:r>
            <a:r>
              <a:rPr lang="ko-KR" altLang="en-US" dirty="0"/>
              <a:t>개의 클래스 예측과 각각에 해당하는 </a:t>
            </a:r>
            <a:r>
              <a:rPr lang="en-US" altLang="ko-KR" dirty="0"/>
              <a:t>mask embedding </a:t>
            </a:r>
            <a:r>
              <a:rPr lang="ko-KR" altLang="en-US" dirty="0"/>
              <a:t>생성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픽셀 </a:t>
            </a:r>
            <a:r>
              <a:rPr lang="ko-KR" altLang="en-US" dirty="0" err="1"/>
              <a:t>임베딩과</a:t>
            </a:r>
            <a:r>
              <a:rPr lang="ko-KR" altLang="en-US" dirty="0"/>
              <a:t> 마스크 </a:t>
            </a:r>
            <a:r>
              <a:rPr lang="ko-KR" altLang="en-US" dirty="0" err="1"/>
              <a:t>임베딩에</a:t>
            </a:r>
            <a:r>
              <a:rPr lang="ko-KR" altLang="en-US" dirty="0"/>
              <a:t> 내적을 수행하여 </a:t>
            </a:r>
            <a:r>
              <a:rPr lang="en-US" altLang="ko-KR" dirty="0"/>
              <a:t>N</a:t>
            </a:r>
            <a:r>
              <a:rPr lang="ko-KR" altLang="en-US" dirty="0"/>
              <a:t>개의 중첩 가능한 마스크를 생성하고 </a:t>
            </a:r>
            <a:r>
              <a:rPr lang="en-US" altLang="ko-KR" dirty="0"/>
              <a:t>sigmoid </a:t>
            </a:r>
            <a:r>
              <a:rPr lang="ko-KR" altLang="en-US" dirty="0"/>
              <a:t>함수를 적용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 err="1"/>
              <a:t>시멘틱</a:t>
            </a:r>
            <a:r>
              <a:rPr lang="ko-KR" altLang="en-US" dirty="0"/>
              <a:t> </a:t>
            </a:r>
            <a:r>
              <a:rPr lang="ko-KR" altLang="en-US" dirty="0" err="1"/>
              <a:t>세그멘테이션의</a:t>
            </a:r>
            <a:r>
              <a:rPr lang="ko-KR" altLang="en-US" dirty="0"/>
              <a:t> 경우</a:t>
            </a:r>
            <a:r>
              <a:rPr lang="en-US" altLang="ko-KR" dirty="0"/>
              <a:t>, </a:t>
            </a:r>
            <a:r>
              <a:rPr lang="ko-KR" altLang="en-US" dirty="0"/>
              <a:t>행렬 곱셈을 사용하여 </a:t>
            </a:r>
            <a:r>
              <a:rPr lang="en-US" altLang="ko-KR" dirty="0"/>
              <a:t>N</a:t>
            </a:r>
            <a:r>
              <a:rPr lang="ko-KR" altLang="en-US" dirty="0"/>
              <a:t>개의 이진 마스크와 클래스 예측을 결합하여 최종 예측을 계산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275205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09FEC2-E03A-4AE0-A376-EF4F600C0078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7200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B42B1151-51A5-009F-77B6-DE8A1B7D84E1}"/>
              </a:ext>
            </a:extLst>
          </p:cNvPr>
          <p:cNvCxnSpPr/>
          <p:nvPr userDrawn="1"/>
        </p:nvCxnSpPr>
        <p:spPr>
          <a:xfrm flipV="1">
            <a:off x="831851" y="2447110"/>
            <a:ext cx="10515600" cy="29227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6824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F3853-045D-40B1-82A2-45D776B2E9AC}" type="datetime1">
              <a:rPr lang="ko-KR" altLang="en-US" smtClean="0"/>
              <a:t>2023-06-02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6103-5126-4115-869A-A1AF11FD5C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5427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0C7ED-5BF3-4D03-B896-DAF14C40C429}" type="datetime1">
              <a:rPr lang="ko-KR" altLang="en-US" smtClean="0"/>
              <a:t>2023-06-02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6103-5126-4115-869A-A1AF11FD5C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5766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마스터 부제목 스타일 편집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1851" y="1491296"/>
            <a:ext cx="10515600" cy="955812"/>
          </a:xfrm>
        </p:spPr>
        <p:txBody>
          <a:bodyPr anchor="ctr" anchorCtr="0">
            <a:normAutofit/>
          </a:bodyPr>
          <a:lstStyle>
            <a:lvl1pPr>
              <a:defRPr sz="4000">
                <a:latin typeface="KoPub돋움체 Bold" panose="00000800000000000000" pitchFamily="2" charset="-127"/>
                <a:ea typeface="KoPub돋움체 Bold" panose="00000800000000000000" pitchFamily="2" charset="-127"/>
              </a:defRPr>
            </a:lvl1pPr>
          </a:lstStyle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cxnSp>
        <p:nvCxnSpPr>
          <p:cNvPr id="8" name="직선 연결선 7"/>
          <p:cNvCxnSpPr/>
          <p:nvPr userDrawn="1"/>
        </p:nvCxnSpPr>
        <p:spPr>
          <a:xfrm flipV="1">
            <a:off x="831851" y="2447110"/>
            <a:ext cx="10515600" cy="29227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13701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29623" y="195944"/>
            <a:ext cx="11332755" cy="761999"/>
          </a:xfrm>
        </p:spPr>
        <p:txBody>
          <a:bodyPr>
            <a:normAutofit/>
          </a:bodyPr>
          <a:lstStyle>
            <a:lvl1pPr>
              <a:defRPr sz="3200" b="1">
                <a:latin typeface="KoPub돋움체 Bold" panose="00000800000000000000" pitchFamily="2" charset="-127"/>
                <a:ea typeface="KoPub돋움체 Bold" panose="00000800000000000000" pitchFamily="2" charset="-127"/>
              </a:defRPr>
            </a:lvl1pPr>
          </a:lstStyle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29623" y="1271451"/>
            <a:ext cx="11332755" cy="5033555"/>
          </a:xfrm>
        </p:spPr>
        <p:txBody>
          <a:bodyPr>
            <a:normAutofit/>
          </a:bodyPr>
          <a:lstStyle>
            <a:lvl1pPr marL="266700" indent="-266700" latinLnBrk="0">
              <a:buSzPct val="100000"/>
              <a:buFont typeface="Wingdings 2" panose="05020102010507070707" pitchFamily="18" charset="2"/>
              <a:buChar char=""/>
              <a:defRPr sz="2400">
                <a:latin typeface="KoPub돋움체 Bold" panose="00000800000000000000" pitchFamily="2" charset="-127"/>
                <a:ea typeface="KoPub돋움체 Bold" panose="00000800000000000000" pitchFamily="2" charset="-127"/>
              </a:defRPr>
            </a:lvl1pPr>
            <a:lvl2pPr marL="685800" indent="-228600" latinLnBrk="0">
              <a:buFont typeface="Wingdings 2" panose="05020102010507070707" pitchFamily="18" charset="2"/>
              <a:buChar char=""/>
              <a:defRPr sz="2000">
                <a:latin typeface="KoPub돋움체 Bold" panose="00000800000000000000" pitchFamily="2" charset="-127"/>
                <a:ea typeface="KoPub돋움체 Bold" panose="00000800000000000000" pitchFamily="2" charset="-127"/>
              </a:defRPr>
            </a:lvl2pPr>
            <a:lvl3pPr marL="1143000" indent="-228600" latinLnBrk="0">
              <a:buFont typeface="Calibri" panose="020F0502020204030204" pitchFamily="34" charset="0"/>
              <a:buChar char="‒"/>
              <a:defRPr sz="1800">
                <a:latin typeface="KoPub돋움체 Bold" panose="00000800000000000000" pitchFamily="2" charset="-127"/>
                <a:ea typeface="KoPub돋움체 Bold" panose="00000800000000000000" pitchFamily="2" charset="-127"/>
              </a:defRPr>
            </a:lvl3pPr>
            <a:lvl4pPr marL="1600200" indent="-228600" latinLnBrk="0">
              <a:buFont typeface="맑은 고딕" panose="020B0503020000020004" pitchFamily="50" charset="-127"/>
              <a:buChar char="〮"/>
              <a:defRPr sz="1600">
                <a:latin typeface="KoPub돋움체 Bold" panose="00000800000000000000" pitchFamily="2" charset="-127"/>
                <a:ea typeface="KoPub돋움체 Bold" panose="00000800000000000000" pitchFamily="2" charset="-127"/>
              </a:defRPr>
            </a:lvl4pPr>
            <a:lvl5pPr marL="2057400" indent="-228600" latinLnBrk="0">
              <a:buFont typeface="Wingdings 2" panose="05020102010507070707" pitchFamily="18" charset="2"/>
              <a:buChar char=""/>
              <a:defRPr sz="1600">
                <a:latin typeface="KoPub돋움체 Bold" panose="00000800000000000000" pitchFamily="2" charset="-127"/>
                <a:ea typeface="KoPub돋움체 Bold" panose="00000800000000000000" pitchFamily="2" charset="-127"/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30370"/>
            <a:ext cx="3151777" cy="365125"/>
          </a:xfrm>
        </p:spPr>
        <p:txBody>
          <a:bodyPr/>
          <a:lstStyle/>
          <a:p>
            <a:fld id="{96F6E33C-608B-4FE7-86A1-D0D7EE07B18B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0" name="직선 연결선 9"/>
          <p:cNvCxnSpPr/>
          <p:nvPr userDrawn="1"/>
        </p:nvCxnSpPr>
        <p:spPr>
          <a:xfrm>
            <a:off x="429623" y="969537"/>
            <a:ext cx="11332755" cy="0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9" t="71892" r="3525"/>
          <a:stretch/>
        </p:blipFill>
        <p:spPr>
          <a:xfrm>
            <a:off x="422010" y="6365966"/>
            <a:ext cx="2124585" cy="4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85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E33C-608B-4FE7-86A1-D0D7EE07B18B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E2C4952B-CDE7-EA81-5E5A-BBCC1A281817}"/>
              </a:ext>
            </a:extLst>
          </p:cNvPr>
          <p:cNvCxnSpPr/>
          <p:nvPr userDrawn="1"/>
        </p:nvCxnSpPr>
        <p:spPr>
          <a:xfrm>
            <a:off x="429623" y="969537"/>
            <a:ext cx="11332755" cy="0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그림 7">
            <a:extLst>
              <a:ext uri="{FF2B5EF4-FFF2-40B4-BE49-F238E27FC236}">
                <a16:creationId xmlns:a16="http://schemas.microsoft.com/office/drawing/2014/main" id="{FAB9BEED-5947-08CE-6A39-E52C6FF6E99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9" t="71892" r="3525"/>
          <a:stretch/>
        </p:blipFill>
        <p:spPr>
          <a:xfrm>
            <a:off x="422010" y="6365966"/>
            <a:ext cx="2124585" cy="4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06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96D90-1A0C-4670-BB78-48B232EF3EED}" type="datetime1">
              <a:rPr lang="ko-KR" altLang="en-US" smtClean="0"/>
              <a:t>2023-06-02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6103-5126-4115-869A-A1AF11FD5C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6041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2D312-FD9F-42DF-A41F-79D2D6FCCFFE}" type="datetime1">
              <a:rPr lang="ko-KR" altLang="en-US" smtClean="0"/>
              <a:t>2023-06-02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6103-5126-4115-869A-A1AF11FD5C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2550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D93FE-21E4-4CBA-98A7-40F152473B58}" type="datetime1">
              <a:rPr lang="ko-KR" altLang="en-US" smtClean="0"/>
              <a:t>2023-06-02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6103-5126-4115-869A-A1AF11FD5C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5290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4D4AE-924E-460B-90D3-F4B7C0D5F8E2}" type="datetime1">
              <a:rPr lang="ko-KR" altLang="en-US" smtClean="0"/>
              <a:t>2023-06-02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6103-5126-4115-869A-A1AF11FD5C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6904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4FF2B-25BB-429C-A6B2-359C6B75F068}" type="datetime1">
              <a:rPr lang="ko-KR" altLang="en-US" smtClean="0"/>
              <a:t>2023-06-02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6103-5126-4115-869A-A1AF11FD5C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2549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237FB-2700-4EDB-98DB-0207F05EBC6C}" type="datetime1">
              <a:rPr lang="ko-KR" altLang="en-US" smtClean="0"/>
              <a:t>2023-06-02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6103-5126-4115-869A-A1AF11FD5C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7019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EED21-1ECB-41CD-A690-9F83AA2A7757}" type="datetime1">
              <a:rPr lang="ko-KR" altLang="en-US" smtClean="0"/>
              <a:t>2023-06-02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06103-5126-4115-869A-A1AF11FD5C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1950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ECCF3-1E80-4EFC-B9F8-E76FB6BDBE51}" type="datetime1">
              <a:rPr lang="ko-KR" altLang="en-US" smtClean="0"/>
              <a:t>2023-06-02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06103-5126-4115-869A-A1AF11FD5C0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162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61" r:id="rId12"/>
    <p:sldLayoutId id="2147483662" r:id="rId13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ctrTitle"/>
          </p:nvPr>
        </p:nvSpPr>
        <p:spPr>
          <a:xfrm>
            <a:off x="1524000" y="1265379"/>
            <a:ext cx="9144000" cy="111774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ko-KR" sz="2800" b="1" dirty="0" err="1">
                <a:latin typeface="+mj-ea"/>
              </a:rPr>
              <a:t>MaskFormer</a:t>
            </a:r>
            <a:r>
              <a:rPr lang="en-US" altLang="ko-KR" sz="2800" b="1" dirty="0">
                <a:latin typeface="+mj-ea"/>
              </a:rPr>
              <a:t> : Per-Pixel Classification is Not All You Need for Semantic Segmentation</a:t>
            </a:r>
            <a:endParaRPr lang="ko-KR" altLang="en-US" sz="2800" b="1" dirty="0">
              <a:latin typeface="+mj-ea"/>
              <a:ea typeface="+mj-ea"/>
            </a:endParaRPr>
          </a:p>
        </p:txBody>
      </p:sp>
      <p:sp>
        <p:nvSpPr>
          <p:cNvPr id="2" name="부제목 1"/>
          <p:cNvSpPr>
            <a:spLocks noGrp="1"/>
          </p:cNvSpPr>
          <p:nvPr>
            <p:ph type="subTitle" idx="1"/>
          </p:nvPr>
        </p:nvSpPr>
        <p:spPr>
          <a:xfrm>
            <a:off x="2667000" y="3822428"/>
            <a:ext cx="7367588" cy="2417734"/>
          </a:xfrm>
        </p:spPr>
        <p:txBody>
          <a:bodyPr>
            <a:noAutofit/>
          </a:bodyPr>
          <a:lstStyle/>
          <a:p>
            <a:pPr lvl="0" algn="r" latinLnBrk="0">
              <a:lnSpc>
                <a:spcPct val="100000"/>
              </a:lnSpc>
              <a:defRPr/>
            </a:pPr>
            <a:endParaRPr lang="en-US" altLang="ko-KR" sz="1800" dirty="0">
              <a:latin typeface="+mn-ea"/>
              <a:cs typeface="Calibri" panose="020F0502020204030204" pitchFamily="34" charset="0"/>
            </a:endParaRPr>
          </a:p>
          <a:p>
            <a:pPr lvl="0" algn="r" latinLnBrk="0">
              <a:lnSpc>
                <a:spcPct val="100000"/>
              </a:lnSpc>
              <a:defRPr/>
            </a:pPr>
            <a:r>
              <a:rPr lang="en-US" altLang="ko-KR" sz="1800" dirty="0">
                <a:latin typeface="+mn-ea"/>
                <a:cs typeface="Calibri" panose="020F0502020204030204" pitchFamily="34" charset="0"/>
              </a:rPr>
              <a:t>Won Jun Noh</a:t>
            </a:r>
          </a:p>
          <a:p>
            <a:pPr lvl="0" algn="r" latinLnBrk="0">
              <a:lnSpc>
                <a:spcPct val="100000"/>
              </a:lnSpc>
              <a:defRPr/>
            </a:pPr>
            <a:r>
              <a:rPr lang="en-US" altLang="ko-KR" sz="1800" dirty="0">
                <a:latin typeface="+mn-ea"/>
                <a:cs typeface="Calibri" panose="020F0502020204030204" pitchFamily="34" charset="0"/>
              </a:rPr>
              <a:t>RTOS Lab</a:t>
            </a:r>
          </a:p>
          <a:p>
            <a:pPr lvl="0" algn="r" latinLnBrk="0">
              <a:lnSpc>
                <a:spcPct val="100000"/>
              </a:lnSpc>
              <a:defRPr/>
            </a:pPr>
            <a:r>
              <a:rPr lang="en-US" altLang="ko-KR" sz="1800" dirty="0">
                <a:latin typeface="+mn-ea"/>
                <a:cs typeface="Calibri" panose="020F0502020204030204" pitchFamily="34" charset="0"/>
              </a:rPr>
              <a:t>Division of AI Computer Engineering</a:t>
            </a:r>
          </a:p>
          <a:p>
            <a:pPr lvl="0" algn="r" latinLnBrk="0">
              <a:lnSpc>
                <a:spcPct val="100000"/>
              </a:lnSpc>
              <a:defRPr/>
            </a:pPr>
            <a:r>
              <a:rPr lang="en-US" altLang="ko-KR" sz="1800" dirty="0">
                <a:latin typeface="+mn-ea"/>
                <a:cs typeface="Calibri" panose="020F0502020204030204" pitchFamily="34" charset="0"/>
              </a:rPr>
              <a:t>Kyonggi University</a:t>
            </a:r>
            <a:endParaRPr lang="ko-KR" altLang="en-US" sz="1800" dirty="0">
              <a:latin typeface="+mn-ea"/>
              <a:cs typeface="Calibri" panose="020F0502020204030204" pitchFamily="34" charset="0"/>
            </a:endParaRPr>
          </a:p>
          <a:p>
            <a:endParaRPr lang="ko-KR" altLang="en-US" sz="1800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9" t="71892" r="3525"/>
          <a:stretch/>
        </p:blipFill>
        <p:spPr>
          <a:xfrm>
            <a:off x="1840508" y="6365966"/>
            <a:ext cx="1593439" cy="4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484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67CD44-804E-414A-8A47-8991EDFBA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527" y="203921"/>
            <a:ext cx="10515600" cy="595457"/>
          </a:xfrm>
        </p:spPr>
        <p:txBody>
          <a:bodyPr>
            <a:normAutofit/>
          </a:bodyPr>
          <a:lstStyle/>
          <a:p>
            <a:r>
              <a:rPr lang="en-US" altLang="ko-KR" sz="3600" b="1" dirty="0">
                <a:latin typeface="+mn-ea"/>
                <a:ea typeface="+mn-ea"/>
              </a:rPr>
              <a:t>Method</a:t>
            </a:r>
            <a:endParaRPr lang="ko-KR" altLang="en-US" sz="3600" b="1" dirty="0">
              <a:latin typeface="+mn-ea"/>
              <a:ea typeface="+mn-ea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B5EA4C-50B7-43C1-9BE0-2055C5BB6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588"/>
            <a:ext cx="10515600" cy="497329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dirty="0">
                <a:latin typeface="+mn-ea"/>
              </a:rPr>
              <a:t>Model Structure – pixel-level</a:t>
            </a:r>
            <a:r>
              <a:rPr lang="ko-KR" altLang="en-US" sz="2400" b="1" dirty="0">
                <a:latin typeface="+mn-ea"/>
              </a:rPr>
              <a:t> </a:t>
            </a:r>
            <a:r>
              <a:rPr lang="en-US" altLang="ko-KR" sz="2400" b="1" dirty="0">
                <a:latin typeface="+mn-ea"/>
              </a:rPr>
              <a:t>module</a:t>
            </a:r>
          </a:p>
          <a:p>
            <a:pPr lvl="1">
              <a:lnSpc>
                <a:spcPct val="150000"/>
              </a:lnSpc>
            </a:pPr>
            <a:r>
              <a:rPr lang="en-US" altLang="ko-KR" sz="2000" dirty="0">
                <a:latin typeface="+mn-ea"/>
              </a:rPr>
              <a:t>Backbone</a:t>
            </a:r>
            <a:r>
              <a:rPr lang="ko-KR" altLang="en-US" sz="2000" dirty="0">
                <a:latin typeface="+mn-ea"/>
              </a:rPr>
              <a:t>을 사용하여 </a:t>
            </a:r>
            <a:r>
              <a:rPr lang="en-US" altLang="ko-KR" sz="2000" dirty="0">
                <a:latin typeface="+mn-ea"/>
              </a:rPr>
              <a:t>image feature </a:t>
            </a:r>
            <a:r>
              <a:rPr lang="ko-KR" altLang="en-US" sz="2000" dirty="0">
                <a:latin typeface="+mn-ea"/>
              </a:rPr>
              <a:t>추출</a:t>
            </a:r>
            <a:endParaRPr lang="en-US" altLang="ko-KR" sz="2000" dirty="0">
              <a:latin typeface="+mn-ea"/>
            </a:endParaRPr>
          </a:p>
          <a:p>
            <a:pPr lvl="2">
              <a:lnSpc>
                <a:spcPct val="150000"/>
              </a:lnSpc>
            </a:pPr>
            <a:r>
              <a:rPr lang="en-US" altLang="ko-KR" sz="1600" dirty="0" err="1">
                <a:latin typeface="+mn-ea"/>
              </a:rPr>
              <a:t>ResNet</a:t>
            </a:r>
            <a:endParaRPr lang="en-US" altLang="ko-KR" sz="1600" dirty="0">
              <a:latin typeface="+mn-ea"/>
            </a:endParaRPr>
          </a:p>
          <a:p>
            <a:pPr lvl="2">
              <a:lnSpc>
                <a:spcPct val="150000"/>
              </a:lnSpc>
            </a:pPr>
            <a:r>
              <a:rPr lang="en-US" altLang="ko-KR" sz="1600" dirty="0" err="1">
                <a:latin typeface="+mn-ea"/>
              </a:rPr>
              <a:t>Swin</a:t>
            </a:r>
            <a:r>
              <a:rPr lang="en-US" altLang="ko-KR" sz="1600" dirty="0">
                <a:latin typeface="+mn-ea"/>
              </a:rPr>
              <a:t> Transformer</a:t>
            </a:r>
          </a:p>
          <a:p>
            <a:pPr lvl="1">
              <a:lnSpc>
                <a:spcPct val="150000"/>
              </a:lnSpc>
            </a:pPr>
            <a:r>
              <a:rPr lang="en-US" altLang="ko-KR" sz="2000" dirty="0">
                <a:latin typeface="+mn-ea"/>
              </a:rPr>
              <a:t>Pixel decoder</a:t>
            </a:r>
            <a:r>
              <a:rPr lang="ko-KR" altLang="en-US" sz="2000" dirty="0">
                <a:latin typeface="+mn-ea"/>
              </a:rPr>
              <a:t>에서 이미지 특징을 점진적으로 </a:t>
            </a:r>
            <a:r>
              <a:rPr lang="en-US" altLang="ko-KR" sz="2000" dirty="0" err="1">
                <a:latin typeface="+mn-ea"/>
              </a:rPr>
              <a:t>upsampling</a:t>
            </a:r>
            <a:r>
              <a:rPr lang="ko-KR" altLang="en-US" sz="2000" dirty="0">
                <a:latin typeface="+mn-ea"/>
              </a:rPr>
              <a:t>하여 픽셀 별 </a:t>
            </a:r>
            <a:r>
              <a:rPr lang="ko-KR" altLang="en-US" sz="2000" dirty="0" err="1">
                <a:latin typeface="+mn-ea"/>
              </a:rPr>
              <a:t>임베딩</a:t>
            </a:r>
            <a:r>
              <a:rPr lang="ko-KR" altLang="en-US" sz="2000" dirty="0">
                <a:latin typeface="+mn-ea"/>
              </a:rPr>
              <a:t> </a:t>
            </a:r>
            <a:r>
              <a:rPr lang="en-US" altLang="ko-KR" sz="2000" dirty="0">
                <a:latin typeface="+mn-ea"/>
              </a:rPr>
              <a:t>(per-pixel embedding) </a:t>
            </a:r>
            <a:r>
              <a:rPr lang="ko-KR" altLang="en-US" sz="2000" dirty="0">
                <a:latin typeface="+mn-ea"/>
              </a:rPr>
              <a:t>추출</a:t>
            </a:r>
            <a:endParaRPr lang="en-US" altLang="ko-KR" sz="2000" dirty="0">
              <a:latin typeface="+mn-ea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A27699B-3135-43E6-BDC1-43A3026C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E33C-608B-4FE7-86A1-D0D7EE07B18B}" type="slidenum">
              <a:rPr lang="ko-KR" altLang="en-US" smtClean="0"/>
              <a:t>10</a:t>
            </a:fld>
            <a:endParaRPr lang="ko-KR" altLang="en-US" dirty="0"/>
          </a:p>
        </p:txBody>
      </p:sp>
      <p:pic>
        <p:nvPicPr>
          <p:cNvPr id="6" name="그림 5" descr="텍스트, 도표, 스크린샷, 폰트이(가) 표시된 사진&#10;&#10;자동 생성된 설명">
            <a:extLst>
              <a:ext uri="{FF2B5EF4-FFF2-40B4-BE49-F238E27FC236}">
                <a16:creationId xmlns:a16="http://schemas.microsoft.com/office/drawing/2014/main" id="{4BA78D84-39A9-5460-1067-F6F50A8048A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52417" r="48164"/>
          <a:stretch/>
        </p:blipFill>
        <p:spPr>
          <a:xfrm>
            <a:off x="3262084" y="4528458"/>
            <a:ext cx="5224485" cy="1500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995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67CD44-804E-414A-8A47-8991EDFBA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527" y="203921"/>
            <a:ext cx="10515600" cy="595457"/>
          </a:xfrm>
        </p:spPr>
        <p:txBody>
          <a:bodyPr>
            <a:normAutofit/>
          </a:bodyPr>
          <a:lstStyle/>
          <a:p>
            <a:r>
              <a:rPr lang="en-US" altLang="ko-KR" sz="3600" b="1" dirty="0">
                <a:latin typeface="+mn-ea"/>
                <a:ea typeface="+mn-ea"/>
              </a:rPr>
              <a:t>Method</a:t>
            </a:r>
            <a:endParaRPr lang="ko-KR" altLang="en-US" sz="3600" b="1" dirty="0">
              <a:latin typeface="+mn-ea"/>
              <a:ea typeface="+mn-ea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B5EA4C-50B7-43C1-9BE0-2055C5BB6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588"/>
            <a:ext cx="10515600" cy="497329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dirty="0">
                <a:latin typeface="+mn-ea"/>
              </a:rPr>
              <a:t>Model Structure – Transformer module</a:t>
            </a:r>
          </a:p>
          <a:p>
            <a:pPr lvl="1">
              <a:lnSpc>
                <a:spcPct val="150000"/>
              </a:lnSpc>
            </a:pPr>
            <a:r>
              <a:rPr lang="en-US" altLang="ko-KR" sz="2000" dirty="0">
                <a:latin typeface="+mn-ea"/>
              </a:rPr>
              <a:t>Standard Transformer </a:t>
            </a:r>
            <a:r>
              <a:rPr lang="ko-KR" altLang="en-US" sz="2000" dirty="0">
                <a:latin typeface="+mn-ea"/>
              </a:rPr>
              <a:t>을 사용</a:t>
            </a:r>
            <a:endParaRPr lang="en-US" altLang="ko-KR" sz="2000" dirty="0">
              <a:latin typeface="+mn-ea"/>
            </a:endParaRPr>
          </a:p>
          <a:p>
            <a:pPr lvl="1">
              <a:lnSpc>
                <a:spcPct val="150000"/>
              </a:lnSpc>
            </a:pPr>
            <a:r>
              <a:rPr lang="ko-KR" altLang="en-US" sz="2000" dirty="0">
                <a:latin typeface="+mn-ea"/>
              </a:rPr>
              <a:t>입력 </a:t>
            </a:r>
            <a:r>
              <a:rPr lang="en-US" altLang="ko-KR" sz="2000" dirty="0">
                <a:latin typeface="+mn-ea"/>
              </a:rPr>
              <a:t>: Image</a:t>
            </a:r>
            <a:r>
              <a:rPr lang="ko-KR" altLang="en-US" sz="2000" dirty="0">
                <a:latin typeface="+mn-ea"/>
              </a:rPr>
              <a:t> </a:t>
            </a:r>
            <a:r>
              <a:rPr lang="en-US" altLang="ko-KR" sz="2000" dirty="0">
                <a:latin typeface="+mn-ea"/>
              </a:rPr>
              <a:t>feature</a:t>
            </a:r>
            <a:r>
              <a:rPr lang="ko-KR" altLang="en-US" sz="2000" dirty="0">
                <a:latin typeface="+mn-ea"/>
              </a:rPr>
              <a:t>와 </a:t>
            </a:r>
            <a:r>
              <a:rPr lang="en-US" altLang="ko-KR" sz="2000" dirty="0">
                <a:latin typeface="+mn-ea"/>
              </a:rPr>
              <a:t>N</a:t>
            </a:r>
            <a:r>
              <a:rPr lang="ko-KR" altLang="en-US" sz="2000" dirty="0">
                <a:latin typeface="+mn-ea"/>
              </a:rPr>
              <a:t>개의 학습 가능한 </a:t>
            </a:r>
            <a:r>
              <a:rPr lang="en-US" altLang="ko-KR" sz="2000" dirty="0">
                <a:latin typeface="+mn-ea"/>
              </a:rPr>
              <a:t>positional embedding (queries)</a:t>
            </a:r>
          </a:p>
          <a:p>
            <a:pPr lvl="1">
              <a:lnSpc>
                <a:spcPct val="150000"/>
              </a:lnSpc>
            </a:pPr>
            <a:r>
              <a:rPr lang="ko-KR" altLang="en-US" sz="2000" dirty="0">
                <a:latin typeface="+mn-ea"/>
              </a:rPr>
              <a:t>출력 </a:t>
            </a:r>
            <a:r>
              <a:rPr lang="en-US" altLang="ko-KR" sz="2000" dirty="0">
                <a:latin typeface="+mn-ea"/>
              </a:rPr>
              <a:t>: N</a:t>
            </a:r>
            <a:r>
              <a:rPr lang="ko-KR" altLang="en-US" sz="2000" dirty="0">
                <a:latin typeface="+mn-ea"/>
              </a:rPr>
              <a:t> 개의 </a:t>
            </a:r>
            <a:r>
              <a:rPr lang="en-US" altLang="ko-KR" sz="2000" dirty="0">
                <a:latin typeface="+mn-ea"/>
              </a:rPr>
              <a:t>per-segment embeddings</a:t>
            </a:r>
          </a:p>
          <a:p>
            <a:pPr lvl="2">
              <a:lnSpc>
                <a:spcPct val="150000"/>
              </a:lnSpc>
            </a:pPr>
            <a:r>
              <a:rPr lang="en-US" altLang="ko-KR" sz="1600" dirty="0">
                <a:latin typeface="+mn-ea"/>
              </a:rPr>
              <a:t>N mask embeddings</a:t>
            </a:r>
          </a:p>
          <a:p>
            <a:pPr lvl="2">
              <a:lnSpc>
                <a:spcPct val="150000"/>
              </a:lnSpc>
            </a:pPr>
            <a:r>
              <a:rPr lang="en-US" altLang="ko-KR" sz="1600" dirty="0">
                <a:latin typeface="+mn-ea"/>
              </a:rPr>
              <a:t>N class embeddings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A27699B-3135-43E6-BDC1-43A3026C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E33C-608B-4FE7-86A1-D0D7EE07B18B}" type="slidenum">
              <a:rPr lang="ko-KR" altLang="en-US" smtClean="0"/>
              <a:t>11</a:t>
            </a:fld>
            <a:endParaRPr lang="ko-KR" altLang="en-US" dirty="0"/>
          </a:p>
        </p:txBody>
      </p:sp>
      <p:pic>
        <p:nvPicPr>
          <p:cNvPr id="6" name="그림 5" descr="텍스트, 도표, 스크린샷, 폰트이(가) 표시된 사진&#10;&#10;자동 생성된 설명">
            <a:extLst>
              <a:ext uri="{FF2B5EF4-FFF2-40B4-BE49-F238E27FC236}">
                <a16:creationId xmlns:a16="http://schemas.microsoft.com/office/drawing/2014/main" id="{4BA78D84-39A9-5460-1067-F6F50A8048A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627" b="43039"/>
          <a:stretch/>
        </p:blipFill>
        <p:spPr>
          <a:xfrm>
            <a:off x="2674255" y="4430485"/>
            <a:ext cx="7395029" cy="17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155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67CD44-804E-414A-8A47-8991EDFBA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527" y="203921"/>
            <a:ext cx="10515600" cy="595457"/>
          </a:xfrm>
        </p:spPr>
        <p:txBody>
          <a:bodyPr>
            <a:normAutofit/>
          </a:bodyPr>
          <a:lstStyle/>
          <a:p>
            <a:r>
              <a:rPr lang="en-US" altLang="ko-KR" sz="3600" b="1" dirty="0">
                <a:latin typeface="+mn-ea"/>
                <a:ea typeface="+mn-ea"/>
              </a:rPr>
              <a:t>Method</a:t>
            </a:r>
            <a:endParaRPr lang="ko-KR" altLang="en-US" sz="3600" b="1" dirty="0">
              <a:latin typeface="+mn-ea"/>
              <a:ea typeface="+mn-ea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B5EA4C-50B7-43C1-9BE0-2055C5BB6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588"/>
            <a:ext cx="10515600" cy="497329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dirty="0">
                <a:latin typeface="+mn-ea"/>
              </a:rPr>
              <a:t>Model Structure – Segmentation</a:t>
            </a:r>
            <a:r>
              <a:rPr lang="ko-KR" altLang="en-US" sz="2400" b="1" dirty="0">
                <a:latin typeface="+mn-ea"/>
              </a:rPr>
              <a:t> </a:t>
            </a:r>
            <a:r>
              <a:rPr lang="en-US" altLang="ko-KR" sz="2400" b="1" dirty="0">
                <a:latin typeface="+mn-ea"/>
              </a:rPr>
              <a:t>module</a:t>
            </a:r>
          </a:p>
          <a:p>
            <a:pPr lvl="1">
              <a:lnSpc>
                <a:spcPct val="150000"/>
              </a:lnSpc>
            </a:pPr>
            <a:r>
              <a:rPr lang="en-US" altLang="ko-KR" sz="2000" dirty="0">
                <a:latin typeface="+mn-ea"/>
              </a:rPr>
              <a:t>N</a:t>
            </a:r>
            <a:r>
              <a:rPr lang="ko-KR" altLang="en-US" sz="2000" dirty="0">
                <a:latin typeface="+mn-ea"/>
              </a:rPr>
              <a:t> </a:t>
            </a:r>
            <a:r>
              <a:rPr lang="en-US" altLang="ko-KR" sz="2000" dirty="0">
                <a:latin typeface="+mn-ea"/>
              </a:rPr>
              <a:t>class</a:t>
            </a:r>
            <a:r>
              <a:rPr lang="ko-KR" altLang="en-US" sz="2000" dirty="0">
                <a:latin typeface="+mn-ea"/>
              </a:rPr>
              <a:t> </a:t>
            </a:r>
            <a:r>
              <a:rPr lang="en-US" altLang="ko-KR" sz="2000" dirty="0">
                <a:latin typeface="+mn-ea"/>
              </a:rPr>
              <a:t>predictions</a:t>
            </a:r>
            <a:r>
              <a:rPr lang="ko-KR" altLang="en-US" sz="2000" dirty="0">
                <a:latin typeface="+mn-ea"/>
              </a:rPr>
              <a:t> </a:t>
            </a:r>
            <a:r>
              <a:rPr lang="en-US" altLang="ko-KR" sz="2000" dirty="0">
                <a:latin typeface="+mn-ea"/>
              </a:rPr>
              <a:t>:</a:t>
            </a:r>
            <a:r>
              <a:rPr lang="ko-KR" altLang="en-US" sz="2000" dirty="0">
                <a:latin typeface="+mn-ea"/>
              </a:rPr>
              <a:t> </a:t>
            </a:r>
            <a:r>
              <a:rPr lang="en-US" altLang="ko-KR" sz="2000" dirty="0">
                <a:latin typeface="+mn-ea"/>
              </a:rPr>
              <a:t>linear classifier </a:t>
            </a:r>
            <a:r>
              <a:rPr lang="ko-KR" altLang="en-US" sz="2000" dirty="0">
                <a:latin typeface="+mn-ea"/>
              </a:rPr>
              <a:t>및 </a:t>
            </a:r>
            <a:r>
              <a:rPr lang="en-US" altLang="ko-KR" sz="2000" dirty="0" err="1">
                <a:latin typeface="+mn-ea"/>
              </a:rPr>
              <a:t>softmax</a:t>
            </a:r>
            <a:r>
              <a:rPr lang="en-US" altLang="ko-KR" sz="2000" dirty="0">
                <a:latin typeface="+mn-ea"/>
              </a:rPr>
              <a:t> </a:t>
            </a:r>
            <a:r>
              <a:rPr lang="ko-KR" altLang="en-US" sz="2000" dirty="0">
                <a:latin typeface="+mn-ea"/>
              </a:rPr>
              <a:t>함수를 통과시켜 </a:t>
            </a:r>
            <a:r>
              <a:rPr lang="en-US" altLang="ko-KR" sz="2000" dirty="0">
                <a:latin typeface="+mn-ea"/>
              </a:rPr>
              <a:t>class probability prediction </a:t>
            </a:r>
            <a:r>
              <a:rPr lang="ko-KR" altLang="en-US" sz="2000" dirty="0">
                <a:latin typeface="+mn-ea"/>
              </a:rPr>
              <a:t>계산</a:t>
            </a:r>
            <a:endParaRPr lang="en-US" altLang="ko-KR" sz="2000" dirty="0">
              <a:latin typeface="+mn-ea"/>
            </a:endParaRPr>
          </a:p>
          <a:p>
            <a:pPr lvl="1">
              <a:lnSpc>
                <a:spcPct val="150000"/>
              </a:lnSpc>
            </a:pPr>
            <a:r>
              <a:rPr lang="en-US" altLang="ko-KR" sz="2000" dirty="0">
                <a:latin typeface="+mn-ea"/>
              </a:rPr>
              <a:t>N mask embeddings : MLP </a:t>
            </a:r>
            <a:r>
              <a:rPr lang="ko-KR" altLang="en-US" sz="2000" dirty="0">
                <a:latin typeface="+mn-ea"/>
              </a:rPr>
              <a:t>적용 후 </a:t>
            </a:r>
            <a:r>
              <a:rPr lang="en-US" altLang="ko-KR" sz="2000" dirty="0">
                <a:latin typeface="+mn-ea"/>
              </a:rPr>
              <a:t>pixel decoder</a:t>
            </a:r>
            <a:r>
              <a:rPr lang="ko-KR" altLang="en-US" sz="2000" dirty="0">
                <a:latin typeface="+mn-ea"/>
              </a:rPr>
              <a:t>를 통과한 </a:t>
            </a:r>
            <a:r>
              <a:rPr lang="en-US" altLang="ko-KR" sz="2000" dirty="0">
                <a:latin typeface="+mn-ea"/>
              </a:rPr>
              <a:t>per-pixel embedding</a:t>
            </a:r>
            <a:r>
              <a:rPr lang="ko-KR" altLang="en-US" sz="2000" dirty="0">
                <a:latin typeface="+mn-ea"/>
              </a:rPr>
              <a:t>과</a:t>
            </a:r>
            <a:r>
              <a:rPr lang="en-US" altLang="ko-KR" sz="2000" dirty="0">
                <a:latin typeface="+mn-ea"/>
              </a:rPr>
              <a:t> dot product </a:t>
            </a:r>
            <a:r>
              <a:rPr lang="ko-KR" altLang="en-US" sz="2000" dirty="0">
                <a:latin typeface="+mn-ea"/>
              </a:rPr>
              <a:t>적용 후 </a:t>
            </a:r>
            <a:r>
              <a:rPr lang="en-US" altLang="ko-KR" sz="2000" dirty="0">
                <a:latin typeface="+mn-ea"/>
              </a:rPr>
              <a:t>N</a:t>
            </a:r>
            <a:r>
              <a:rPr lang="ko-KR" altLang="en-US" sz="2000" dirty="0">
                <a:latin typeface="+mn-ea"/>
              </a:rPr>
              <a:t>개의 </a:t>
            </a:r>
            <a:r>
              <a:rPr lang="en-US" altLang="ko-KR" sz="2000" dirty="0">
                <a:latin typeface="+mn-ea"/>
              </a:rPr>
              <a:t>mask prediction</a:t>
            </a:r>
            <a:r>
              <a:rPr lang="ko-KR" altLang="en-US" sz="2000" dirty="0">
                <a:latin typeface="+mn-ea"/>
              </a:rPr>
              <a:t>을 계산</a:t>
            </a:r>
            <a:endParaRPr lang="en-US" altLang="ko-KR" sz="1600" dirty="0">
              <a:latin typeface="+mn-ea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A27699B-3135-43E6-BDC1-43A3026C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E33C-608B-4FE7-86A1-D0D7EE07B18B}" type="slidenum">
              <a:rPr lang="ko-KR" altLang="en-US" smtClean="0"/>
              <a:t>12</a:t>
            </a:fld>
            <a:endParaRPr lang="ko-KR" altLang="en-US" dirty="0"/>
          </a:p>
        </p:txBody>
      </p:sp>
      <p:pic>
        <p:nvPicPr>
          <p:cNvPr id="6" name="그림 5" descr="텍스트, 도표, 스크린샷, 폰트이(가) 표시된 사진&#10;&#10;자동 생성된 설명">
            <a:extLst>
              <a:ext uri="{FF2B5EF4-FFF2-40B4-BE49-F238E27FC236}">
                <a16:creationId xmlns:a16="http://schemas.microsoft.com/office/drawing/2014/main" id="{4BA78D84-39A9-5460-1067-F6F50A8048A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03" t="-616" r="-1" b="158"/>
          <a:stretch/>
        </p:blipFill>
        <p:spPr>
          <a:xfrm>
            <a:off x="2960005" y="3856352"/>
            <a:ext cx="6750959" cy="2682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258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67CD44-804E-414A-8A47-8991EDFBA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527" y="203921"/>
            <a:ext cx="10515600" cy="595457"/>
          </a:xfrm>
        </p:spPr>
        <p:txBody>
          <a:bodyPr>
            <a:normAutofit/>
          </a:bodyPr>
          <a:lstStyle/>
          <a:p>
            <a:r>
              <a:rPr lang="en-US" altLang="ko-KR" sz="3600" b="1" dirty="0">
                <a:latin typeface="+mn-ea"/>
                <a:ea typeface="+mn-ea"/>
              </a:rPr>
              <a:t>Method</a:t>
            </a:r>
            <a:endParaRPr lang="ko-KR" altLang="en-US" sz="3600" b="1" dirty="0">
              <a:latin typeface="+mn-ea"/>
              <a:ea typeface="+mn-e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>
                <a:extLst>
                  <a:ext uri="{FF2B5EF4-FFF2-40B4-BE49-F238E27FC236}">
                    <a16:creationId xmlns:a16="http://schemas.microsoft.com/office/drawing/2014/main" id="{EAB5EA4C-50B7-43C1-9BE0-2055C5BB656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133588"/>
                <a:ext cx="10515600" cy="4973298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ko-KR" sz="2400" b="1" dirty="0">
                    <a:latin typeface="+mn-ea"/>
                  </a:rPr>
                  <a:t>Model Structure – General Inference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ko-KR" altLang="en-US" sz="2000" dirty="0">
                    <a:latin typeface="+mn-ea"/>
                  </a:rPr>
                  <a:t>각 픽셀 </a:t>
                </a:r>
                <a:r>
                  <a:rPr lang="en-US" altLang="ko-KR" sz="2000" dirty="0">
                    <a:latin typeface="+mn-ea"/>
                  </a:rPr>
                  <a:t>[</a:t>
                </a:r>
                <a:r>
                  <a:rPr lang="en-US" altLang="ko-KR" sz="2000" dirty="0" err="1">
                    <a:latin typeface="+mn-ea"/>
                  </a:rPr>
                  <a:t>h,w</a:t>
                </a:r>
                <a:r>
                  <a:rPr lang="en-US" altLang="ko-KR" sz="2000" dirty="0">
                    <a:latin typeface="+mn-ea"/>
                  </a:rPr>
                  <a:t>]</a:t>
                </a:r>
                <a:r>
                  <a:rPr lang="ko-KR" altLang="en-US" sz="2000" dirty="0">
                    <a:latin typeface="+mn-ea"/>
                  </a:rPr>
                  <a:t>에서 </a:t>
                </a:r>
                <a:r>
                  <a:rPr lang="en-US" altLang="ko-KR" sz="2000" dirty="0">
                    <a:latin typeface="+mn-ea"/>
                  </a:rPr>
                  <a:t>N</a:t>
                </a:r>
                <a:r>
                  <a:rPr lang="ko-KR" altLang="en-US" sz="2000" dirty="0">
                    <a:latin typeface="+mn-ea"/>
                  </a:rPr>
                  <a:t>개의 예측된 </a:t>
                </a:r>
                <a:r>
                  <a:rPr lang="en-US" altLang="ko-KR" sz="2000" dirty="0">
                    <a:latin typeface="+mn-ea"/>
                  </a:rPr>
                  <a:t>probability-mask </a:t>
                </a:r>
                <a:r>
                  <a:rPr lang="ko-KR" altLang="en-US" sz="2000" dirty="0">
                    <a:latin typeface="+mn-ea"/>
                  </a:rPr>
                  <a:t>쌍에서 </a:t>
                </a:r>
                <a:r>
                  <a:rPr lang="en-US" altLang="ko-KR" sz="2000" dirty="0">
                    <a:latin typeface="+mn-ea"/>
                  </a:rPr>
                  <a:t>class </a:t>
                </a:r>
                <a:r>
                  <a:rPr lang="ko-KR" altLang="en-US" sz="2000" dirty="0">
                    <a:latin typeface="+mn-ea"/>
                  </a:rPr>
                  <a:t>확률 분포에 </a:t>
                </a:r>
                <a:r>
                  <a:rPr lang="en-US" altLang="ko-KR" sz="2000" dirty="0">
                    <a:latin typeface="+mn-ea"/>
                  </a:rPr>
                  <a:t>argmax</a:t>
                </a:r>
                <a:r>
                  <a:rPr lang="ko-KR" altLang="en-US" sz="2000" dirty="0">
                    <a:latin typeface="+mn-ea"/>
                  </a:rPr>
                  <a:t>를 사용하여 이미지를 분할 </a:t>
                </a:r>
                <a:r>
                  <a:rPr lang="en-US" altLang="ko-KR" sz="2000" dirty="0">
                    <a:latin typeface="+mn-ea"/>
                  </a:rPr>
                  <a:t>-&gt;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20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00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ko-KR" sz="200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ko-KR" sz="2000" i="0" dirty="0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altLang="ko-KR" sz="200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ko-KR" sz="2000" i="0" dirty="0" smtClean="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sSub>
                          <m:sSubPr>
                            <m:ctrlPr>
                              <a:rPr lang="en-US" altLang="ko-KR" sz="2000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2000" i="1" dirty="0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US" altLang="ko-KR" sz="2000" b="0" i="1" dirty="0" smtClean="0">
                                <a:latin typeface="Cambria Math" panose="02040503050406030204" pitchFamily="18" charset="0"/>
                              </a:rPr>
                              <m:t>𝑎𝑥</m:t>
                            </m:r>
                          </m:e>
                          <m:sub>
                            <m:r>
                              <a:rPr lang="en-US" altLang="ko-KR" sz="2000" i="1" dirty="0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en-US" altLang="ko-KR" sz="2000" i="0" dirty="0" smtClean="0">
                                <a:latin typeface="Cambria Math" panose="02040503050406030204" pitchFamily="18" charset="0"/>
                              </a:rPr>
                              <m:t>∈</m:t>
                            </m:r>
                            <m:d>
                              <m:dPr>
                                <m:ctrlPr>
                                  <a:rPr lang="en-US" altLang="ko-KR" sz="2000" i="1" dirty="0" smtClean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ko-KR" sz="2000" i="0" dirty="0" smtClean="0">
                                    <a:latin typeface="Cambria Math" panose="02040503050406030204" pitchFamily="18" charset="0"/>
                                  </a:rPr>
                                  <m:t>1,…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ko-KR" sz="2000" b="0" i="0" dirty="0" smtClean="0">
                                    <a:latin typeface="Cambria Math" panose="02040503050406030204" pitchFamily="18" charset="0"/>
                                  </a:rPr>
                                  <m:t>K</m:t>
                                </m:r>
                                <m:r>
                                  <a:rPr lang="en-US" altLang="ko-KR" sz="2000" i="0" dirty="0" smtClean="0">
                                    <a:latin typeface="Cambria Math" panose="02040503050406030204" pitchFamily="18" charset="0"/>
                                  </a:rPr>
                                  <m:t>,∅</m:t>
                                </m:r>
                              </m:e>
                            </m:d>
                          </m:sub>
                        </m:sSub>
                        <m:r>
                          <a:rPr lang="en-US" altLang="ko-KR" sz="2000" b="0" i="1" dirty="0" smtClean="0">
                            <a:latin typeface="Cambria Math" panose="02040503050406030204" pitchFamily="18" charset="0"/>
                          </a:rPr>
                          <m:t>𝑃𝑖</m:t>
                        </m:r>
                        <m:d>
                          <m:dPr>
                            <m:ctrlPr>
                              <a:rPr lang="en-US" altLang="ko-KR" sz="2000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ko-KR" sz="2000" i="1" dirty="0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d>
                      </m:e>
                    </m:func>
                  </m:oMath>
                </a14:m>
                <a:endParaRPr lang="en-US" altLang="ko-KR" sz="2000" dirty="0">
                  <a:latin typeface="+mn-ea"/>
                </a:endParaRPr>
              </a:p>
              <a:p>
                <a:pPr lvl="1">
                  <a:lnSpc>
                    <a:spcPct val="150000"/>
                  </a:lnSpc>
                </a:pPr>
                <a:r>
                  <a:rPr lang="en-US" altLang="ko-KR" sz="2000" dirty="0">
                    <a:latin typeface="+mn-ea"/>
                  </a:rPr>
                  <a:t>Semantic task</a:t>
                </a:r>
              </a:p>
              <a:p>
                <a:pPr lvl="2">
                  <a:lnSpc>
                    <a:spcPct val="150000"/>
                  </a:lnSpc>
                </a:pPr>
                <a:r>
                  <a:rPr lang="ko-KR" altLang="en-US" sz="1600" dirty="0">
                    <a:latin typeface="+mn-ea"/>
                  </a:rPr>
                  <a:t> 동일한 카테고리 </a:t>
                </a:r>
                <a:r>
                  <a:rPr lang="en-US" altLang="ko-KR" sz="1600" dirty="0">
                    <a:latin typeface="+mn-ea"/>
                  </a:rPr>
                  <a:t>label</a:t>
                </a:r>
                <a:r>
                  <a:rPr lang="ko-KR" altLang="en-US" sz="1600" dirty="0">
                    <a:latin typeface="+mn-ea"/>
                  </a:rPr>
                  <a:t>을 공유하는 세그먼트를 병합</a:t>
                </a:r>
                <a:endParaRPr lang="en-US" altLang="ko-KR" sz="1600" dirty="0">
                  <a:latin typeface="+mn-ea"/>
                </a:endParaRPr>
              </a:p>
              <a:p>
                <a:pPr lvl="1">
                  <a:lnSpc>
                    <a:spcPct val="150000"/>
                  </a:lnSpc>
                </a:pPr>
                <a:r>
                  <a:rPr lang="en-US" altLang="ko-KR" sz="2000" dirty="0">
                    <a:latin typeface="+mn-ea"/>
                  </a:rPr>
                  <a:t>Instance task</a:t>
                </a:r>
              </a:p>
              <a:p>
                <a:pPr lvl="2">
                  <a:lnSpc>
                    <a:spcPct val="150000"/>
                  </a:lnSpc>
                </a:pPr>
                <a:r>
                  <a:rPr lang="ko-KR" altLang="en-US" sz="1600" dirty="0">
                    <a:latin typeface="+mn-ea"/>
                  </a:rPr>
                  <a:t> </a:t>
                </a:r>
                <a:r>
                  <a:rPr lang="en-US" altLang="ko-KR" sz="1600" dirty="0">
                    <a:latin typeface="+mn-ea"/>
                  </a:rPr>
                  <a:t>probability-mask </a:t>
                </a:r>
                <a:r>
                  <a:rPr lang="ko-KR" altLang="en-US" sz="1600" dirty="0">
                    <a:latin typeface="+mn-ea"/>
                  </a:rPr>
                  <a:t>에서 동일한 </a:t>
                </a:r>
                <a:r>
                  <a:rPr lang="en-US" altLang="ko-KR" sz="1600" dirty="0">
                    <a:latin typeface="+mn-ea"/>
                  </a:rPr>
                  <a:t>index </a:t>
                </a:r>
                <a:r>
                  <a:rPr lang="en-US" altLang="ko-KR" sz="1600" dirty="0" err="1">
                    <a:latin typeface="+mn-ea"/>
                  </a:rPr>
                  <a:t>i</a:t>
                </a:r>
                <a:r>
                  <a:rPr lang="ko-KR" altLang="en-US" sz="1600" dirty="0" err="1">
                    <a:latin typeface="+mn-ea"/>
                  </a:rPr>
                  <a:t>를</a:t>
                </a:r>
                <a:r>
                  <a:rPr lang="ko-KR" altLang="en-US" sz="1600" dirty="0">
                    <a:latin typeface="+mn-ea"/>
                  </a:rPr>
                  <a:t> 가진 인스턴스를 구별</a:t>
                </a:r>
                <a:endParaRPr lang="en-US" altLang="ko-KR" sz="1600" dirty="0">
                  <a:latin typeface="+mn-ea"/>
                </a:endParaRPr>
              </a:p>
              <a:p>
                <a:pPr lvl="1">
                  <a:lnSpc>
                    <a:spcPct val="150000"/>
                  </a:lnSpc>
                </a:pPr>
                <a:r>
                  <a:rPr lang="en-US" altLang="ko-KR" sz="2000" dirty="0">
                    <a:latin typeface="+mn-ea"/>
                  </a:rPr>
                  <a:t>Panoptic task</a:t>
                </a:r>
              </a:p>
              <a:p>
                <a:pPr lvl="2">
                  <a:lnSpc>
                    <a:spcPct val="150000"/>
                  </a:lnSpc>
                </a:pPr>
                <a:r>
                  <a:rPr lang="en-US" altLang="ko-KR" sz="1600" dirty="0">
                    <a:latin typeface="+mn-ea"/>
                  </a:rPr>
                  <a:t>false positive rate</a:t>
                </a:r>
                <a:r>
                  <a:rPr lang="ko-KR" altLang="en-US" sz="1600" dirty="0">
                    <a:latin typeface="+mn-ea"/>
                  </a:rPr>
                  <a:t>를 감소시키기 위해 </a:t>
                </a:r>
                <a:r>
                  <a:rPr lang="en-US" altLang="ko-KR" sz="1600" dirty="0">
                    <a:latin typeface="+mn-ea"/>
                  </a:rPr>
                  <a:t>previous inference strategies</a:t>
                </a:r>
                <a:r>
                  <a:rPr lang="ko-KR" altLang="en-US" sz="1600" dirty="0">
                    <a:latin typeface="+mn-ea"/>
                  </a:rPr>
                  <a:t>를 사용</a:t>
                </a:r>
                <a:endParaRPr lang="en-US" altLang="ko-KR" sz="1600" dirty="0">
                  <a:latin typeface="+mn-ea"/>
                </a:endParaRPr>
              </a:p>
              <a:p>
                <a:pPr lvl="2">
                  <a:lnSpc>
                    <a:spcPct val="150000"/>
                  </a:lnSpc>
                </a:pPr>
                <a:r>
                  <a:rPr lang="en-US" altLang="ko-KR" sz="1600" dirty="0">
                    <a:latin typeface="+mn-ea"/>
                  </a:rPr>
                  <a:t>Inference </a:t>
                </a:r>
                <a:r>
                  <a:rPr lang="ko-KR" altLang="en-US" sz="1600" dirty="0">
                    <a:latin typeface="+mn-ea"/>
                  </a:rPr>
                  <a:t>이전에 낮은 </a:t>
                </a:r>
                <a:r>
                  <a:rPr lang="en-US" altLang="ko-KR" sz="1600" dirty="0">
                    <a:latin typeface="+mn-ea"/>
                  </a:rPr>
                  <a:t>confidence </a:t>
                </a:r>
                <a:r>
                  <a:rPr lang="ko-KR" altLang="en-US" sz="1600" dirty="0">
                    <a:latin typeface="+mn-ea"/>
                  </a:rPr>
                  <a:t>값을 가진 예측과 폐색된 부분을 제외</a:t>
                </a:r>
                <a:endParaRPr lang="en-US" altLang="ko-KR" sz="1200" dirty="0">
                  <a:latin typeface="+mn-ea"/>
                </a:endParaRPr>
              </a:p>
            </p:txBody>
          </p:sp>
        </mc:Choice>
        <mc:Fallback xmlns="">
          <p:sp>
            <p:nvSpPr>
              <p:cNvPr id="3" name="내용 개체 틀 2">
                <a:extLst>
                  <a:ext uri="{FF2B5EF4-FFF2-40B4-BE49-F238E27FC236}">
                    <a16:creationId xmlns:a16="http://schemas.microsoft.com/office/drawing/2014/main" id="{EAB5EA4C-50B7-43C1-9BE0-2055C5BB65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133588"/>
                <a:ext cx="10515600" cy="4973298"/>
              </a:xfrm>
              <a:blipFill>
                <a:blip r:embed="rId3"/>
                <a:stretch>
                  <a:fillRect l="-812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A27699B-3135-43E6-BDC1-43A3026C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E33C-608B-4FE7-86A1-D0D7EE07B18B}" type="slidenum">
              <a:rPr lang="ko-KR" altLang="en-US" smtClean="0"/>
              <a:t>13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18905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67CD44-804E-414A-8A47-8991EDFBA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527" y="203921"/>
            <a:ext cx="10515600" cy="595457"/>
          </a:xfrm>
        </p:spPr>
        <p:txBody>
          <a:bodyPr>
            <a:normAutofit/>
          </a:bodyPr>
          <a:lstStyle/>
          <a:p>
            <a:r>
              <a:rPr lang="en-US" altLang="ko-KR" sz="3600" b="1" dirty="0">
                <a:latin typeface="+mn-ea"/>
                <a:ea typeface="+mn-ea"/>
              </a:rPr>
              <a:t>Method</a:t>
            </a:r>
            <a:endParaRPr lang="ko-KR" altLang="en-US" sz="3600" b="1" dirty="0">
              <a:latin typeface="+mn-ea"/>
              <a:ea typeface="+mn-e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>
                <a:extLst>
                  <a:ext uri="{FF2B5EF4-FFF2-40B4-BE49-F238E27FC236}">
                    <a16:creationId xmlns:a16="http://schemas.microsoft.com/office/drawing/2014/main" id="{EAB5EA4C-50B7-43C1-9BE0-2055C5BB656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133588"/>
                <a:ext cx="10515600" cy="4973298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ko-KR" sz="2400" b="1" dirty="0">
                    <a:latin typeface="+mn-ea"/>
                  </a:rPr>
                  <a:t>Model Structure – semantic</a:t>
                </a:r>
                <a:r>
                  <a:rPr lang="ko-KR" altLang="en-US" sz="2400" b="1" dirty="0">
                    <a:latin typeface="+mn-ea"/>
                  </a:rPr>
                  <a:t> </a:t>
                </a:r>
                <a:r>
                  <a:rPr lang="en-US" altLang="ko-KR" sz="2400" b="1" dirty="0">
                    <a:latin typeface="+mn-ea"/>
                  </a:rPr>
                  <a:t>inference</a:t>
                </a:r>
                <a:endParaRPr lang="en-US" altLang="ko-KR" sz="2000" dirty="0">
                  <a:latin typeface="+mn-ea"/>
                </a:endParaRPr>
              </a:p>
              <a:p>
                <a:pPr lvl="1">
                  <a:lnSpc>
                    <a:spcPct val="150000"/>
                  </a:lnSpc>
                </a:pPr>
                <a:r>
                  <a:rPr lang="en-US" altLang="ko-KR" sz="2000" dirty="0">
                    <a:latin typeface="+mn-ea"/>
                  </a:rPr>
                  <a:t>“No</a:t>
                </a:r>
                <a:r>
                  <a:rPr lang="ko-KR" altLang="en-US" sz="2000" dirty="0">
                    <a:latin typeface="+mn-ea"/>
                  </a:rPr>
                  <a:t> </a:t>
                </a:r>
                <a:r>
                  <a:rPr lang="en-US" altLang="ko-KR" sz="2000" dirty="0">
                    <a:latin typeface="+mn-ea"/>
                  </a:rPr>
                  <a:t>Object”</a:t>
                </a:r>
                <a:r>
                  <a:rPr lang="ko-KR" altLang="en-US" sz="2000" dirty="0">
                    <a:latin typeface="+mn-ea"/>
                  </a:rPr>
                  <a:t> </a:t>
                </a:r>
                <a:r>
                  <a:rPr lang="en-US" altLang="ko-KR" sz="2000" dirty="0">
                    <a:latin typeface="+mn-ea"/>
                  </a:rPr>
                  <a:t>category</a:t>
                </a:r>
                <a:r>
                  <a:rPr lang="ko-KR" altLang="en-US" sz="2000" dirty="0">
                    <a:latin typeface="+mn-ea"/>
                  </a:rPr>
                  <a:t>가 없는 경우 사용</a:t>
                </a:r>
                <a:endParaRPr lang="en-US" altLang="ko-KR" sz="2000" dirty="0">
                  <a:latin typeface="+mn-ea"/>
                </a:endParaRPr>
              </a:p>
              <a:p>
                <a:pPr lvl="1"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20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00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altLang="ko-KR" sz="200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ko-KR" sz="2000" i="0" dirty="0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altLang="ko-KR" sz="200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ko-KR" sz="2000" i="0" dirty="0" smtClean="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sSub>
                          <m:sSubPr>
                            <m:ctrlPr>
                              <a:rPr lang="en-US" altLang="ko-KR" sz="2000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2000" i="1" dirty="0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US" altLang="ko-KR" sz="2000" b="0" i="1" dirty="0" smtClean="0">
                                <a:latin typeface="Cambria Math" panose="02040503050406030204" pitchFamily="18" charset="0"/>
                              </a:rPr>
                              <m:t>𝑎𝑥</m:t>
                            </m:r>
                          </m:e>
                          <m:sub>
                            <m:r>
                              <a:rPr lang="en-US" altLang="ko-KR" sz="2000" i="1" dirty="0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en-US" altLang="ko-KR" sz="2000" i="0" dirty="0" smtClean="0">
                                <a:latin typeface="Cambria Math" panose="02040503050406030204" pitchFamily="18" charset="0"/>
                              </a:rPr>
                              <m:t>∈</m:t>
                            </m:r>
                            <m:d>
                              <m:dPr>
                                <m:ctrlPr>
                                  <a:rPr lang="en-US" altLang="ko-KR" sz="2000" i="1" dirty="0" smtClean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ko-KR" sz="2000" i="0" dirty="0" smtClean="0">
                                    <a:latin typeface="Cambria Math" panose="02040503050406030204" pitchFamily="18" charset="0"/>
                                  </a:rPr>
                                  <m:t>1,…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ko-KR" sz="2000" b="0" i="0" dirty="0" smtClean="0">
                                    <a:latin typeface="Cambria Math" panose="02040503050406030204" pitchFamily="18" charset="0"/>
                                  </a:rPr>
                                  <m:t>K</m:t>
                                </m:r>
                              </m:e>
                            </m:d>
                          </m:sub>
                        </m:sSub>
                        <m:r>
                          <a:rPr lang="en-US" altLang="ko-KR" sz="2000" b="0" i="1" dirty="0" smtClean="0">
                            <a:latin typeface="Cambria Math" panose="02040503050406030204" pitchFamily="18" charset="0"/>
                          </a:rPr>
                          <m:t>𝑃𝑖</m:t>
                        </m:r>
                        <m:d>
                          <m:dPr>
                            <m:ctrlPr>
                              <a:rPr lang="en-US" altLang="ko-KR" sz="2000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ko-KR" sz="2000" i="1" dirty="0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d>
                      </m:e>
                    </m:func>
                  </m:oMath>
                </a14:m>
                <a:endParaRPr lang="en-US" altLang="ko-KR" sz="2000" dirty="0">
                  <a:latin typeface="+mn-ea"/>
                </a:endParaRPr>
              </a:p>
              <a:p>
                <a:pPr lvl="1">
                  <a:lnSpc>
                    <a:spcPct val="150000"/>
                  </a:lnSpc>
                </a:pPr>
                <a:r>
                  <a:rPr lang="ko-KR" altLang="en-US" sz="2000" dirty="0">
                    <a:latin typeface="+mn-ea"/>
                  </a:rPr>
                  <a:t>결과상으로 </a:t>
                </a:r>
                <a:r>
                  <a:rPr lang="en-US" altLang="ko-KR" sz="2000" dirty="0">
                    <a:latin typeface="+mn-ea"/>
                  </a:rPr>
                  <a:t>general inference </a:t>
                </a:r>
                <a:r>
                  <a:rPr lang="ko-KR" altLang="en-US" sz="2000" dirty="0">
                    <a:latin typeface="+mn-ea"/>
                  </a:rPr>
                  <a:t>보다 좋은 성능</a:t>
                </a:r>
                <a:endParaRPr lang="en-US" altLang="ko-KR" sz="2000" dirty="0">
                  <a:latin typeface="+mn-ea"/>
                </a:endParaRPr>
              </a:p>
              <a:p>
                <a:pPr lvl="1">
                  <a:lnSpc>
                    <a:spcPct val="150000"/>
                  </a:lnSpc>
                </a:pPr>
                <a:r>
                  <a:rPr lang="ko-KR" altLang="en-US" sz="2000" dirty="0">
                    <a:latin typeface="+mn-ea"/>
                  </a:rPr>
                  <a:t>픽셀 당 클래스 </a:t>
                </a:r>
                <a:r>
                  <a:rPr lang="en-US" altLang="ko-KR" sz="2000" dirty="0">
                    <a:latin typeface="+mn-ea"/>
                  </a:rPr>
                  <a:t>confidence</a:t>
                </a:r>
                <a:r>
                  <a:rPr lang="ko-KR" altLang="en-US" sz="2000" dirty="0">
                    <a:latin typeface="+mn-ea"/>
                  </a:rPr>
                  <a:t>를 직접적으로 최대화할 시</a:t>
                </a:r>
                <a:r>
                  <a:rPr lang="en-US" altLang="ko-KR" sz="2000" dirty="0">
                    <a:latin typeface="+mn-ea"/>
                  </a:rPr>
                  <a:t>, </a:t>
                </a:r>
                <a:r>
                  <a:rPr lang="ko-KR" altLang="en-US" sz="2000" dirty="0">
                    <a:latin typeface="+mn-ea"/>
                  </a:rPr>
                  <a:t>성능 저하</a:t>
                </a:r>
                <a:endParaRPr lang="en-US" altLang="ko-KR" sz="2000" dirty="0">
                  <a:latin typeface="+mn-ea"/>
                </a:endParaRPr>
              </a:p>
            </p:txBody>
          </p:sp>
        </mc:Choice>
        <mc:Fallback xmlns="">
          <p:sp>
            <p:nvSpPr>
              <p:cNvPr id="3" name="내용 개체 틀 2">
                <a:extLst>
                  <a:ext uri="{FF2B5EF4-FFF2-40B4-BE49-F238E27FC236}">
                    <a16:creationId xmlns:a16="http://schemas.microsoft.com/office/drawing/2014/main" id="{EAB5EA4C-50B7-43C1-9BE0-2055C5BB65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133588"/>
                <a:ext cx="10515600" cy="4973298"/>
              </a:xfrm>
              <a:blipFill>
                <a:blip r:embed="rId3"/>
                <a:stretch>
                  <a:fillRect l="-812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A27699B-3135-43E6-BDC1-43A3026C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E33C-608B-4FE7-86A1-D0D7EE07B18B}" type="slidenum">
              <a:rPr lang="ko-KR" altLang="en-US" smtClean="0"/>
              <a:t>14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01903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67CD44-804E-414A-8A47-8991EDFBA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527" y="203921"/>
            <a:ext cx="10515600" cy="595457"/>
          </a:xfrm>
        </p:spPr>
        <p:txBody>
          <a:bodyPr>
            <a:normAutofit/>
          </a:bodyPr>
          <a:lstStyle/>
          <a:p>
            <a:r>
              <a:rPr lang="en-US" altLang="ko-KR" sz="3600" b="1" dirty="0">
                <a:latin typeface="+mn-ea"/>
                <a:ea typeface="+mn-ea"/>
              </a:rPr>
              <a:t>Experiments</a:t>
            </a:r>
            <a:endParaRPr lang="ko-KR" altLang="en-US" sz="3600" b="1" dirty="0">
              <a:latin typeface="+mn-ea"/>
              <a:ea typeface="+mn-ea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B5EA4C-50B7-43C1-9BE0-2055C5BB6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588"/>
            <a:ext cx="10515600" cy="497329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dirty="0">
                <a:latin typeface="+mn-ea"/>
              </a:rPr>
              <a:t>Dataset</a:t>
            </a:r>
            <a:r>
              <a:rPr lang="ko-KR" altLang="en-US" sz="2400" b="1" dirty="0">
                <a:latin typeface="+mn-ea"/>
              </a:rPr>
              <a:t> </a:t>
            </a:r>
            <a:endParaRPr lang="en-US" altLang="ko-KR" sz="2400" b="1" dirty="0">
              <a:latin typeface="+mn-ea"/>
            </a:endParaRPr>
          </a:p>
          <a:p>
            <a:pPr lvl="1">
              <a:lnSpc>
                <a:spcPct val="150000"/>
              </a:lnSpc>
            </a:pPr>
            <a:r>
              <a:rPr lang="en-US" altLang="ko-KR" sz="2000" dirty="0">
                <a:latin typeface="+mn-ea"/>
              </a:rPr>
              <a:t>ADE20K (150 classes)</a:t>
            </a:r>
          </a:p>
          <a:p>
            <a:pPr lvl="1">
              <a:lnSpc>
                <a:spcPct val="150000"/>
              </a:lnSpc>
            </a:pPr>
            <a:r>
              <a:rPr lang="en-US" altLang="ko-KR" sz="2000" dirty="0">
                <a:latin typeface="+mn-ea"/>
              </a:rPr>
              <a:t>COCO-Stuff-10K (171 classes)</a:t>
            </a:r>
          </a:p>
          <a:p>
            <a:pPr lvl="1">
              <a:lnSpc>
                <a:spcPct val="150000"/>
              </a:lnSpc>
            </a:pPr>
            <a:r>
              <a:rPr lang="en-US" altLang="ko-KR" sz="2000" dirty="0">
                <a:latin typeface="+mn-ea"/>
              </a:rPr>
              <a:t>Cityscapes (19 classes)</a:t>
            </a:r>
          </a:p>
          <a:p>
            <a:pPr lvl="1">
              <a:lnSpc>
                <a:spcPct val="150000"/>
              </a:lnSpc>
            </a:pPr>
            <a:r>
              <a:rPr lang="en-US" altLang="ko-KR" sz="2000" dirty="0" err="1">
                <a:latin typeface="+mn-ea"/>
              </a:rPr>
              <a:t>Mapillary</a:t>
            </a:r>
            <a:r>
              <a:rPr lang="en-US" altLang="ko-KR" sz="2000" dirty="0">
                <a:latin typeface="+mn-ea"/>
              </a:rPr>
              <a:t> Vistas (65 classes)</a:t>
            </a:r>
          </a:p>
          <a:p>
            <a:pPr>
              <a:lnSpc>
                <a:spcPct val="150000"/>
              </a:lnSpc>
            </a:pPr>
            <a:r>
              <a:rPr lang="en-US" altLang="ko-KR" sz="2400" b="1" dirty="0" err="1">
                <a:latin typeface="+mn-ea"/>
              </a:rPr>
              <a:t>Evalution</a:t>
            </a:r>
            <a:r>
              <a:rPr lang="en-US" altLang="ko-KR" sz="2400" b="1" dirty="0">
                <a:latin typeface="+mn-ea"/>
              </a:rPr>
              <a:t> Metrics</a:t>
            </a:r>
          </a:p>
          <a:p>
            <a:pPr lvl="1">
              <a:lnSpc>
                <a:spcPct val="150000"/>
              </a:lnSpc>
            </a:pPr>
            <a:r>
              <a:rPr lang="en-US" altLang="ko-KR" sz="2000" dirty="0" err="1">
                <a:latin typeface="+mn-ea"/>
              </a:rPr>
              <a:t>mIoU</a:t>
            </a:r>
            <a:endParaRPr lang="en-US" altLang="ko-KR" sz="2000" dirty="0">
              <a:latin typeface="+mn-ea"/>
            </a:endParaRPr>
          </a:p>
          <a:p>
            <a:pPr lvl="1">
              <a:lnSpc>
                <a:spcPct val="150000"/>
              </a:lnSpc>
            </a:pPr>
            <a:r>
              <a:rPr lang="en-US" altLang="ko-KR" sz="2000" dirty="0">
                <a:latin typeface="+mn-ea"/>
              </a:rPr>
              <a:t>PQ(Panoptic Quality)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A27699B-3135-43E6-BDC1-43A3026C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E33C-608B-4FE7-86A1-D0D7EE07B18B}" type="slidenum">
              <a:rPr lang="ko-KR" altLang="en-US" smtClean="0"/>
              <a:t>15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499686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67CD44-804E-414A-8A47-8991EDFBA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527" y="203921"/>
            <a:ext cx="10515600" cy="595457"/>
          </a:xfrm>
        </p:spPr>
        <p:txBody>
          <a:bodyPr>
            <a:normAutofit/>
          </a:bodyPr>
          <a:lstStyle/>
          <a:p>
            <a:r>
              <a:rPr lang="en-US" altLang="ko-KR" sz="3600" b="1" dirty="0">
                <a:latin typeface="+mn-ea"/>
                <a:ea typeface="+mn-ea"/>
              </a:rPr>
              <a:t>Experiments</a:t>
            </a:r>
            <a:endParaRPr lang="ko-KR" altLang="en-US" sz="3600" b="1" dirty="0">
              <a:latin typeface="+mn-ea"/>
              <a:ea typeface="+mn-ea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B5EA4C-50B7-43C1-9BE0-2055C5BB6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588"/>
            <a:ext cx="10515600" cy="497329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dirty="0">
                <a:latin typeface="+mn-ea"/>
              </a:rPr>
              <a:t>Baseline models</a:t>
            </a:r>
            <a:r>
              <a:rPr lang="ko-KR" altLang="en-US" sz="2400" b="1" dirty="0">
                <a:latin typeface="+mn-ea"/>
              </a:rPr>
              <a:t> </a:t>
            </a:r>
          </a:p>
          <a:p>
            <a:pPr lvl="1">
              <a:lnSpc>
                <a:spcPct val="150000"/>
              </a:lnSpc>
            </a:pPr>
            <a:r>
              <a:rPr lang="en-US" altLang="ko-KR" sz="2000" dirty="0" err="1">
                <a:latin typeface="+mn-ea"/>
              </a:rPr>
              <a:t>PerPixelBaseline</a:t>
            </a:r>
            <a:endParaRPr lang="en-US" altLang="ko-KR" sz="2000" dirty="0">
              <a:latin typeface="+mn-ea"/>
            </a:endParaRPr>
          </a:p>
          <a:p>
            <a:pPr lvl="1">
              <a:lnSpc>
                <a:spcPct val="150000"/>
              </a:lnSpc>
            </a:pPr>
            <a:r>
              <a:rPr lang="en-US" altLang="ko-KR" sz="2000" dirty="0" err="1">
                <a:latin typeface="+mn-ea"/>
              </a:rPr>
              <a:t>PerPixelBaseLine</a:t>
            </a:r>
            <a:r>
              <a:rPr lang="en-US" altLang="ko-KR" sz="2000" dirty="0">
                <a:latin typeface="+mn-ea"/>
              </a:rPr>
              <a:t>+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A27699B-3135-43E6-BDC1-43A3026C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E33C-608B-4FE7-86A1-D0D7EE07B18B}" type="slidenum">
              <a:rPr lang="ko-KR" altLang="en-US" smtClean="0"/>
              <a:t>16</a:t>
            </a:fld>
            <a:endParaRPr lang="ko-KR" altLang="en-US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88980518-9D58-5AD3-BA01-1FFA9019C1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909" y="2834874"/>
            <a:ext cx="8286836" cy="2889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59833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67CD44-804E-414A-8A47-8991EDFBA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527" y="203921"/>
            <a:ext cx="10515600" cy="595457"/>
          </a:xfrm>
        </p:spPr>
        <p:txBody>
          <a:bodyPr>
            <a:normAutofit/>
          </a:bodyPr>
          <a:lstStyle/>
          <a:p>
            <a:r>
              <a:rPr lang="en-US" altLang="ko-KR" sz="3600" b="1" dirty="0">
                <a:latin typeface="+mn-ea"/>
                <a:ea typeface="+mn-ea"/>
              </a:rPr>
              <a:t>Experiments</a:t>
            </a:r>
            <a:endParaRPr lang="ko-KR" altLang="en-US" sz="3600" b="1" dirty="0">
              <a:latin typeface="+mn-ea"/>
              <a:ea typeface="+mn-ea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B5EA4C-50B7-43C1-9BE0-2055C5BB6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588"/>
            <a:ext cx="10515600" cy="497329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dirty="0">
                <a:latin typeface="+mn-ea"/>
              </a:rPr>
              <a:t>Implementation details</a:t>
            </a:r>
            <a:r>
              <a:rPr lang="ko-KR" altLang="en-US" sz="2400" b="1" dirty="0">
                <a:latin typeface="+mn-ea"/>
              </a:rPr>
              <a:t> </a:t>
            </a:r>
            <a:endParaRPr lang="en-US" altLang="ko-KR" sz="2400" b="1" dirty="0">
              <a:latin typeface="+mn-ea"/>
            </a:endParaRPr>
          </a:p>
          <a:p>
            <a:pPr lvl="1">
              <a:lnSpc>
                <a:spcPct val="150000"/>
              </a:lnSpc>
            </a:pPr>
            <a:r>
              <a:rPr lang="en-US" altLang="ko-KR" sz="2000" dirty="0">
                <a:latin typeface="+mn-ea"/>
              </a:rPr>
              <a:t>Backbone</a:t>
            </a:r>
          </a:p>
          <a:p>
            <a:pPr lvl="2">
              <a:lnSpc>
                <a:spcPct val="150000"/>
              </a:lnSpc>
            </a:pPr>
            <a:r>
              <a:rPr lang="en-US" altLang="ko-KR" dirty="0">
                <a:latin typeface="+mn-ea"/>
              </a:rPr>
              <a:t>Resnet 50, Resnet 101</a:t>
            </a:r>
          </a:p>
          <a:p>
            <a:pPr lvl="2">
              <a:lnSpc>
                <a:spcPct val="150000"/>
              </a:lnSpc>
            </a:pPr>
            <a:r>
              <a:rPr lang="en-US" altLang="ko-KR" dirty="0">
                <a:latin typeface="+mn-ea"/>
              </a:rPr>
              <a:t>R101c – </a:t>
            </a:r>
            <a:r>
              <a:rPr lang="ko-KR" altLang="en-US" dirty="0">
                <a:latin typeface="+mn-ea"/>
              </a:rPr>
              <a:t>첫 번째 </a:t>
            </a:r>
            <a:r>
              <a:rPr lang="en-US" altLang="ko-KR" dirty="0">
                <a:latin typeface="+mn-ea"/>
              </a:rPr>
              <a:t>7x7 </a:t>
            </a:r>
            <a:r>
              <a:rPr lang="ko-KR" altLang="en-US" dirty="0" err="1">
                <a:latin typeface="+mn-ea"/>
              </a:rPr>
              <a:t>컨볼루션을</a:t>
            </a:r>
            <a:r>
              <a:rPr lang="ko-KR" altLang="en-US" dirty="0">
                <a:latin typeface="+mn-ea"/>
              </a:rPr>
              <a:t> </a:t>
            </a:r>
            <a:r>
              <a:rPr lang="en-US" altLang="ko-KR" dirty="0">
                <a:latin typeface="+mn-ea"/>
              </a:rPr>
              <a:t>3</a:t>
            </a:r>
            <a:r>
              <a:rPr lang="ko-KR" altLang="en-US" dirty="0">
                <a:latin typeface="+mn-ea"/>
              </a:rPr>
              <a:t>개의 </a:t>
            </a:r>
            <a:r>
              <a:rPr lang="en-US" altLang="ko-KR" dirty="0">
                <a:latin typeface="+mn-ea"/>
              </a:rPr>
              <a:t>3x3</a:t>
            </a:r>
            <a:r>
              <a:rPr lang="ko-KR" altLang="en-US" dirty="0">
                <a:latin typeface="+mn-ea"/>
              </a:rPr>
              <a:t> </a:t>
            </a:r>
            <a:r>
              <a:rPr lang="ko-KR" altLang="en-US" dirty="0" err="1">
                <a:latin typeface="+mn-ea"/>
              </a:rPr>
              <a:t>컨볼루션으로</a:t>
            </a:r>
            <a:r>
              <a:rPr lang="ko-KR" altLang="en-US" dirty="0">
                <a:latin typeface="+mn-ea"/>
              </a:rPr>
              <a:t> 대체</a:t>
            </a:r>
            <a:endParaRPr lang="en-US" altLang="ko-KR" dirty="0">
              <a:latin typeface="+mn-ea"/>
            </a:endParaRPr>
          </a:p>
          <a:p>
            <a:pPr lvl="2">
              <a:lnSpc>
                <a:spcPct val="150000"/>
              </a:lnSpc>
            </a:pPr>
            <a:r>
              <a:rPr lang="en-US" altLang="ko-KR" dirty="0" err="1">
                <a:latin typeface="+mn-ea"/>
              </a:rPr>
              <a:t>Swin</a:t>
            </a:r>
            <a:r>
              <a:rPr lang="en-US" altLang="ko-KR" dirty="0">
                <a:latin typeface="+mn-ea"/>
              </a:rPr>
              <a:t> Transformer</a:t>
            </a:r>
          </a:p>
          <a:p>
            <a:pPr lvl="1">
              <a:lnSpc>
                <a:spcPct val="150000"/>
              </a:lnSpc>
            </a:pPr>
            <a:r>
              <a:rPr lang="en-US" altLang="ko-KR" dirty="0">
                <a:latin typeface="+mn-ea"/>
              </a:rPr>
              <a:t>Pixel</a:t>
            </a:r>
            <a:r>
              <a:rPr lang="ko-KR" altLang="en-US" dirty="0">
                <a:latin typeface="+mn-ea"/>
              </a:rPr>
              <a:t> </a:t>
            </a:r>
            <a:r>
              <a:rPr lang="en-US" altLang="ko-KR" dirty="0">
                <a:latin typeface="+mn-ea"/>
              </a:rPr>
              <a:t>Decoder</a:t>
            </a:r>
          </a:p>
          <a:p>
            <a:pPr lvl="2">
              <a:lnSpc>
                <a:spcPct val="150000"/>
              </a:lnSpc>
            </a:pPr>
            <a:r>
              <a:rPr lang="en-US" altLang="ko-KR" dirty="0">
                <a:latin typeface="+mn-ea"/>
              </a:rPr>
              <a:t>ASPP – </a:t>
            </a:r>
            <a:r>
              <a:rPr lang="en-US" altLang="ko-KR" dirty="0" err="1">
                <a:latin typeface="+mn-ea"/>
              </a:rPr>
              <a:t>Astrous</a:t>
            </a:r>
            <a:r>
              <a:rPr lang="en-US" altLang="ko-KR" dirty="0">
                <a:latin typeface="+mn-ea"/>
              </a:rPr>
              <a:t> Spatial Pyramid Pooling</a:t>
            </a:r>
          </a:p>
          <a:p>
            <a:pPr lvl="2">
              <a:lnSpc>
                <a:spcPct val="150000"/>
              </a:lnSpc>
            </a:pPr>
            <a:r>
              <a:rPr lang="en-US" altLang="ko-KR" dirty="0">
                <a:latin typeface="+mn-ea"/>
              </a:rPr>
              <a:t>PSP – Pyramid Scene parsing network</a:t>
            </a:r>
          </a:p>
          <a:p>
            <a:pPr lvl="2">
              <a:lnSpc>
                <a:spcPct val="150000"/>
              </a:lnSpc>
            </a:pPr>
            <a:r>
              <a:rPr lang="en-US" altLang="ko-KR" dirty="0">
                <a:latin typeface="+mn-ea"/>
              </a:rPr>
              <a:t>FPN </a:t>
            </a:r>
            <a:r>
              <a:rPr lang="ko-KR" altLang="en-US" dirty="0">
                <a:latin typeface="+mn-ea"/>
              </a:rPr>
              <a:t>기반 경량 </a:t>
            </a:r>
            <a:r>
              <a:rPr lang="en-US" altLang="ko-KR" dirty="0">
                <a:latin typeface="+mn-ea"/>
              </a:rPr>
              <a:t>Pixel Decoder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A27699B-3135-43E6-BDC1-43A3026C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E33C-608B-4FE7-86A1-D0D7EE07B18B}" type="slidenum">
              <a:rPr lang="ko-KR" altLang="en-US" smtClean="0"/>
              <a:t>17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602339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67CD44-804E-414A-8A47-8991EDFBA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527" y="203921"/>
            <a:ext cx="10515600" cy="595457"/>
          </a:xfrm>
        </p:spPr>
        <p:txBody>
          <a:bodyPr>
            <a:normAutofit/>
          </a:bodyPr>
          <a:lstStyle/>
          <a:p>
            <a:r>
              <a:rPr lang="en-US" altLang="ko-KR" sz="3600" b="1" dirty="0">
                <a:latin typeface="+mn-ea"/>
                <a:ea typeface="+mn-ea"/>
              </a:rPr>
              <a:t>Experiments</a:t>
            </a:r>
            <a:endParaRPr lang="ko-KR" altLang="en-US" sz="3600" b="1" dirty="0">
              <a:latin typeface="+mn-ea"/>
              <a:ea typeface="+mn-ea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B5EA4C-50B7-43C1-9BE0-2055C5BB6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588"/>
            <a:ext cx="10515600" cy="497329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dirty="0">
                <a:latin typeface="+mn-ea"/>
              </a:rPr>
              <a:t>Implementation details</a:t>
            </a:r>
            <a:r>
              <a:rPr lang="ko-KR" altLang="en-US" sz="2400" b="1" dirty="0">
                <a:latin typeface="+mn-ea"/>
              </a:rPr>
              <a:t> </a:t>
            </a:r>
            <a:endParaRPr lang="en-US" altLang="ko-KR" sz="2400" b="1" dirty="0">
              <a:latin typeface="+mn-ea"/>
            </a:endParaRPr>
          </a:p>
          <a:p>
            <a:pPr lvl="1">
              <a:lnSpc>
                <a:spcPct val="150000"/>
              </a:lnSpc>
            </a:pPr>
            <a:r>
              <a:rPr lang="en-US" altLang="ko-KR" sz="2000" dirty="0">
                <a:latin typeface="+mn-ea"/>
              </a:rPr>
              <a:t>Transformer</a:t>
            </a:r>
            <a:r>
              <a:rPr lang="ko-KR" altLang="en-US" sz="2000" dirty="0">
                <a:latin typeface="+mn-ea"/>
              </a:rPr>
              <a:t> </a:t>
            </a:r>
            <a:r>
              <a:rPr lang="en-US" altLang="ko-KR" sz="2000" dirty="0">
                <a:latin typeface="+mn-ea"/>
              </a:rPr>
              <a:t>Decoder</a:t>
            </a:r>
          </a:p>
          <a:p>
            <a:pPr lvl="2">
              <a:lnSpc>
                <a:spcPct val="150000"/>
              </a:lnSpc>
            </a:pPr>
            <a:r>
              <a:rPr lang="en-US" altLang="ko-KR" dirty="0">
                <a:latin typeface="+mn-ea"/>
              </a:rPr>
              <a:t>DETR</a:t>
            </a:r>
            <a:r>
              <a:rPr lang="ko-KR" altLang="en-US" dirty="0">
                <a:latin typeface="+mn-ea"/>
              </a:rPr>
              <a:t>과 동일한 </a:t>
            </a:r>
            <a:r>
              <a:rPr lang="en-US" altLang="ko-KR" dirty="0">
                <a:latin typeface="+mn-ea"/>
              </a:rPr>
              <a:t>Transformer Decoder </a:t>
            </a:r>
            <a:r>
              <a:rPr lang="ko-KR" altLang="en-US" dirty="0">
                <a:latin typeface="+mn-ea"/>
              </a:rPr>
              <a:t>모듈</a:t>
            </a:r>
            <a:endParaRPr lang="en-US" altLang="ko-KR" dirty="0">
              <a:latin typeface="+mn-ea"/>
            </a:endParaRPr>
          </a:p>
          <a:p>
            <a:pPr lvl="2">
              <a:lnSpc>
                <a:spcPct val="150000"/>
              </a:lnSpc>
            </a:pPr>
            <a:r>
              <a:rPr lang="en-US" altLang="ko-KR" dirty="0">
                <a:latin typeface="+mn-ea"/>
              </a:rPr>
              <a:t>N</a:t>
            </a:r>
            <a:r>
              <a:rPr lang="ko-KR" altLang="en-US" dirty="0">
                <a:latin typeface="+mn-ea"/>
              </a:rPr>
              <a:t>개의</a:t>
            </a:r>
            <a:r>
              <a:rPr lang="en-US" altLang="ko-KR" dirty="0">
                <a:latin typeface="+mn-ea"/>
              </a:rPr>
              <a:t> </a:t>
            </a:r>
            <a:r>
              <a:rPr lang="ko-KR" altLang="en-US" dirty="0">
                <a:latin typeface="+mn-ea"/>
              </a:rPr>
              <a:t>쿼리 </a:t>
            </a:r>
            <a:r>
              <a:rPr lang="ko-KR" altLang="en-US" dirty="0" err="1">
                <a:latin typeface="+mn-ea"/>
              </a:rPr>
              <a:t>임베딩을</a:t>
            </a:r>
            <a:r>
              <a:rPr lang="ko-KR" altLang="en-US" dirty="0">
                <a:latin typeface="+mn-ea"/>
              </a:rPr>
              <a:t> </a:t>
            </a:r>
            <a:r>
              <a:rPr lang="en-US" altLang="ko-KR" dirty="0">
                <a:latin typeface="+mn-ea"/>
              </a:rPr>
              <a:t>0</a:t>
            </a:r>
            <a:r>
              <a:rPr lang="ko-KR" altLang="en-US" dirty="0">
                <a:latin typeface="+mn-ea"/>
              </a:rPr>
              <a:t>으로 초기화 한 뒤 학습 가능한 위치 </a:t>
            </a:r>
            <a:r>
              <a:rPr lang="ko-KR" altLang="en-US" dirty="0" err="1">
                <a:latin typeface="+mn-ea"/>
              </a:rPr>
              <a:t>임베딩과</a:t>
            </a:r>
            <a:r>
              <a:rPr lang="ko-KR" altLang="en-US" dirty="0">
                <a:latin typeface="+mn-ea"/>
              </a:rPr>
              <a:t> 연결</a:t>
            </a:r>
            <a:endParaRPr lang="en-US" altLang="ko-KR" dirty="0">
              <a:latin typeface="+mn-ea"/>
            </a:endParaRPr>
          </a:p>
          <a:p>
            <a:pPr lvl="2">
              <a:lnSpc>
                <a:spcPct val="150000"/>
              </a:lnSpc>
            </a:pPr>
            <a:r>
              <a:rPr lang="en-US" altLang="ko-KR" dirty="0">
                <a:latin typeface="+mn-ea"/>
              </a:rPr>
              <a:t>100</a:t>
            </a:r>
            <a:r>
              <a:rPr lang="ko-KR" altLang="en-US" dirty="0">
                <a:latin typeface="+mn-ea"/>
              </a:rPr>
              <a:t>개의 </a:t>
            </a:r>
            <a:r>
              <a:rPr lang="en-US" altLang="ko-KR" dirty="0">
                <a:latin typeface="+mn-ea"/>
              </a:rPr>
              <a:t>query</a:t>
            </a:r>
            <a:r>
              <a:rPr lang="ko-KR" altLang="en-US" dirty="0">
                <a:latin typeface="+mn-ea"/>
              </a:rPr>
              <a:t>가 있는 </a:t>
            </a:r>
            <a:r>
              <a:rPr lang="en-US" altLang="ko-KR" dirty="0">
                <a:latin typeface="+mn-ea"/>
              </a:rPr>
              <a:t>6</a:t>
            </a:r>
            <a:r>
              <a:rPr lang="ko-KR" altLang="en-US" dirty="0">
                <a:latin typeface="+mn-ea"/>
              </a:rPr>
              <a:t>개의 </a:t>
            </a:r>
            <a:r>
              <a:rPr lang="en-US" altLang="ko-KR" dirty="0">
                <a:latin typeface="+mn-ea"/>
              </a:rPr>
              <a:t>Transformer decoder layer </a:t>
            </a:r>
            <a:r>
              <a:rPr lang="ko-KR" altLang="en-US" dirty="0">
                <a:latin typeface="+mn-ea"/>
              </a:rPr>
              <a:t>사용</a:t>
            </a:r>
            <a:endParaRPr lang="en-US" altLang="ko-KR" dirty="0">
              <a:latin typeface="+mn-ea"/>
            </a:endParaRPr>
          </a:p>
          <a:p>
            <a:pPr lvl="1">
              <a:lnSpc>
                <a:spcPct val="150000"/>
              </a:lnSpc>
            </a:pPr>
            <a:r>
              <a:rPr lang="en-US" altLang="ko-KR" dirty="0">
                <a:latin typeface="+mn-ea"/>
              </a:rPr>
              <a:t>Segmentation module</a:t>
            </a:r>
          </a:p>
          <a:p>
            <a:pPr lvl="2">
              <a:lnSpc>
                <a:spcPct val="150000"/>
              </a:lnSpc>
            </a:pPr>
            <a:r>
              <a:rPr lang="en-US" altLang="ko-KR" dirty="0">
                <a:latin typeface="+mn-ea"/>
              </a:rPr>
              <a:t>Segment embedding</a:t>
            </a:r>
            <a:r>
              <a:rPr lang="ko-KR" altLang="en-US" dirty="0">
                <a:latin typeface="+mn-ea"/>
              </a:rPr>
              <a:t>을 처리할 </a:t>
            </a:r>
            <a:r>
              <a:rPr lang="en-US" altLang="ko-KR" dirty="0">
                <a:latin typeface="+mn-ea"/>
              </a:rPr>
              <a:t>MLP</a:t>
            </a:r>
            <a:r>
              <a:rPr lang="ko-KR" altLang="en-US" dirty="0">
                <a:latin typeface="+mn-ea"/>
              </a:rPr>
              <a:t>에 </a:t>
            </a:r>
            <a:r>
              <a:rPr lang="en-US" altLang="ko-KR" dirty="0">
                <a:latin typeface="+mn-ea"/>
              </a:rPr>
              <a:t>2</a:t>
            </a:r>
            <a:r>
              <a:rPr lang="ko-KR" altLang="en-US" dirty="0">
                <a:latin typeface="+mn-ea"/>
              </a:rPr>
              <a:t>개의 </a:t>
            </a:r>
            <a:r>
              <a:rPr lang="en-US" altLang="ko-KR" dirty="0">
                <a:latin typeface="+mn-ea"/>
              </a:rPr>
              <a:t>256 </a:t>
            </a:r>
            <a:r>
              <a:rPr lang="ko-KR" altLang="en-US" dirty="0">
                <a:latin typeface="+mn-ea"/>
              </a:rPr>
              <a:t>채널 </a:t>
            </a:r>
            <a:r>
              <a:rPr lang="en-US" altLang="ko-KR" dirty="0">
                <a:latin typeface="+mn-ea"/>
              </a:rPr>
              <a:t>hidden layer </a:t>
            </a:r>
            <a:r>
              <a:rPr lang="ko-KR" altLang="en-US" dirty="0">
                <a:latin typeface="+mn-ea"/>
              </a:rPr>
              <a:t>사용</a:t>
            </a:r>
            <a:endParaRPr lang="en-US" altLang="ko-KR" dirty="0">
              <a:latin typeface="+mn-ea"/>
            </a:endParaRPr>
          </a:p>
          <a:p>
            <a:pPr lvl="1">
              <a:lnSpc>
                <a:spcPct val="150000"/>
              </a:lnSpc>
            </a:pPr>
            <a:r>
              <a:rPr lang="en-US" altLang="ko-KR" dirty="0">
                <a:latin typeface="+mn-ea"/>
              </a:rPr>
              <a:t>Loss</a:t>
            </a:r>
          </a:p>
          <a:p>
            <a:pPr lvl="2">
              <a:lnSpc>
                <a:spcPct val="150000"/>
              </a:lnSpc>
            </a:pPr>
            <a:endParaRPr lang="en-US" altLang="ko-KR" dirty="0">
              <a:latin typeface="+mn-ea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A27699B-3135-43E6-BDC1-43A3026C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E33C-608B-4FE7-86A1-D0D7EE07B18B}" type="slidenum">
              <a:rPr lang="ko-KR" altLang="en-US" smtClean="0"/>
              <a:t>18</a:t>
            </a:fld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FD807E8-6DAB-6748-8B98-2464F4E9B6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7769" y="5698122"/>
            <a:ext cx="5201376" cy="457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1380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67CD44-804E-414A-8A47-8991EDFBA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527" y="203921"/>
            <a:ext cx="10515600" cy="595457"/>
          </a:xfrm>
        </p:spPr>
        <p:txBody>
          <a:bodyPr>
            <a:normAutofit/>
          </a:bodyPr>
          <a:lstStyle/>
          <a:p>
            <a:r>
              <a:rPr lang="en-US" altLang="ko-KR" sz="3600" b="1" dirty="0">
                <a:latin typeface="+mn-ea"/>
                <a:ea typeface="+mn-ea"/>
              </a:rPr>
              <a:t>Experiments</a:t>
            </a:r>
            <a:endParaRPr lang="ko-KR" altLang="en-US" sz="3600" b="1" dirty="0">
              <a:latin typeface="+mn-ea"/>
              <a:ea typeface="+mn-ea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B5EA4C-50B7-43C1-9BE0-2055C5BB6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588"/>
            <a:ext cx="10515600" cy="497329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dirty="0">
                <a:latin typeface="+mn-ea"/>
              </a:rPr>
              <a:t>Semantic Segmentation on ADE20k </a:t>
            </a:r>
            <a:r>
              <a:rPr lang="en-US" altLang="ko-KR" sz="2400" b="1" dirty="0" err="1">
                <a:latin typeface="+mn-ea"/>
              </a:rPr>
              <a:t>val</a:t>
            </a:r>
            <a:r>
              <a:rPr lang="en-US" altLang="ko-KR" sz="2400" b="1" dirty="0">
                <a:latin typeface="+mn-ea"/>
              </a:rPr>
              <a:t> with 150 categories</a:t>
            </a:r>
          </a:p>
          <a:p>
            <a:pPr lvl="1">
              <a:lnSpc>
                <a:spcPct val="150000"/>
              </a:lnSpc>
            </a:pPr>
            <a:endParaRPr lang="en-US" altLang="ko-KR" dirty="0">
              <a:latin typeface="+mn-ea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A27699B-3135-43E6-BDC1-43A3026C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E33C-608B-4FE7-86A1-D0D7EE07B18B}" type="slidenum">
              <a:rPr lang="ko-KR" altLang="en-US" smtClean="0"/>
              <a:t>19</a:t>
            </a:fld>
            <a:endParaRPr lang="ko-KR" altLang="en-US" dirty="0"/>
          </a:p>
        </p:txBody>
      </p:sp>
      <p:pic>
        <p:nvPicPr>
          <p:cNvPr id="6" name="그림 5" descr="텍스트, 스크린샷, 번호, 폰트이(가) 표시된 사진&#10;&#10;자동 생성된 설명">
            <a:extLst>
              <a:ext uri="{FF2B5EF4-FFF2-40B4-BE49-F238E27FC236}">
                <a16:creationId xmlns:a16="http://schemas.microsoft.com/office/drawing/2014/main" id="{B4ED27DE-6320-3F17-2189-984C5E6798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793" y="1820927"/>
            <a:ext cx="9793067" cy="4410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20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67CD44-804E-414A-8A47-8991EDFBA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527" y="203921"/>
            <a:ext cx="10515600" cy="595457"/>
          </a:xfrm>
        </p:spPr>
        <p:txBody>
          <a:bodyPr>
            <a:normAutofit/>
          </a:bodyPr>
          <a:lstStyle/>
          <a:p>
            <a:r>
              <a:rPr lang="en-US" altLang="ko-KR" sz="3600" b="1" dirty="0">
                <a:latin typeface="+mn-ea"/>
                <a:ea typeface="+mn-ea"/>
              </a:rPr>
              <a:t>Contents</a:t>
            </a:r>
            <a:endParaRPr lang="ko-KR" altLang="en-US" sz="3600" b="1" dirty="0">
              <a:latin typeface="+mn-ea"/>
              <a:ea typeface="+mn-ea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B5EA4C-50B7-43C1-9BE0-2055C5BB6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588"/>
            <a:ext cx="10515600" cy="4351338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altLang="ko-KR" sz="2400" b="1" dirty="0">
                <a:latin typeface="+mn-ea"/>
                <a:ea typeface="+mn-ea"/>
              </a:rPr>
              <a:t>Introduction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endParaRPr lang="en-US" altLang="ko-KR" sz="2400" b="1" dirty="0">
              <a:latin typeface="+mn-ea"/>
              <a:ea typeface="+mn-ea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altLang="ko-KR" sz="2400" b="1" dirty="0">
                <a:latin typeface="+mn-ea"/>
                <a:ea typeface="+mn-ea"/>
              </a:rPr>
              <a:t>Method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endParaRPr lang="en-US" altLang="ko-KR" sz="2400" b="1" dirty="0">
              <a:latin typeface="+mn-ea"/>
              <a:ea typeface="+mn-ea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altLang="ko-KR" sz="2400" b="1" dirty="0">
                <a:latin typeface="+mn-ea"/>
              </a:rPr>
              <a:t>Experiments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endParaRPr lang="en-US" altLang="ko-KR" sz="2400" b="1" dirty="0">
              <a:latin typeface="+mn-ea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altLang="ko-KR" sz="2400" b="1" dirty="0">
                <a:latin typeface="+mn-ea"/>
              </a:rPr>
              <a:t>Conclusion</a:t>
            </a:r>
            <a:endParaRPr lang="en-US" altLang="ko-KR" sz="2400" b="1" dirty="0">
              <a:latin typeface="+mn-ea"/>
              <a:ea typeface="+mn-ea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A27699B-3135-43E6-BDC1-43A3026C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E33C-608B-4FE7-86A1-D0D7EE07B18B}" type="slidenum">
              <a:rPr lang="ko-KR" altLang="en-US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973074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67CD44-804E-414A-8A47-8991EDFBA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527" y="203921"/>
            <a:ext cx="10515600" cy="595457"/>
          </a:xfrm>
        </p:spPr>
        <p:txBody>
          <a:bodyPr>
            <a:normAutofit/>
          </a:bodyPr>
          <a:lstStyle/>
          <a:p>
            <a:r>
              <a:rPr lang="en-US" altLang="ko-KR" sz="3600" b="1" dirty="0">
                <a:latin typeface="+mn-ea"/>
                <a:ea typeface="+mn-ea"/>
              </a:rPr>
              <a:t>Experiments</a:t>
            </a:r>
            <a:endParaRPr lang="ko-KR" altLang="en-US" sz="3600" b="1" dirty="0">
              <a:latin typeface="+mn-ea"/>
              <a:ea typeface="+mn-ea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B5EA4C-50B7-43C1-9BE0-2055C5BB6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588"/>
            <a:ext cx="10515600" cy="497329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dirty="0" err="1">
                <a:latin typeface="+mn-ea"/>
              </a:rPr>
              <a:t>MaskFormer</a:t>
            </a:r>
            <a:r>
              <a:rPr lang="en-US" altLang="ko-KR" sz="2400" b="1" dirty="0">
                <a:latin typeface="+mn-ea"/>
              </a:rPr>
              <a:t> vs per-pixel classification baselines on 4 datasets</a:t>
            </a:r>
          </a:p>
          <a:p>
            <a:pPr lvl="1">
              <a:lnSpc>
                <a:spcPct val="150000"/>
              </a:lnSpc>
            </a:pPr>
            <a:endParaRPr lang="en-US" altLang="ko-KR" dirty="0">
              <a:latin typeface="+mn-ea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A27699B-3135-43E6-BDC1-43A3026C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E33C-608B-4FE7-86A1-D0D7EE07B18B}" type="slidenum">
              <a:rPr lang="ko-KR" altLang="en-US" smtClean="0"/>
              <a:t>20</a:t>
            </a:fld>
            <a:endParaRPr lang="ko-KR" altLang="en-US" dirty="0"/>
          </a:p>
        </p:txBody>
      </p:sp>
      <p:pic>
        <p:nvPicPr>
          <p:cNvPr id="7" name="그림 6" descr="텍스트, 스크린샷, 폰트, 라인이(가) 표시된 사진&#10;&#10;자동 생성된 설명">
            <a:extLst>
              <a:ext uri="{FF2B5EF4-FFF2-40B4-BE49-F238E27FC236}">
                <a16:creationId xmlns:a16="http://schemas.microsoft.com/office/drawing/2014/main" id="{167D22B3-08E5-A7D6-0051-D4824A091F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598" y="2967683"/>
            <a:ext cx="10240804" cy="1305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6811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67CD44-804E-414A-8A47-8991EDFBA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527" y="203921"/>
            <a:ext cx="10515600" cy="595457"/>
          </a:xfrm>
        </p:spPr>
        <p:txBody>
          <a:bodyPr>
            <a:normAutofit/>
          </a:bodyPr>
          <a:lstStyle/>
          <a:p>
            <a:r>
              <a:rPr lang="en-US" altLang="ko-KR" sz="3600" b="1" dirty="0">
                <a:latin typeface="+mn-ea"/>
                <a:ea typeface="+mn-ea"/>
              </a:rPr>
              <a:t>Experiments</a:t>
            </a:r>
            <a:endParaRPr lang="ko-KR" altLang="en-US" sz="3600" b="1" dirty="0">
              <a:latin typeface="+mn-ea"/>
              <a:ea typeface="+mn-ea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B5EA4C-50B7-43C1-9BE0-2055C5BB6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588"/>
            <a:ext cx="10515600" cy="497329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dirty="0">
                <a:latin typeface="+mn-ea"/>
              </a:rPr>
              <a:t>Panoptic segmentation on COCO panoptic </a:t>
            </a:r>
            <a:r>
              <a:rPr lang="en-US" altLang="ko-KR" sz="2400" b="1" dirty="0" err="1">
                <a:latin typeface="+mn-ea"/>
              </a:rPr>
              <a:t>val</a:t>
            </a:r>
            <a:r>
              <a:rPr lang="en-US" altLang="ko-KR" sz="2400" b="1" dirty="0">
                <a:latin typeface="+mn-ea"/>
              </a:rPr>
              <a:t> with 133 categories</a:t>
            </a:r>
            <a:endParaRPr lang="en-US" altLang="ko-KR" dirty="0">
              <a:latin typeface="+mn-ea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A27699B-3135-43E6-BDC1-43A3026C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E33C-608B-4FE7-86A1-D0D7EE07B18B}" type="slidenum">
              <a:rPr lang="ko-KR" altLang="en-US" smtClean="0"/>
              <a:t>21</a:t>
            </a:fld>
            <a:endParaRPr lang="ko-KR" altLang="en-US" dirty="0"/>
          </a:p>
        </p:txBody>
      </p:sp>
      <p:pic>
        <p:nvPicPr>
          <p:cNvPr id="6" name="그림 5" descr="텍스트, 스크린샷, 번호, 폰트이(가) 표시된 사진&#10;&#10;자동 생성된 설명">
            <a:extLst>
              <a:ext uri="{FF2B5EF4-FFF2-40B4-BE49-F238E27FC236}">
                <a16:creationId xmlns:a16="http://schemas.microsoft.com/office/drawing/2014/main" id="{6C952601-C6CC-4183-EE2F-3046B89F6B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218" y="2049196"/>
            <a:ext cx="10097909" cy="3391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7481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67CD44-804E-414A-8A47-8991EDFBA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527" y="203921"/>
            <a:ext cx="10515600" cy="595457"/>
          </a:xfrm>
        </p:spPr>
        <p:txBody>
          <a:bodyPr>
            <a:normAutofit/>
          </a:bodyPr>
          <a:lstStyle/>
          <a:p>
            <a:r>
              <a:rPr lang="en-US" altLang="ko-KR" sz="3600" b="1" dirty="0">
                <a:latin typeface="+mn-ea"/>
                <a:ea typeface="+mn-ea"/>
              </a:rPr>
              <a:t>Experiments</a:t>
            </a:r>
            <a:endParaRPr lang="ko-KR" altLang="en-US" sz="3600" b="1" dirty="0">
              <a:latin typeface="+mn-ea"/>
              <a:ea typeface="+mn-ea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B5EA4C-50B7-43C1-9BE0-2055C5BB6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588"/>
            <a:ext cx="10515600" cy="497329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dirty="0">
                <a:latin typeface="+mn-ea"/>
              </a:rPr>
              <a:t>Per pixel vs mask classification for semantic segmentation</a:t>
            </a:r>
            <a:endParaRPr lang="en-US" altLang="ko-KR" dirty="0">
              <a:latin typeface="+mn-ea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A27699B-3135-43E6-BDC1-43A3026C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E33C-608B-4FE7-86A1-D0D7EE07B18B}" type="slidenum">
              <a:rPr lang="ko-KR" altLang="en-US" smtClean="0"/>
              <a:t>22</a:t>
            </a:fld>
            <a:endParaRPr lang="ko-KR" altLang="en-US" dirty="0"/>
          </a:p>
        </p:txBody>
      </p:sp>
      <p:pic>
        <p:nvPicPr>
          <p:cNvPr id="7" name="그림 6" descr="텍스트, 스크린샷, 폰트, 라인이(가) 표시된 사진&#10;&#10;자동 생성된 설명">
            <a:extLst>
              <a:ext uri="{FF2B5EF4-FFF2-40B4-BE49-F238E27FC236}">
                <a16:creationId xmlns:a16="http://schemas.microsoft.com/office/drawing/2014/main" id="{1FF85F32-ECF5-51F6-2FAB-99D0C2B0FF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336" y="3020078"/>
            <a:ext cx="8621328" cy="1200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6080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67CD44-804E-414A-8A47-8991EDFBA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527" y="203921"/>
            <a:ext cx="10515600" cy="595457"/>
          </a:xfrm>
        </p:spPr>
        <p:txBody>
          <a:bodyPr>
            <a:normAutofit/>
          </a:bodyPr>
          <a:lstStyle/>
          <a:p>
            <a:r>
              <a:rPr lang="en-US" altLang="ko-KR" sz="3600" b="1" dirty="0">
                <a:latin typeface="+mn-ea"/>
                <a:ea typeface="+mn-ea"/>
              </a:rPr>
              <a:t>Experiments</a:t>
            </a:r>
            <a:endParaRPr lang="ko-KR" altLang="en-US" sz="3600" b="1" dirty="0">
              <a:latin typeface="+mn-ea"/>
              <a:ea typeface="+mn-ea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B5EA4C-50B7-43C1-9BE0-2055C5BB6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588"/>
            <a:ext cx="10515600" cy="497329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dirty="0">
                <a:latin typeface="+mn-ea"/>
              </a:rPr>
              <a:t>Num of queries</a:t>
            </a:r>
            <a:endParaRPr lang="en-US" altLang="ko-KR" dirty="0">
              <a:latin typeface="+mn-ea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A27699B-3135-43E6-BDC1-43A3026C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E33C-608B-4FE7-86A1-D0D7EE07B18B}" type="slidenum">
              <a:rPr lang="ko-KR" altLang="en-US" smtClean="0"/>
              <a:t>23</a:t>
            </a:fld>
            <a:endParaRPr lang="ko-KR" altLang="en-US" dirty="0"/>
          </a:p>
        </p:txBody>
      </p:sp>
      <p:pic>
        <p:nvPicPr>
          <p:cNvPr id="6" name="그림 5" descr="텍스트, 스크린샷, 폰트, 번호이(가) 표시된 사진&#10;&#10;자동 생성된 설명">
            <a:extLst>
              <a:ext uri="{FF2B5EF4-FFF2-40B4-BE49-F238E27FC236}">
                <a16:creationId xmlns:a16="http://schemas.microsoft.com/office/drawing/2014/main" id="{0F7FC1B3-11D4-8F69-47F7-57BC569378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1167" y="2116080"/>
            <a:ext cx="6669666" cy="3047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733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67CD44-804E-414A-8A47-8991EDFBA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527" y="203921"/>
            <a:ext cx="10515600" cy="595457"/>
          </a:xfrm>
        </p:spPr>
        <p:txBody>
          <a:bodyPr>
            <a:normAutofit/>
          </a:bodyPr>
          <a:lstStyle/>
          <a:p>
            <a:r>
              <a:rPr lang="en-US" altLang="ko-KR" sz="3600" b="1" dirty="0">
                <a:latin typeface="+mn-ea"/>
                <a:ea typeface="+mn-ea"/>
              </a:rPr>
              <a:t>Conclusion</a:t>
            </a:r>
            <a:endParaRPr lang="ko-KR" altLang="en-US" sz="3600" b="1" dirty="0">
              <a:latin typeface="+mn-ea"/>
              <a:ea typeface="+mn-ea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B5EA4C-50B7-43C1-9BE0-2055C5BB6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588"/>
            <a:ext cx="10515600" cy="4973298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</a:pPr>
            <a:r>
              <a:rPr lang="en-US" altLang="ko-KR" sz="2000" dirty="0">
                <a:latin typeface="+mn-ea"/>
              </a:rPr>
              <a:t>Semantic</a:t>
            </a:r>
            <a:r>
              <a:rPr lang="ko-KR" altLang="en-US" sz="2000" dirty="0">
                <a:latin typeface="+mn-ea"/>
              </a:rPr>
              <a:t>과 </a:t>
            </a:r>
            <a:r>
              <a:rPr lang="en-US" altLang="ko-KR" sz="2000" dirty="0">
                <a:latin typeface="+mn-ea"/>
              </a:rPr>
              <a:t>instance segmentation</a:t>
            </a:r>
            <a:r>
              <a:rPr lang="ko-KR" altLang="en-US" sz="2000" dirty="0">
                <a:latin typeface="+mn-ea"/>
              </a:rPr>
              <a:t>은 이미지 세분화 수준에서 각 작업에 차이가 크게 발생하여 통합적인 모델을 연구하기 어려웠지만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본 논문에서 제안한 모델로 절차 수정 없이 학습 가능</a:t>
            </a:r>
            <a:endParaRPr lang="en-US" altLang="ko-KR" sz="2000" dirty="0">
              <a:latin typeface="+mn-ea"/>
            </a:endParaRPr>
          </a:p>
          <a:p>
            <a:pPr lvl="1">
              <a:lnSpc>
                <a:spcPct val="150000"/>
              </a:lnSpc>
            </a:pPr>
            <a:r>
              <a:rPr lang="ko-KR" altLang="en-US" sz="2000" dirty="0">
                <a:latin typeface="+mn-ea"/>
              </a:rPr>
              <a:t>간단한 마스크 분류 모델에서 많은 수의 카테고리가 있는 경우 최신 </a:t>
            </a:r>
            <a:r>
              <a:rPr lang="en-US" altLang="ko-KR" sz="2000" dirty="0">
                <a:latin typeface="+mn-ea"/>
              </a:rPr>
              <a:t>per pixel classification </a:t>
            </a:r>
            <a:r>
              <a:rPr lang="ko-KR" altLang="en-US" sz="2000" dirty="0">
                <a:latin typeface="+mn-ea"/>
              </a:rPr>
              <a:t>모델을 능가할 수 있다</a:t>
            </a:r>
            <a:r>
              <a:rPr lang="en-US" altLang="ko-KR" sz="2000" dirty="0">
                <a:latin typeface="+mn-ea"/>
              </a:rPr>
              <a:t>.</a:t>
            </a:r>
          </a:p>
          <a:p>
            <a:pPr lvl="1">
              <a:lnSpc>
                <a:spcPct val="150000"/>
              </a:lnSpc>
            </a:pPr>
            <a:r>
              <a:rPr lang="ko-KR" altLang="en-US" sz="2000" dirty="0">
                <a:latin typeface="+mn-ea"/>
              </a:rPr>
              <a:t>저자의 모델은 모델 아키텍처</a:t>
            </a:r>
            <a:r>
              <a:rPr lang="en-US" altLang="ko-KR" sz="2000" dirty="0">
                <a:latin typeface="+mn-ea"/>
              </a:rPr>
              <a:t>, loss, train </a:t>
            </a:r>
            <a:r>
              <a:rPr lang="ko-KR" altLang="en-US" sz="2000" dirty="0">
                <a:latin typeface="+mn-ea"/>
              </a:rPr>
              <a:t>절차를 변경할 필요 없이 </a:t>
            </a:r>
            <a:r>
              <a:rPr lang="en-US" altLang="ko-KR" sz="2000" dirty="0">
                <a:latin typeface="+mn-ea"/>
              </a:rPr>
              <a:t>panoptic segmentation</a:t>
            </a:r>
            <a:r>
              <a:rPr lang="ko-KR" altLang="en-US" sz="2000" dirty="0">
                <a:latin typeface="+mn-ea"/>
              </a:rPr>
              <a:t>에서 좋은 성능</a:t>
            </a:r>
            <a:endParaRPr lang="en-US" altLang="ko-KR" sz="2000" dirty="0">
              <a:latin typeface="+mn-ea"/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en-US" altLang="ko-KR" sz="2000" dirty="0">
              <a:latin typeface="+mn-ea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A27699B-3135-43E6-BDC1-43A3026C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E33C-608B-4FE7-86A1-D0D7EE07B18B}" type="slidenum">
              <a:rPr lang="ko-KR" altLang="en-US" smtClean="0"/>
              <a:t>24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79445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67CD44-804E-414A-8A47-8991EDFBA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527" y="203921"/>
            <a:ext cx="10515600" cy="595457"/>
          </a:xfrm>
        </p:spPr>
        <p:txBody>
          <a:bodyPr>
            <a:normAutofit/>
          </a:bodyPr>
          <a:lstStyle/>
          <a:p>
            <a:r>
              <a:rPr lang="en-US" altLang="ko-KR" sz="3600" b="1" dirty="0">
                <a:latin typeface="+mn-ea"/>
                <a:ea typeface="+mn-ea"/>
              </a:rPr>
              <a:t>Introduction</a:t>
            </a:r>
            <a:endParaRPr lang="ko-KR" altLang="en-US" sz="3600" b="1" dirty="0">
              <a:latin typeface="+mn-ea"/>
              <a:ea typeface="+mn-ea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B5EA4C-50B7-43C1-9BE0-2055C5BB6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588"/>
            <a:ext cx="10515600" cy="497329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dirty="0">
                <a:latin typeface="+mn-ea"/>
              </a:rPr>
              <a:t>Image Segmentation task</a:t>
            </a:r>
          </a:p>
          <a:p>
            <a:pPr lvl="1">
              <a:lnSpc>
                <a:spcPct val="150000"/>
              </a:lnSpc>
            </a:pPr>
            <a:endParaRPr lang="en-US" altLang="ko-KR" sz="2000" dirty="0">
              <a:latin typeface="+mn-ea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A27699B-3135-43E6-BDC1-43A3026C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E33C-608B-4FE7-86A1-D0D7EE07B18B}" type="slidenum">
              <a:rPr lang="ko-KR" altLang="en-US" smtClean="0"/>
              <a:t>3</a:t>
            </a:fld>
            <a:endParaRPr lang="ko-KR" alt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396C034-3E17-6837-A2A9-A45DB6D7AC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618" y="1959429"/>
            <a:ext cx="6010764" cy="3879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2747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67CD44-804E-414A-8A47-8991EDFBA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527" y="203921"/>
            <a:ext cx="10515600" cy="595457"/>
          </a:xfrm>
        </p:spPr>
        <p:txBody>
          <a:bodyPr>
            <a:normAutofit/>
          </a:bodyPr>
          <a:lstStyle/>
          <a:p>
            <a:r>
              <a:rPr lang="en-US" altLang="ko-KR" sz="3600" b="1" dirty="0">
                <a:latin typeface="+mn-ea"/>
                <a:ea typeface="+mn-ea"/>
              </a:rPr>
              <a:t>Introduction</a:t>
            </a:r>
            <a:endParaRPr lang="ko-KR" altLang="en-US" sz="3600" b="1" dirty="0">
              <a:latin typeface="+mn-ea"/>
              <a:ea typeface="+mn-ea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B5EA4C-50B7-43C1-9BE0-2055C5BB6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588"/>
            <a:ext cx="10515600" cy="497329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sz="2400" b="1" dirty="0">
                <a:latin typeface="+mn-ea"/>
              </a:rPr>
              <a:t>픽셀 단위 분류 기법</a:t>
            </a:r>
            <a:endParaRPr lang="en-US" altLang="ko-KR" sz="2400" b="1" dirty="0">
              <a:latin typeface="+mn-ea"/>
            </a:endParaRPr>
          </a:p>
          <a:p>
            <a:pPr lvl="1">
              <a:lnSpc>
                <a:spcPct val="150000"/>
              </a:lnSpc>
            </a:pPr>
            <a:r>
              <a:rPr lang="ko-KR" altLang="en-US" sz="2000" dirty="0">
                <a:latin typeface="+mn-ea"/>
              </a:rPr>
              <a:t>고정된 출력</a:t>
            </a:r>
            <a:r>
              <a:rPr lang="en-US" altLang="ko-KR" sz="2000" dirty="0">
                <a:latin typeface="+mn-ea"/>
              </a:rPr>
              <a:t>(</a:t>
            </a:r>
            <a:r>
              <a:rPr lang="ko-KR" altLang="en-US" sz="2000" dirty="0">
                <a:latin typeface="+mn-ea"/>
              </a:rPr>
              <a:t>채널</a:t>
            </a:r>
            <a:r>
              <a:rPr lang="en-US" altLang="ko-KR" sz="2000" dirty="0">
                <a:latin typeface="+mn-ea"/>
              </a:rPr>
              <a:t>)</a:t>
            </a:r>
            <a:r>
              <a:rPr lang="ko-KR" altLang="en-US" sz="2000" dirty="0">
                <a:latin typeface="+mn-ea"/>
              </a:rPr>
              <a:t> 수를 사용함 </a:t>
            </a:r>
            <a:r>
              <a:rPr lang="en-US" altLang="ko-KR" sz="2000" dirty="0">
                <a:latin typeface="+mn-ea"/>
              </a:rPr>
              <a:t>-&gt; </a:t>
            </a:r>
            <a:r>
              <a:rPr lang="ko-KR" altLang="en-US" sz="2000" dirty="0">
                <a:latin typeface="+mn-ea"/>
              </a:rPr>
              <a:t>예측되지 않은 영역까지 출력</a:t>
            </a:r>
            <a:endParaRPr lang="en-US" altLang="ko-KR" sz="20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2400" b="1" dirty="0">
                <a:latin typeface="+mn-ea"/>
              </a:rPr>
              <a:t>Mask </a:t>
            </a:r>
            <a:r>
              <a:rPr lang="ko-KR" altLang="en-US" sz="2400" b="1" dirty="0">
                <a:latin typeface="+mn-ea"/>
              </a:rPr>
              <a:t>기반 분류 기법</a:t>
            </a:r>
            <a:endParaRPr lang="en-US" altLang="ko-KR" sz="2400" b="1" dirty="0">
              <a:latin typeface="+mn-ea"/>
            </a:endParaRPr>
          </a:p>
          <a:p>
            <a:pPr lvl="1">
              <a:lnSpc>
                <a:spcPct val="150000"/>
              </a:lnSpc>
            </a:pPr>
            <a:r>
              <a:rPr lang="ko-KR" altLang="en-US" sz="2000" dirty="0">
                <a:latin typeface="+mn-ea"/>
              </a:rPr>
              <a:t>단일 클래스 예측 및 이진 마스크를 예측하는 두 단계로 구성됨</a:t>
            </a:r>
            <a:endParaRPr lang="en-US" altLang="ko-KR" sz="2000" dirty="0">
              <a:latin typeface="+mn-ea"/>
            </a:endParaRPr>
          </a:p>
          <a:p>
            <a:pPr lvl="1">
              <a:lnSpc>
                <a:spcPct val="150000"/>
              </a:lnSpc>
            </a:pPr>
            <a:r>
              <a:rPr lang="en-US" altLang="ko-KR" sz="2000" dirty="0">
                <a:latin typeface="+mn-ea"/>
              </a:rPr>
              <a:t>Mask R-CNN </a:t>
            </a:r>
            <a:r>
              <a:rPr lang="ko-KR" altLang="en-US" sz="2000" dirty="0">
                <a:latin typeface="+mn-ea"/>
              </a:rPr>
              <a:t>및 </a:t>
            </a:r>
            <a:r>
              <a:rPr lang="en-US" altLang="ko-KR" sz="2000" dirty="0">
                <a:latin typeface="+mn-ea"/>
              </a:rPr>
              <a:t>DETR</a:t>
            </a:r>
            <a:r>
              <a:rPr lang="ko-KR" altLang="en-US" sz="2000" dirty="0">
                <a:latin typeface="+mn-ea"/>
              </a:rPr>
              <a:t>의 </a:t>
            </a:r>
            <a:r>
              <a:rPr lang="en-US" altLang="ko-KR" sz="2000" dirty="0">
                <a:latin typeface="+mn-ea"/>
              </a:rPr>
              <a:t>instance &amp; panoptic segmentation</a:t>
            </a:r>
            <a:r>
              <a:rPr lang="ko-KR" altLang="en-US" sz="2000" dirty="0">
                <a:latin typeface="+mn-ea"/>
              </a:rPr>
              <a:t>에서 사용됨</a:t>
            </a:r>
            <a:endParaRPr lang="en-US" altLang="ko-KR" sz="2000" dirty="0">
              <a:latin typeface="+mn-ea"/>
            </a:endParaRPr>
          </a:p>
          <a:p>
            <a:pPr>
              <a:lnSpc>
                <a:spcPct val="150000"/>
              </a:lnSpc>
            </a:pPr>
            <a:endParaRPr lang="en-US" altLang="ko-KR" sz="2400" dirty="0">
              <a:latin typeface="+mn-ea"/>
            </a:endParaRPr>
          </a:p>
          <a:p>
            <a:pPr marL="457200" lvl="1" indent="0">
              <a:lnSpc>
                <a:spcPct val="150000"/>
              </a:lnSpc>
              <a:buNone/>
            </a:pPr>
            <a:r>
              <a:rPr lang="ko-KR" altLang="en-US" sz="2000" dirty="0">
                <a:latin typeface="+mn-ea"/>
              </a:rPr>
              <a:t>기존의 픽셀 단위 분류 모델을 트랜스포머를 사용한 마스크 분류 모델로 변환하면서 </a:t>
            </a:r>
            <a:r>
              <a:rPr lang="en-US" altLang="ko-KR" sz="2000" dirty="0">
                <a:latin typeface="+mn-ea"/>
              </a:rPr>
              <a:t>semantic, instance, panoptic task</a:t>
            </a:r>
            <a:r>
              <a:rPr lang="ko-KR" altLang="en-US" sz="2000" dirty="0">
                <a:latin typeface="+mn-ea"/>
              </a:rPr>
              <a:t>를 동시에 해결할 수 있는 방법 </a:t>
            </a:r>
            <a:r>
              <a:rPr lang="en-US" altLang="ko-KR" sz="2000" dirty="0">
                <a:latin typeface="+mn-ea"/>
              </a:rPr>
              <a:t>-&gt; </a:t>
            </a:r>
            <a:r>
              <a:rPr lang="en-US" altLang="ko-KR" sz="2000" dirty="0" err="1">
                <a:latin typeface="+mn-ea"/>
              </a:rPr>
              <a:t>MaskFormer</a:t>
            </a:r>
            <a:endParaRPr lang="en-US" altLang="ko-KR" sz="2000" dirty="0">
              <a:latin typeface="+mn-ea"/>
            </a:endParaRPr>
          </a:p>
          <a:p>
            <a:pPr lvl="1">
              <a:lnSpc>
                <a:spcPct val="150000"/>
              </a:lnSpc>
            </a:pPr>
            <a:endParaRPr lang="en-US" altLang="ko-KR" sz="2000" dirty="0">
              <a:latin typeface="+mn-ea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A27699B-3135-43E6-BDC1-43A3026C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E33C-608B-4FE7-86A1-D0D7EE07B18B}" type="slidenum">
              <a:rPr lang="ko-KR" altLang="en-US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98773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67CD44-804E-414A-8A47-8991EDFBA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527" y="203921"/>
            <a:ext cx="10515600" cy="595457"/>
          </a:xfrm>
        </p:spPr>
        <p:txBody>
          <a:bodyPr>
            <a:normAutofit/>
          </a:bodyPr>
          <a:lstStyle/>
          <a:p>
            <a:r>
              <a:rPr lang="en-US" altLang="ko-KR" sz="3600" b="1" dirty="0">
                <a:latin typeface="+mn-ea"/>
                <a:ea typeface="+mn-ea"/>
              </a:rPr>
              <a:t>Method</a:t>
            </a:r>
            <a:endParaRPr lang="ko-KR" altLang="en-US" sz="3600" b="1" dirty="0">
              <a:latin typeface="+mn-ea"/>
              <a:ea typeface="+mn-ea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B5EA4C-50B7-43C1-9BE0-2055C5BB6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588"/>
            <a:ext cx="10515600" cy="497329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dirty="0">
                <a:latin typeface="+mn-ea"/>
              </a:rPr>
              <a:t>Per-Pixel classification formulation</a:t>
            </a:r>
          </a:p>
          <a:p>
            <a:pPr lvl="1">
              <a:lnSpc>
                <a:spcPct val="150000"/>
              </a:lnSpc>
            </a:pPr>
            <a:r>
              <a:rPr lang="en-US" altLang="ko-KR" sz="2000" dirty="0">
                <a:latin typeface="+mn-ea"/>
              </a:rPr>
              <a:t>H x W image</a:t>
            </a:r>
            <a:r>
              <a:rPr lang="ko-KR" altLang="en-US" sz="2000" dirty="0">
                <a:latin typeface="+mn-ea"/>
              </a:rPr>
              <a:t>에서 각 픽셀이 가질 수 있는  </a:t>
            </a:r>
            <a:r>
              <a:rPr lang="en-US" altLang="ko-KR" sz="2000" dirty="0">
                <a:latin typeface="+mn-ea"/>
              </a:rPr>
              <a:t>K</a:t>
            </a:r>
            <a:r>
              <a:rPr lang="ko-KR" altLang="en-US" sz="2000" dirty="0">
                <a:latin typeface="+mn-ea"/>
              </a:rPr>
              <a:t>개의 카테고리에 대한 확률 분포를 예측하는 방법</a:t>
            </a:r>
            <a:endParaRPr lang="en-US" altLang="ko-KR" sz="2000" dirty="0">
              <a:latin typeface="+mn-ea"/>
            </a:endParaRPr>
          </a:p>
          <a:p>
            <a:pPr lvl="1">
              <a:lnSpc>
                <a:spcPct val="150000"/>
              </a:lnSpc>
            </a:pPr>
            <a:r>
              <a:rPr lang="ko-KR" altLang="en-US" sz="2000" dirty="0">
                <a:latin typeface="+mn-ea"/>
              </a:rPr>
              <a:t>확률 분포 </a:t>
            </a:r>
            <a:r>
              <a:rPr lang="en-US" altLang="ko-KR" sz="2000" dirty="0">
                <a:latin typeface="+mn-ea"/>
              </a:rPr>
              <a:t>(Possibility distribution)</a:t>
            </a:r>
          </a:p>
          <a:p>
            <a:pPr lvl="2">
              <a:lnSpc>
                <a:spcPct val="150000"/>
              </a:lnSpc>
            </a:pPr>
            <a:r>
              <a:rPr lang="ko-KR" altLang="en-US" sz="1600" dirty="0">
                <a:latin typeface="+mn-ea"/>
              </a:rPr>
              <a:t>각 카테고리별로 클래스의 확률을 표현</a:t>
            </a:r>
            <a:endParaRPr lang="en-US" altLang="ko-KR" sz="1600" dirty="0">
              <a:latin typeface="+mn-ea"/>
            </a:endParaRPr>
          </a:p>
          <a:p>
            <a:pPr lvl="2">
              <a:lnSpc>
                <a:spcPct val="150000"/>
              </a:lnSpc>
            </a:pPr>
            <a:endParaRPr lang="en-US" altLang="ko-KR" sz="1600" dirty="0">
              <a:latin typeface="+mn-ea"/>
            </a:endParaRPr>
          </a:p>
          <a:p>
            <a:pPr lvl="1">
              <a:lnSpc>
                <a:spcPct val="150000"/>
              </a:lnSpc>
            </a:pPr>
            <a:r>
              <a:rPr lang="en-US" altLang="ko-KR" sz="2000" dirty="0">
                <a:latin typeface="+mn-ea"/>
              </a:rPr>
              <a:t>Ground truth category labels</a:t>
            </a:r>
          </a:p>
          <a:p>
            <a:pPr lvl="1">
              <a:lnSpc>
                <a:spcPct val="150000"/>
              </a:lnSpc>
            </a:pPr>
            <a:endParaRPr lang="en-US" altLang="ko-KR" sz="2000" dirty="0">
              <a:latin typeface="+mn-ea"/>
            </a:endParaRPr>
          </a:p>
          <a:p>
            <a:pPr lvl="1">
              <a:lnSpc>
                <a:spcPct val="150000"/>
              </a:lnSpc>
            </a:pPr>
            <a:r>
              <a:rPr lang="en-US" altLang="ko-KR" sz="2000" dirty="0">
                <a:latin typeface="+mn-ea"/>
              </a:rPr>
              <a:t>Cross-Entropy loss </a:t>
            </a:r>
            <a:r>
              <a:rPr lang="ko-KR" altLang="en-US" sz="2000" dirty="0">
                <a:latin typeface="+mn-ea"/>
              </a:rPr>
              <a:t>사용</a:t>
            </a:r>
            <a:endParaRPr lang="en-US" altLang="ko-KR" sz="2000" dirty="0">
              <a:latin typeface="+mn-ea"/>
            </a:endParaRPr>
          </a:p>
          <a:p>
            <a:pPr lvl="1">
              <a:lnSpc>
                <a:spcPct val="150000"/>
              </a:lnSpc>
            </a:pPr>
            <a:endParaRPr lang="en-US" altLang="ko-KR" sz="2000" dirty="0">
              <a:latin typeface="+mn-ea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A27699B-3135-43E6-BDC1-43A3026C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E33C-608B-4FE7-86A1-D0D7EE07B18B}" type="slidenum">
              <a:rPr lang="ko-KR" altLang="en-US" smtClean="0"/>
              <a:t>5</a:t>
            </a:fld>
            <a:endParaRPr lang="ko-KR" altLang="en-US" dirty="0"/>
          </a:p>
        </p:txBody>
      </p:sp>
      <p:pic>
        <p:nvPicPr>
          <p:cNvPr id="6" name="그림 5" descr="스크린샷, 텍스트, 라인, 디자인이(가) 표시된 사진&#10;&#10;자동 생성된 설명">
            <a:extLst>
              <a:ext uri="{FF2B5EF4-FFF2-40B4-BE49-F238E27FC236}">
                <a16:creationId xmlns:a16="http://schemas.microsoft.com/office/drawing/2014/main" id="{A337677C-1E69-6C39-8984-EA0CAAF31C6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10600" y="2800632"/>
            <a:ext cx="2486372" cy="2419688"/>
          </a:xfrm>
          <a:prstGeom prst="rect">
            <a:avLst/>
          </a:prstGeom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78E90B3D-1216-93CA-5645-0203AE99DC53}"/>
              </a:ext>
            </a:extLst>
          </p:cNvPr>
          <p:cNvSpPr/>
          <p:nvPr/>
        </p:nvSpPr>
        <p:spPr>
          <a:xfrm>
            <a:off x="11077699" y="2800632"/>
            <a:ext cx="76200" cy="26002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 descr="텍스트, 폰트, 화이트, 라인이(가) 표시된 사진&#10;&#10;자동 생성된 설명">
            <a:extLst>
              <a:ext uri="{FF2B5EF4-FFF2-40B4-BE49-F238E27FC236}">
                <a16:creationId xmlns:a16="http://schemas.microsoft.com/office/drawing/2014/main" id="{095D9556-03BD-7051-45C8-68A42EDAC3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670" y="3620237"/>
            <a:ext cx="3696216" cy="600159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79DD2EAD-EDCF-24A9-282E-830077567BA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238" y="4671984"/>
            <a:ext cx="2953162" cy="409632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023174D2-1CD9-AFDB-1D88-679E6B38627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238" y="5731499"/>
            <a:ext cx="3315163" cy="428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724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67CD44-804E-414A-8A47-8991EDFBA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527" y="203921"/>
            <a:ext cx="10515600" cy="595457"/>
          </a:xfrm>
        </p:spPr>
        <p:txBody>
          <a:bodyPr>
            <a:normAutofit/>
          </a:bodyPr>
          <a:lstStyle/>
          <a:p>
            <a:r>
              <a:rPr lang="en-US" altLang="ko-KR" sz="3600" b="1" dirty="0">
                <a:latin typeface="+mn-ea"/>
                <a:ea typeface="+mn-ea"/>
              </a:rPr>
              <a:t>Method</a:t>
            </a:r>
            <a:endParaRPr lang="ko-KR" altLang="en-US" sz="3600" b="1" dirty="0">
              <a:latin typeface="+mn-ea"/>
              <a:ea typeface="+mn-ea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B5EA4C-50B7-43C1-9BE0-2055C5BB6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588"/>
            <a:ext cx="10515600" cy="497329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dirty="0">
                <a:latin typeface="+mn-ea"/>
              </a:rPr>
              <a:t>Mask classification formulation</a:t>
            </a:r>
          </a:p>
          <a:p>
            <a:pPr lvl="1">
              <a:lnSpc>
                <a:spcPct val="150000"/>
              </a:lnSpc>
            </a:pPr>
            <a:r>
              <a:rPr lang="ko-KR" altLang="en-US" sz="2000" dirty="0">
                <a:latin typeface="+mn-ea"/>
              </a:rPr>
              <a:t>크게 두 가지 단계로 나누어 처리</a:t>
            </a:r>
            <a:endParaRPr lang="en-US" altLang="ko-KR" sz="2000" dirty="0">
              <a:latin typeface="+mn-ea"/>
            </a:endParaRPr>
          </a:p>
          <a:p>
            <a:pPr lvl="2">
              <a:lnSpc>
                <a:spcPct val="150000"/>
              </a:lnSpc>
            </a:pPr>
            <a:r>
              <a:rPr lang="ko-KR" altLang="en-US" sz="1600" dirty="0">
                <a:latin typeface="+mn-ea"/>
              </a:rPr>
              <a:t>이미지를 </a:t>
            </a:r>
            <a:r>
              <a:rPr lang="en-US" altLang="ko-KR" sz="1600" dirty="0">
                <a:latin typeface="+mn-ea"/>
              </a:rPr>
              <a:t>N</a:t>
            </a:r>
            <a:r>
              <a:rPr lang="ko-KR" altLang="en-US" sz="1600" dirty="0">
                <a:latin typeface="+mn-ea"/>
              </a:rPr>
              <a:t>개의 영역으로 분할하고 이를 이진 마스크로 나타내는 과정</a:t>
            </a:r>
            <a:endParaRPr lang="en-US" altLang="ko-KR" sz="1600" dirty="0">
              <a:latin typeface="+mn-ea"/>
            </a:endParaRPr>
          </a:p>
          <a:p>
            <a:pPr lvl="2">
              <a:lnSpc>
                <a:spcPct val="150000"/>
              </a:lnSpc>
            </a:pPr>
            <a:endParaRPr lang="en-US" altLang="ko-KR" sz="1600" dirty="0">
              <a:latin typeface="+mn-ea"/>
            </a:endParaRPr>
          </a:p>
          <a:p>
            <a:pPr lvl="2">
              <a:lnSpc>
                <a:spcPct val="150000"/>
              </a:lnSpc>
            </a:pPr>
            <a:r>
              <a:rPr lang="ko-KR" altLang="en-US" sz="1600" dirty="0">
                <a:latin typeface="+mn-ea"/>
              </a:rPr>
              <a:t>영역을 그룹화하고 분류하기 위해 출력을 </a:t>
            </a:r>
            <a:r>
              <a:rPr lang="en-US" altLang="ko-KR" sz="1600" dirty="0">
                <a:latin typeface="+mn-ea"/>
              </a:rPr>
              <a:t>N</a:t>
            </a:r>
            <a:r>
              <a:rPr lang="ko-KR" altLang="en-US" sz="1600" dirty="0">
                <a:latin typeface="+mn-ea"/>
              </a:rPr>
              <a:t>개의 </a:t>
            </a:r>
            <a:r>
              <a:rPr lang="en-US" altLang="ko-KR" sz="1600" dirty="0">
                <a:latin typeface="+mn-ea"/>
              </a:rPr>
              <a:t>possibility-mask</a:t>
            </a:r>
            <a:r>
              <a:rPr lang="ko-KR" altLang="en-US" sz="1600" dirty="0">
                <a:latin typeface="+mn-ea"/>
              </a:rPr>
              <a:t> 쌍으로 정의</a:t>
            </a:r>
            <a:r>
              <a:rPr lang="en-US" altLang="ko-KR" sz="1600" dirty="0">
                <a:latin typeface="+mn-ea"/>
              </a:rPr>
              <a:t>(z)</a:t>
            </a:r>
          </a:p>
          <a:p>
            <a:pPr lvl="2">
              <a:lnSpc>
                <a:spcPct val="150000"/>
              </a:lnSpc>
            </a:pPr>
            <a:endParaRPr lang="en-US" altLang="ko-KR" sz="1600" dirty="0">
              <a:latin typeface="+mn-ea"/>
            </a:endParaRPr>
          </a:p>
          <a:p>
            <a:pPr lvl="2">
              <a:lnSpc>
                <a:spcPct val="150000"/>
              </a:lnSpc>
            </a:pPr>
            <a:endParaRPr lang="en-US" altLang="ko-KR" sz="1600" dirty="0">
              <a:latin typeface="+mn-ea"/>
            </a:endParaRPr>
          </a:p>
          <a:p>
            <a:pPr lvl="1">
              <a:lnSpc>
                <a:spcPct val="150000"/>
              </a:lnSpc>
            </a:pPr>
            <a:r>
              <a:rPr lang="ko-KR" altLang="en-US" sz="2000" dirty="0">
                <a:latin typeface="+mn-ea"/>
              </a:rPr>
              <a:t>픽셀 단위 분류와 달리 </a:t>
            </a:r>
            <a:r>
              <a:rPr lang="en-US" altLang="ko-KR" sz="2000" dirty="0">
                <a:latin typeface="+mn-ea"/>
              </a:rPr>
              <a:t>K</a:t>
            </a:r>
            <a:r>
              <a:rPr lang="ko-KR" altLang="en-US" sz="2000" dirty="0">
                <a:latin typeface="+mn-ea"/>
              </a:rPr>
              <a:t>개의 카테고리에 </a:t>
            </a:r>
            <a:r>
              <a:rPr lang="en-US" altLang="ko-KR" sz="2000" dirty="0">
                <a:latin typeface="+mn-ea"/>
              </a:rPr>
              <a:t>“no object” </a:t>
            </a:r>
            <a:r>
              <a:rPr lang="ko-KR" altLang="en-US" sz="2000" dirty="0">
                <a:latin typeface="+mn-ea"/>
              </a:rPr>
              <a:t>라벨이 포함됨</a:t>
            </a:r>
            <a:endParaRPr lang="en-US" altLang="ko-KR" sz="2000" dirty="0">
              <a:latin typeface="+mn-ea"/>
            </a:endParaRPr>
          </a:p>
          <a:p>
            <a:pPr lvl="2">
              <a:lnSpc>
                <a:spcPct val="150000"/>
              </a:lnSpc>
            </a:pPr>
            <a:r>
              <a:rPr lang="ko-KR" altLang="en-US" sz="1600" dirty="0">
                <a:latin typeface="+mn-ea"/>
              </a:rPr>
              <a:t>어떤 카테고리에도 속하지 않는 마스크를 위해 포함</a:t>
            </a:r>
            <a:endParaRPr lang="en-US" altLang="ko-KR" sz="1600" dirty="0">
              <a:latin typeface="+mn-ea"/>
            </a:endParaRPr>
          </a:p>
          <a:p>
            <a:pPr lvl="1">
              <a:lnSpc>
                <a:spcPct val="150000"/>
              </a:lnSpc>
            </a:pPr>
            <a:r>
              <a:rPr lang="ko-KR" altLang="en-US" sz="2000" dirty="0">
                <a:latin typeface="+mn-ea"/>
              </a:rPr>
              <a:t>최적의 </a:t>
            </a:r>
            <a:r>
              <a:rPr lang="en-US" altLang="ko-KR" sz="2000" dirty="0">
                <a:latin typeface="+mn-ea"/>
              </a:rPr>
              <a:t>1 </a:t>
            </a:r>
            <a:r>
              <a:rPr lang="ko-KR" altLang="en-US" sz="2000" dirty="0">
                <a:latin typeface="+mn-ea"/>
              </a:rPr>
              <a:t>대 </a:t>
            </a:r>
            <a:r>
              <a:rPr lang="en-US" altLang="ko-KR" sz="2000" dirty="0">
                <a:latin typeface="+mn-ea"/>
              </a:rPr>
              <a:t>1 </a:t>
            </a:r>
            <a:r>
              <a:rPr lang="ko-KR" altLang="en-US" sz="2000" dirty="0">
                <a:latin typeface="+mn-ea"/>
              </a:rPr>
              <a:t>연결을 수행하기 위해 </a:t>
            </a:r>
            <a:r>
              <a:rPr lang="en-US" altLang="ko-KR" sz="2000" dirty="0">
                <a:latin typeface="+mn-ea"/>
              </a:rPr>
              <a:t>bipartite matching </a:t>
            </a:r>
            <a:r>
              <a:rPr lang="ko-KR" altLang="en-US" sz="2000" dirty="0">
                <a:latin typeface="+mn-ea"/>
              </a:rPr>
              <a:t>사용</a:t>
            </a:r>
            <a:endParaRPr lang="en-US" altLang="ko-KR" sz="2000" dirty="0">
              <a:latin typeface="+mn-ea"/>
            </a:endParaRPr>
          </a:p>
          <a:p>
            <a:pPr lvl="1">
              <a:lnSpc>
                <a:spcPct val="150000"/>
              </a:lnSpc>
            </a:pPr>
            <a:endParaRPr lang="en-US" altLang="ko-KR" sz="2000" dirty="0">
              <a:latin typeface="+mn-ea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A27699B-3135-43E6-BDC1-43A3026C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E33C-608B-4FE7-86A1-D0D7EE07B18B}" type="slidenum">
              <a:rPr lang="ko-KR" altLang="en-US" smtClean="0"/>
              <a:t>6</a:t>
            </a:fld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65A696F6-C414-4FB4-8AA7-0FC52D6B13D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460"/>
          <a:stretch/>
        </p:blipFill>
        <p:spPr>
          <a:xfrm>
            <a:off x="2360681" y="2808513"/>
            <a:ext cx="2267266" cy="329205"/>
          </a:xfrm>
          <a:prstGeom prst="rect">
            <a:avLst/>
          </a:prstGeom>
        </p:spPr>
      </p:pic>
      <p:pic>
        <p:nvPicPr>
          <p:cNvPr id="8" name="그림 7" descr="텍스트, 폰트, 라인, 화이트이(가) 표시된 사진&#10;&#10;자동 생성된 설명">
            <a:extLst>
              <a:ext uri="{FF2B5EF4-FFF2-40B4-BE49-F238E27FC236}">
                <a16:creationId xmlns:a16="http://schemas.microsoft.com/office/drawing/2014/main" id="{8461C687-9A87-23BA-2B70-0D29750AE0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0681" y="3607748"/>
            <a:ext cx="4286848" cy="676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292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67CD44-804E-414A-8A47-8991EDFBA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527" y="203921"/>
            <a:ext cx="10515600" cy="595457"/>
          </a:xfrm>
        </p:spPr>
        <p:txBody>
          <a:bodyPr>
            <a:normAutofit/>
          </a:bodyPr>
          <a:lstStyle/>
          <a:p>
            <a:r>
              <a:rPr lang="en-US" altLang="ko-KR" sz="3600" b="1" dirty="0">
                <a:latin typeface="+mn-ea"/>
                <a:ea typeface="+mn-ea"/>
              </a:rPr>
              <a:t>Method</a:t>
            </a:r>
            <a:endParaRPr lang="ko-KR" altLang="en-US" sz="3600" b="1" dirty="0">
              <a:latin typeface="+mn-ea"/>
              <a:ea typeface="+mn-e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>
                <a:extLst>
                  <a:ext uri="{FF2B5EF4-FFF2-40B4-BE49-F238E27FC236}">
                    <a16:creationId xmlns:a16="http://schemas.microsoft.com/office/drawing/2014/main" id="{EAB5EA4C-50B7-43C1-9BE0-2055C5BB656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133588"/>
                <a:ext cx="10515600" cy="4973298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ko-KR" sz="2400" b="1" dirty="0">
                    <a:latin typeface="+mn-ea"/>
                  </a:rPr>
                  <a:t>Mask classification formulation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ko-KR" altLang="en-US" sz="2000" dirty="0">
                    <a:latin typeface="+mn-ea"/>
                  </a:rPr>
                  <a:t>모델 훈련을 위해 </a:t>
                </a:r>
                <a:r>
                  <a:rPr lang="en-US" altLang="ko-KR" sz="2000" dirty="0">
                    <a:latin typeface="+mn-ea"/>
                  </a:rPr>
                  <a:t>prediction</a:t>
                </a:r>
                <a14:m>
                  <m:oMath xmlns:m="http://schemas.openxmlformats.org/officeDocument/2006/math">
                    <m:r>
                      <a:rPr lang="en-US" altLang="ko-KR" sz="2000" b="0" i="0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sz="2000" b="0" i="1" dirty="0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altLang="ko-KR" sz="20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ko-KR" altLang="en-US" sz="2000" dirty="0">
                    <a:latin typeface="+mn-ea"/>
                  </a:rPr>
                  <a:t>과 </a:t>
                </a:r>
                <a:r>
                  <a:rPr lang="en-US" altLang="ko-KR" sz="2000" dirty="0">
                    <a:latin typeface="+mn-ea"/>
                  </a:rPr>
                  <a:t>GT segment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o-KR" alt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2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ko-KR" sz="2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altLang="ko-KR" sz="2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𝑔𝑡</m:t>
                        </m:r>
                      </m:sup>
                    </m:sSup>
                    <m:r>
                      <a:rPr lang="en-US" altLang="ko-KR" sz="20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ko-KR" altLang="en-US" sz="2000" dirty="0">
                    <a:latin typeface="+mn-ea"/>
                  </a:rPr>
                  <a:t>를 연결</a:t>
                </a:r>
                <a:endParaRPr lang="en-US" altLang="ko-KR" sz="2000" dirty="0">
                  <a:latin typeface="+mn-ea"/>
                </a:endParaRPr>
              </a:p>
              <a:p>
                <a:pPr lvl="1">
                  <a:lnSpc>
                    <a:spcPct val="150000"/>
                  </a:lnSpc>
                </a:pPr>
                <a:endParaRPr lang="en-US" altLang="ko-KR" sz="2000" dirty="0">
                  <a:latin typeface="+mn-ea"/>
                </a:endParaRPr>
              </a:p>
              <a:p>
                <a:pPr lvl="1">
                  <a:lnSpc>
                    <a:spcPct val="150000"/>
                  </a:lnSpc>
                </a:pPr>
                <a:endParaRPr lang="en-US" altLang="ko-KR" sz="2000" dirty="0">
                  <a:latin typeface="+mn-ea"/>
                </a:endParaRPr>
              </a:p>
              <a:p>
                <a:pPr lvl="1">
                  <a:lnSpc>
                    <a:spcPct val="150000"/>
                  </a:lnSpc>
                </a:pPr>
                <a:r>
                  <a:rPr lang="en-US" altLang="ko-KR" sz="2000" dirty="0">
                    <a:latin typeface="+mn-ea"/>
                  </a:rPr>
                  <a:t>|</a:t>
                </a:r>
                <a:r>
                  <a:rPr lang="en-US" altLang="ko-KR" sz="2000" dirty="0"/>
                  <a:t> </a:t>
                </a:r>
                <a14:m>
                  <m:oMath xmlns:m="http://schemas.openxmlformats.org/officeDocument/2006/math">
                    <m:r>
                      <a:rPr lang="en-US" altLang="ko-KR" sz="2000" i="1" dirty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altLang="ko-KR" sz="20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ko-KR" sz="2000" dirty="0">
                    <a:latin typeface="+mn-ea"/>
                  </a:rPr>
                  <a:t>| = </a:t>
                </a:r>
                <a14:m>
                  <m:oMath xmlns:m="http://schemas.openxmlformats.org/officeDocument/2006/math">
                    <m:r>
                      <a:rPr lang="en-US" altLang="ko-KR" sz="20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altLang="ko-KR" sz="2000" dirty="0">
                    <a:latin typeface="+mn-ea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ko-KR" sz="2000" dirty="0" smtClean="0">
                        <a:latin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altLang="ko-KR" sz="2000" dirty="0">
                    <a:latin typeface="+mn-ea"/>
                  </a:rPr>
                  <a:t> |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o-KR" altLang="en-US" sz="20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2000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sz="2000" i="1" dirty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altLang="ko-KR" sz="2000" i="1" dirty="0">
                            <a:latin typeface="Cambria Math" panose="02040503050406030204" pitchFamily="18" charset="0"/>
                          </a:rPr>
                          <m:t>𝑔𝑡</m:t>
                        </m:r>
                      </m:sup>
                    </m:sSup>
                  </m:oMath>
                </a14:m>
                <a:r>
                  <a:rPr lang="en-US" altLang="ko-KR" sz="2000" dirty="0">
                    <a:latin typeface="+mn-ea"/>
                  </a:rPr>
                  <a:t> |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o-KR" altLang="en-US" sz="20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2000" i="1" dirty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altLang="ko-KR" sz="2000" i="1" dirty="0">
                            <a:latin typeface="Cambria Math" panose="02040503050406030204" pitchFamily="18" charset="0"/>
                          </a:rPr>
                          <m:t>𝑔𝑡</m:t>
                        </m:r>
                      </m:sup>
                    </m:sSup>
                    <m:r>
                      <a:rPr lang="en-US" altLang="ko-KR" sz="20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altLang="ko-KR" sz="2000" dirty="0">
                  <a:latin typeface="+mn-ea"/>
                </a:endParaRPr>
              </a:p>
              <a:p>
                <a:pPr lvl="1">
                  <a:lnSpc>
                    <a:spcPct val="150000"/>
                  </a:lnSpc>
                </a:pPr>
                <a:r>
                  <a:rPr lang="en-US" altLang="ko-KR" sz="2000" dirty="0">
                    <a:latin typeface="+mn-ea"/>
                  </a:rPr>
                  <a:t>Prediction </a:t>
                </a:r>
                <a:r>
                  <a:rPr lang="ko-KR" altLang="en-US" sz="2000" dirty="0">
                    <a:latin typeface="+mn-ea"/>
                  </a:rPr>
                  <a:t>집합의 크기 </a:t>
                </a:r>
                <a:r>
                  <a:rPr lang="en-US" altLang="ko-KR" sz="2000" dirty="0">
                    <a:latin typeface="+mn-ea"/>
                  </a:rPr>
                  <a:t>|</a:t>
                </a:r>
                <a:r>
                  <a:rPr lang="en-US" altLang="ko-KR" sz="2000" dirty="0"/>
                  <a:t> </a:t>
                </a:r>
                <a14:m>
                  <m:oMath xmlns:m="http://schemas.openxmlformats.org/officeDocument/2006/math">
                    <m:r>
                      <a:rPr lang="en-US" altLang="ko-KR" sz="2000" i="1" dirty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altLang="ko-KR" sz="20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ko-KR" sz="2000" dirty="0">
                    <a:latin typeface="+mn-ea"/>
                  </a:rPr>
                  <a:t>| = </a:t>
                </a:r>
                <a14:m>
                  <m:oMath xmlns:m="http://schemas.openxmlformats.org/officeDocument/2006/math">
                    <m:r>
                      <a:rPr lang="en-US" altLang="ko-KR" sz="20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ko-KR" altLang="en-US" sz="2000" dirty="0">
                    <a:latin typeface="+mn-ea"/>
                  </a:rPr>
                  <a:t> 과 </a:t>
                </a:r>
                <a:r>
                  <a:rPr lang="en-US" altLang="ko-KR" sz="2000" dirty="0">
                    <a:latin typeface="+mn-ea"/>
                  </a:rPr>
                  <a:t>Ground Truth </a:t>
                </a:r>
                <a:r>
                  <a:rPr lang="ko-KR" altLang="en-US" sz="2000" dirty="0">
                    <a:latin typeface="+mn-ea"/>
                  </a:rPr>
                  <a:t>집합의 크기  </a:t>
                </a:r>
                <a:r>
                  <a:rPr lang="en-US" altLang="ko-KR" sz="2000" dirty="0">
                    <a:latin typeface="+mn-ea"/>
                  </a:rPr>
                  <a:t>|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o-KR" alt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2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sz="2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altLang="ko-KR" sz="2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𝑔𝑡</m:t>
                        </m:r>
                      </m:sup>
                    </m:sSup>
                  </m:oMath>
                </a14:m>
                <a:r>
                  <a:rPr lang="en-US" altLang="ko-KR" sz="2000" dirty="0">
                    <a:latin typeface="+mn-ea"/>
                  </a:rPr>
                  <a:t> | </a:t>
                </a:r>
                <a:r>
                  <a:rPr lang="en-US" altLang="ko-KR" sz="2000" dirty="0">
                    <a:solidFill>
                      <a:schemeClr val="tx1"/>
                    </a:solidFill>
                    <a:latin typeface="+mn-ea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o-KR" alt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2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altLang="ko-KR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𝑔𝑡</m:t>
                        </m:r>
                      </m:sup>
                    </m:sSup>
                    <m:r>
                      <a:rPr lang="en-US" altLang="ko-KR" sz="20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o-KR" altLang="en-US" sz="2000" dirty="0">
                    <a:latin typeface="+mn-ea"/>
                  </a:rPr>
                  <a:t>가 다르기 때문에</a:t>
                </a:r>
                <a:r>
                  <a:rPr lang="en-US" altLang="ko-KR" sz="2000" dirty="0">
                    <a:latin typeface="+mn-ea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ko-KR" sz="20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ko-KR" altLang="en-US" sz="2000" dirty="0">
                    <a:latin typeface="+mn-ea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ko-KR" sz="2000" dirty="0" smtClean="0">
                        <a:latin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altLang="ko-KR" sz="2000" dirty="0">
                    <a:latin typeface="+mn-ea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ko-KR" altLang="en-US" sz="20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p>
                        <m:r>
                          <a:rPr lang="en-US" altLang="ko-KR" sz="2000" i="1" dirty="0">
                            <a:latin typeface="Cambria Math" panose="02040503050406030204" pitchFamily="18" charset="0"/>
                          </a:rPr>
                          <m:t>𝑔𝑡</m:t>
                        </m:r>
                      </m:sup>
                    </m:sSup>
                    <m:r>
                      <a:rPr lang="en-US" altLang="ko-KR" sz="20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o-KR" altLang="en-US" sz="2000" dirty="0">
                    <a:latin typeface="+mn-ea"/>
                  </a:rPr>
                  <a:t>라고 가정하고 </a:t>
                </a:r>
                <a:r>
                  <a:rPr lang="en-US" altLang="ko-KR" sz="2000" dirty="0">
                    <a:latin typeface="+mn-ea"/>
                  </a:rPr>
                  <a:t>, </a:t>
                </a:r>
                <a:r>
                  <a:rPr lang="ko-KR" altLang="en-US" sz="2000" dirty="0">
                    <a:latin typeface="+mn-ea"/>
                  </a:rPr>
                  <a:t>위 </a:t>
                </a:r>
                <a:r>
                  <a:rPr lang="en-US" altLang="ko-KR" sz="2000" dirty="0">
                    <a:latin typeface="+mn-ea"/>
                  </a:rPr>
                  <a:t>ground truth</a:t>
                </a:r>
                <a:r>
                  <a:rPr lang="ko-KR" altLang="en-US" sz="2000" dirty="0">
                    <a:latin typeface="+mn-ea"/>
                  </a:rPr>
                  <a:t>에 </a:t>
                </a:r>
                <a:r>
                  <a:rPr lang="en-US" altLang="ko-KR" sz="2000" dirty="0">
                    <a:latin typeface="+mn-ea"/>
                  </a:rPr>
                  <a:t>“no object” token</a:t>
                </a:r>
                <a:r>
                  <a:rPr lang="ko-KR" altLang="en-US" sz="2000" dirty="0">
                    <a:latin typeface="+mn-ea"/>
                  </a:rPr>
                  <a:t>을 </a:t>
                </a:r>
                <a:r>
                  <a:rPr lang="en-US" altLang="ko-KR" sz="2000" dirty="0">
                    <a:latin typeface="+mn-ea"/>
                  </a:rPr>
                  <a:t>padding</a:t>
                </a:r>
                <a:r>
                  <a:rPr lang="ko-KR" altLang="en-US" sz="2000" dirty="0">
                    <a:latin typeface="+mn-ea"/>
                  </a:rPr>
                  <a:t>으로 추가하여 </a:t>
                </a:r>
                <a:r>
                  <a:rPr lang="en-US" altLang="ko-KR" sz="2000" dirty="0">
                    <a:latin typeface="+mn-ea"/>
                  </a:rPr>
                  <a:t>bipartite matching</a:t>
                </a:r>
                <a:r>
                  <a:rPr lang="ko-KR" altLang="en-US" sz="2000" dirty="0">
                    <a:latin typeface="+mn-ea"/>
                  </a:rPr>
                  <a:t>이 가능하게 함</a:t>
                </a:r>
                <a:endParaRPr lang="en-US" altLang="ko-KR" sz="2000" dirty="0">
                  <a:latin typeface="+mn-ea"/>
                </a:endParaRPr>
              </a:p>
            </p:txBody>
          </p:sp>
        </mc:Choice>
        <mc:Fallback xmlns="">
          <p:sp>
            <p:nvSpPr>
              <p:cNvPr id="3" name="내용 개체 틀 2">
                <a:extLst>
                  <a:ext uri="{FF2B5EF4-FFF2-40B4-BE49-F238E27FC236}">
                    <a16:creationId xmlns:a16="http://schemas.microsoft.com/office/drawing/2014/main" id="{EAB5EA4C-50B7-43C1-9BE0-2055C5BB65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133588"/>
                <a:ext cx="10515600" cy="4973298"/>
              </a:xfrm>
              <a:blipFill>
                <a:blip r:embed="rId3"/>
                <a:stretch>
                  <a:fillRect l="-812" r="-29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A27699B-3135-43E6-BDC1-43A3026C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E33C-608B-4FE7-86A1-D0D7EE07B18B}" type="slidenum">
              <a:rPr lang="ko-KR" altLang="en-US" smtClean="0"/>
              <a:t>7</a:t>
            </a:fld>
            <a:endParaRPr lang="ko-KR" altLang="en-US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B6E0DE31-1CCE-A7B2-D464-BE4D5C36C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206" y="2554873"/>
            <a:ext cx="6001588" cy="352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696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67CD44-804E-414A-8A47-8991EDFBA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527" y="203921"/>
            <a:ext cx="10515600" cy="595457"/>
          </a:xfrm>
        </p:spPr>
        <p:txBody>
          <a:bodyPr>
            <a:normAutofit/>
          </a:bodyPr>
          <a:lstStyle/>
          <a:p>
            <a:r>
              <a:rPr lang="en-US" altLang="ko-KR" sz="3600" b="1" dirty="0">
                <a:latin typeface="+mn-ea"/>
                <a:ea typeface="+mn-ea"/>
              </a:rPr>
              <a:t>Method</a:t>
            </a:r>
            <a:endParaRPr lang="ko-KR" altLang="en-US" sz="3600" b="1" dirty="0">
              <a:latin typeface="+mn-ea"/>
              <a:ea typeface="+mn-ea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B5EA4C-50B7-43C1-9BE0-2055C5BB6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588"/>
            <a:ext cx="10515600" cy="497329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dirty="0">
                <a:latin typeface="+mn-ea"/>
              </a:rPr>
              <a:t>Mask classification formulation</a:t>
            </a:r>
          </a:p>
          <a:p>
            <a:pPr lvl="1">
              <a:lnSpc>
                <a:spcPct val="150000"/>
              </a:lnSpc>
            </a:pPr>
            <a:r>
              <a:rPr lang="en-US" altLang="ko-KR" sz="2000" dirty="0">
                <a:latin typeface="+mn-ea"/>
              </a:rPr>
              <a:t>Semantic segmentation</a:t>
            </a:r>
            <a:r>
              <a:rPr lang="ko-KR" altLang="en-US" sz="2000" dirty="0">
                <a:latin typeface="+mn-ea"/>
              </a:rPr>
              <a:t>과 같이 만약 예측 수 </a:t>
            </a:r>
            <a:r>
              <a:rPr lang="en-US" altLang="ko-KR" sz="2000" dirty="0">
                <a:latin typeface="+mn-ea"/>
              </a:rPr>
              <a:t>N</a:t>
            </a:r>
            <a:r>
              <a:rPr lang="ko-KR" altLang="en-US" sz="2000" dirty="0">
                <a:latin typeface="+mn-ea"/>
              </a:rPr>
              <a:t>과 카테고리 수 </a:t>
            </a:r>
            <a:r>
              <a:rPr lang="en-US" altLang="ko-KR" sz="2000" dirty="0">
                <a:latin typeface="+mn-ea"/>
              </a:rPr>
              <a:t>K</a:t>
            </a:r>
            <a:r>
              <a:rPr lang="ko-KR" altLang="en-US" sz="2000" dirty="0">
                <a:latin typeface="+mn-ea"/>
              </a:rPr>
              <a:t>가 같다면 간단한 매칭 가능 </a:t>
            </a:r>
            <a:r>
              <a:rPr lang="en-US" altLang="ko-KR" sz="2000" dirty="0">
                <a:latin typeface="+mn-ea"/>
              </a:rPr>
              <a:t>– fixed matching</a:t>
            </a:r>
          </a:p>
          <a:p>
            <a:pPr lvl="1">
              <a:lnSpc>
                <a:spcPct val="150000"/>
              </a:lnSpc>
            </a:pPr>
            <a:r>
              <a:rPr lang="en-US" altLang="ko-KR" sz="2000" dirty="0">
                <a:latin typeface="+mn-ea"/>
              </a:rPr>
              <a:t>DETR</a:t>
            </a:r>
            <a:r>
              <a:rPr lang="ko-KR" altLang="en-US" sz="2000" dirty="0">
                <a:latin typeface="+mn-ea"/>
              </a:rPr>
              <a:t>과 달리 할당 비용을 계산하기 위해 </a:t>
            </a:r>
            <a:r>
              <a:rPr lang="en-US" altLang="ko-KR" sz="2000" dirty="0">
                <a:latin typeface="+mn-ea"/>
              </a:rPr>
              <a:t>bounding box </a:t>
            </a:r>
            <a:r>
              <a:rPr lang="ko-KR" altLang="en-US" sz="2000" dirty="0">
                <a:latin typeface="+mn-ea"/>
              </a:rPr>
              <a:t>대신 </a:t>
            </a:r>
            <a:r>
              <a:rPr lang="en-US" altLang="ko-KR" sz="2000" dirty="0">
                <a:latin typeface="+mn-ea"/>
              </a:rPr>
              <a:t>class prediction</a:t>
            </a:r>
            <a:r>
              <a:rPr lang="ko-KR" altLang="en-US" sz="2000" dirty="0">
                <a:latin typeface="+mn-ea"/>
              </a:rPr>
              <a:t>과 </a:t>
            </a:r>
            <a:r>
              <a:rPr lang="en-US" altLang="ko-KR" sz="2000" dirty="0">
                <a:latin typeface="+mn-ea"/>
              </a:rPr>
              <a:t>mask prediction </a:t>
            </a:r>
            <a:r>
              <a:rPr lang="ko-KR" altLang="en-US" sz="2000" dirty="0">
                <a:latin typeface="+mn-ea"/>
              </a:rPr>
              <a:t>사용</a:t>
            </a:r>
            <a:endParaRPr lang="en-US" altLang="ko-KR" sz="2000" dirty="0">
              <a:latin typeface="+mn-ea"/>
            </a:endParaRPr>
          </a:p>
          <a:p>
            <a:pPr lvl="1">
              <a:lnSpc>
                <a:spcPct val="150000"/>
              </a:lnSpc>
            </a:pPr>
            <a:r>
              <a:rPr lang="en-US" altLang="ko-KR" sz="2000" dirty="0">
                <a:latin typeface="+mn-ea"/>
              </a:rPr>
              <a:t>Mask </a:t>
            </a:r>
            <a:r>
              <a:rPr lang="ko-KR" altLang="en-US" sz="2000" dirty="0">
                <a:latin typeface="+mn-ea"/>
              </a:rPr>
              <a:t>분류 손실에는 </a:t>
            </a:r>
            <a:r>
              <a:rPr lang="en-US" altLang="ko-KR" sz="2000" dirty="0">
                <a:latin typeface="+mn-ea"/>
              </a:rPr>
              <a:t>cross entropy loss</a:t>
            </a:r>
            <a:r>
              <a:rPr lang="ko-KR" altLang="en-US" sz="2000" dirty="0">
                <a:latin typeface="+mn-ea"/>
              </a:rPr>
              <a:t>와 이진</a:t>
            </a:r>
            <a:r>
              <a:rPr lang="en-US" altLang="ko-KR" sz="2000" dirty="0">
                <a:latin typeface="+mn-ea"/>
              </a:rPr>
              <a:t> </a:t>
            </a:r>
            <a:r>
              <a:rPr lang="ko-KR" altLang="en-US" sz="2000" dirty="0">
                <a:latin typeface="+mn-ea"/>
              </a:rPr>
              <a:t>마스크 손실로 구성됨</a:t>
            </a:r>
            <a:endParaRPr lang="en-US" altLang="ko-KR" sz="2000" dirty="0">
              <a:latin typeface="+mn-ea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A27699B-3135-43E6-BDC1-43A3026C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E33C-608B-4FE7-86A1-D0D7EE07B18B}" type="slidenum">
              <a:rPr lang="ko-KR" altLang="en-US" smtClean="0"/>
              <a:t>8</a:t>
            </a:fld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DD22B4FF-A34F-43B7-289E-03250F1B4A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7847" y="4831168"/>
            <a:ext cx="7563906" cy="657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542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67CD44-804E-414A-8A47-8991EDFBA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527" y="203921"/>
            <a:ext cx="10515600" cy="595457"/>
          </a:xfrm>
        </p:spPr>
        <p:txBody>
          <a:bodyPr>
            <a:normAutofit/>
          </a:bodyPr>
          <a:lstStyle/>
          <a:p>
            <a:r>
              <a:rPr lang="en-US" altLang="ko-KR" sz="3600" b="1" dirty="0">
                <a:latin typeface="+mn-ea"/>
                <a:ea typeface="+mn-ea"/>
              </a:rPr>
              <a:t>Method</a:t>
            </a:r>
            <a:endParaRPr lang="ko-KR" altLang="en-US" sz="3600" b="1" dirty="0">
              <a:latin typeface="+mn-ea"/>
              <a:ea typeface="+mn-ea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B5EA4C-50B7-43C1-9BE0-2055C5BB6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588"/>
            <a:ext cx="10515600" cy="497329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b="1" dirty="0">
                <a:latin typeface="+mn-ea"/>
              </a:rPr>
              <a:t>Model Structure</a:t>
            </a:r>
          </a:p>
          <a:p>
            <a:pPr lvl="1">
              <a:lnSpc>
                <a:spcPct val="150000"/>
              </a:lnSpc>
            </a:pPr>
            <a:endParaRPr lang="en-US" altLang="ko-KR" sz="2000" dirty="0">
              <a:latin typeface="+mn-ea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A27699B-3135-43E6-BDC1-43A3026C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6E33C-608B-4FE7-86A1-D0D7EE07B18B}" type="slidenum">
              <a:rPr lang="ko-KR" altLang="en-US" smtClean="0"/>
              <a:t>9</a:t>
            </a:fld>
            <a:endParaRPr lang="ko-KR" altLang="en-US" dirty="0"/>
          </a:p>
        </p:txBody>
      </p:sp>
      <p:pic>
        <p:nvPicPr>
          <p:cNvPr id="6" name="그림 5" descr="텍스트, 도표, 스크린샷, 폰트이(가) 표시된 사진&#10;&#10;자동 생성된 설명">
            <a:extLst>
              <a:ext uri="{FF2B5EF4-FFF2-40B4-BE49-F238E27FC236}">
                <a16:creationId xmlns:a16="http://schemas.microsoft.com/office/drawing/2014/main" id="{4BA78D84-39A9-5460-1067-F6F50A8048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571" y="2298706"/>
            <a:ext cx="10078857" cy="315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400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7887</TotalTime>
  <Pages>3</Pages>
  <Words>1102</Words>
  <Characters>0</Characters>
  <Application>Microsoft Office PowerPoint</Application>
  <DocSecurity>0</DocSecurity>
  <PresentationFormat>와이드스크린</PresentationFormat>
  <Lines>0</Lines>
  <Paragraphs>208</Paragraphs>
  <Slides>24</Slides>
  <Notes>23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33" baseType="lpstr">
      <vt:lpstr>KoPub돋움체 Bold</vt:lpstr>
      <vt:lpstr>Noto Sans KR</vt:lpstr>
      <vt:lpstr>맑은 고딕</vt:lpstr>
      <vt:lpstr>Arial</vt:lpstr>
      <vt:lpstr>Calibri</vt:lpstr>
      <vt:lpstr>Calibri Light</vt:lpstr>
      <vt:lpstr>Cambria Math</vt:lpstr>
      <vt:lpstr>Wingdings 2</vt:lpstr>
      <vt:lpstr>Office 테마</vt:lpstr>
      <vt:lpstr>MaskFormer : Per-Pixel Classification is Not All You Need for Semantic Segmentation</vt:lpstr>
      <vt:lpstr>Contents</vt:lpstr>
      <vt:lpstr>Introduction</vt:lpstr>
      <vt:lpstr>Introduction</vt:lpstr>
      <vt:lpstr>Method</vt:lpstr>
      <vt:lpstr>Method</vt:lpstr>
      <vt:lpstr>Method</vt:lpstr>
      <vt:lpstr>Method</vt:lpstr>
      <vt:lpstr>Method</vt:lpstr>
      <vt:lpstr>Method</vt:lpstr>
      <vt:lpstr>Method</vt:lpstr>
      <vt:lpstr>Method</vt:lpstr>
      <vt:lpstr>Method</vt:lpstr>
      <vt:lpstr>Method</vt:lpstr>
      <vt:lpstr>Experiments</vt:lpstr>
      <vt:lpstr>Experiments</vt:lpstr>
      <vt:lpstr>Experiments</vt:lpstr>
      <vt:lpstr>Experiments</vt:lpstr>
      <vt:lpstr>Experiments</vt:lpstr>
      <vt:lpstr>Experiments</vt:lpstr>
      <vt:lpstr>Experiments</vt:lpstr>
      <vt:lpstr>Experiments</vt:lpstr>
      <vt:lpstr>Experiments</vt:lpstr>
      <vt:lpstr>Conclusion</vt:lpstr>
    </vt:vector>
  </TitlesOfParts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 Ratio 측정 자동화 솔루션</dc:title>
  <dc:creator>Blee</dc:creator>
  <cp:lastModifiedBy>A4033</cp:lastModifiedBy>
  <cp:revision>329</cp:revision>
  <dcterms:modified xsi:type="dcterms:W3CDTF">2023-06-02T03:40:18Z</dcterms:modified>
</cp:coreProperties>
</file>