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8" r:id="rId2"/>
    <p:sldId id="464" r:id="rId3"/>
    <p:sldId id="456" r:id="rId4"/>
    <p:sldId id="486" r:id="rId5"/>
    <p:sldId id="487" r:id="rId6"/>
    <p:sldId id="498" r:id="rId7"/>
    <p:sldId id="499" r:id="rId8"/>
    <p:sldId id="490" r:id="rId9"/>
    <p:sldId id="500" r:id="rId10"/>
    <p:sldId id="501" r:id="rId11"/>
    <p:sldId id="502" r:id="rId12"/>
    <p:sldId id="506" r:id="rId13"/>
    <p:sldId id="503" r:id="rId14"/>
    <p:sldId id="504" r:id="rId15"/>
    <p:sldId id="505" r:id="rId16"/>
    <p:sldId id="507" r:id="rId17"/>
    <p:sldId id="508" r:id="rId18"/>
    <p:sldId id="509" r:id="rId19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F2CC"/>
    <a:srgbClr val="ED7D3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0970" autoAdjust="0"/>
  </p:normalViewPr>
  <p:slideViewPr>
    <p:cSldViewPr snapToGrid="0">
      <p:cViewPr varScale="1">
        <p:scale>
          <a:sx n="89" d="100"/>
          <a:sy n="89" d="100"/>
        </p:scale>
        <p:origin x="1596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319-66182-7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dirty="0">
                <a:latin typeface="+mj-ea"/>
              </a:rPr>
              <a:t>Adolescent Idiopathic Scoliosis : </a:t>
            </a:r>
            <a:r>
              <a:rPr lang="ko-KR" altLang="en-US" sz="1200" b="1" dirty="0">
                <a:latin typeface="+mj-ea"/>
              </a:rPr>
              <a:t>청소년 특발성 </a:t>
            </a:r>
            <a:r>
              <a:rPr lang="ko-KR" altLang="en-US" sz="1200" b="1" dirty="0" err="1">
                <a:latin typeface="+mj-ea"/>
              </a:rPr>
              <a:t>척추측만증</a:t>
            </a:r>
            <a:endParaRPr lang="en-US" altLang="ko-KR" sz="1200" b="1" dirty="0">
              <a:latin typeface="+mj-ea"/>
            </a:endParaRPr>
          </a:p>
          <a:p>
            <a:r>
              <a:rPr lang="ko-KR" altLang="en-US" sz="1200" b="1" dirty="0">
                <a:latin typeface="+mj-ea"/>
              </a:rPr>
              <a:t>특발성 </a:t>
            </a:r>
            <a:r>
              <a:rPr lang="en-US" altLang="ko-KR" sz="1200" b="1" dirty="0">
                <a:latin typeface="+mj-ea"/>
              </a:rPr>
              <a:t>: </a:t>
            </a:r>
            <a:r>
              <a:rPr lang="ko-KR" altLang="en-US" sz="1200" b="1" dirty="0">
                <a:latin typeface="+mj-ea"/>
              </a:rPr>
              <a:t>명확한 이유 없는</a:t>
            </a:r>
            <a:endParaRPr lang="en-US" altLang="ko-KR" sz="1200" b="1" dirty="0">
              <a:latin typeface="+mj-ea"/>
            </a:endParaRPr>
          </a:p>
          <a:p>
            <a:endParaRPr lang="en-US" altLang="ko-KR" sz="1200" b="1" dirty="0">
              <a:latin typeface="+mj-ea"/>
            </a:endParaRPr>
          </a:p>
          <a:p>
            <a:pPr algn="l">
              <a:buFont typeface="+mj-lt"/>
              <a:buNone/>
            </a:pPr>
            <a:r>
              <a:rPr lang="en-US" altLang="ko-KR" b="0" i="0" dirty="0">
                <a:solidFill>
                  <a:srgbClr val="666666"/>
                </a:solidFill>
                <a:effectLst/>
                <a:latin typeface="-apple-system"/>
                <a:hlinkClick r:id="rId3"/>
              </a:rPr>
              <a:t>Medical Image Computing and Computer Assisted Intervention − MICCAI 2017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altLang="ko-KR" sz="1200" b="1" dirty="0">
              <a:latin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26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47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51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03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04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54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859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687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7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89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64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31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dirty="0"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dirty="0">
              <a:latin typeface="+mn-ea"/>
            </a:endParaRPr>
          </a:p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86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6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3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3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91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  <p:sp>
        <p:nvSpPr>
          <p:cNvPr id="5" name="제목 2">
            <a:extLst>
              <a:ext uri="{FF2B5EF4-FFF2-40B4-BE49-F238E27FC236}">
                <a16:creationId xmlns:a16="http://schemas.microsoft.com/office/drawing/2014/main" id="{438D61A7-BE30-0BC5-ABD2-C2C95C784970}"/>
              </a:ext>
            </a:extLst>
          </p:cNvPr>
          <p:cNvSpPr txBox="1">
            <a:spLocks/>
          </p:cNvSpPr>
          <p:nvPr/>
        </p:nvSpPr>
        <p:spPr>
          <a:xfrm>
            <a:off x="1816893" y="1413923"/>
            <a:ext cx="8558213" cy="95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latin typeface="+mj-ea"/>
              </a:rPr>
              <a:t>Automatic Landmark Estimation for Adolescent Idiopathic Scoliosis Assessment Using </a:t>
            </a:r>
            <a:r>
              <a:rPr lang="en-US" altLang="ko-KR" sz="2800" b="1" dirty="0" err="1">
                <a:latin typeface="+mj-ea"/>
              </a:rPr>
              <a:t>BoostNet</a:t>
            </a:r>
            <a:endParaRPr lang="ko-KR" altLang="en-US" sz="1600" b="1" dirty="0">
              <a:latin typeface="+mj-ea"/>
            </a:endParaRPr>
          </a:p>
        </p:txBody>
      </p:sp>
      <p:sp>
        <p:nvSpPr>
          <p:cNvPr id="10" name="부제목 1">
            <a:extLst>
              <a:ext uri="{FF2B5EF4-FFF2-40B4-BE49-F238E27FC236}">
                <a16:creationId xmlns:a16="http://schemas.microsoft.com/office/drawing/2014/main" id="{1EB73A4D-8CC2-A3AD-4884-25936C971BA9}"/>
              </a:ext>
            </a:extLst>
          </p:cNvPr>
          <p:cNvSpPr txBox="1">
            <a:spLocks/>
          </p:cNvSpPr>
          <p:nvPr/>
        </p:nvSpPr>
        <p:spPr>
          <a:xfrm>
            <a:off x="2667000" y="3822428"/>
            <a:ext cx="7367588" cy="2417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Sun Woo Pi</a:t>
            </a:r>
          </a:p>
          <a:p>
            <a:pPr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&amp; Computer Engineering</a:t>
            </a:r>
          </a:p>
          <a:p>
            <a:pPr algn="r" latinLnBrk="0">
              <a:lnSpc>
                <a:spcPct val="100000"/>
              </a:lnSpc>
              <a:defRPr/>
            </a:pPr>
            <a:r>
              <a:rPr lang="en-US" altLang="ko-KR" sz="1800" dirty="0" err="1">
                <a:latin typeface="+mn-ea"/>
                <a:cs typeface="Calibri" panose="020F0502020204030204" pitchFamily="34" charset="0"/>
              </a:rPr>
              <a:t>Kyonggi</a:t>
            </a: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260979"/>
            <a:ext cx="11332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 err="1">
                <a:latin typeface="+mn-ea"/>
              </a:rPr>
              <a:t>BoostLayer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통계적 이상치 제거 기법을 사용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Feature Space</a:t>
            </a:r>
            <a:r>
              <a:rPr lang="ko-KR" altLang="en-US" dirty="0">
                <a:latin typeface="+mn-ea"/>
              </a:rPr>
              <a:t>의 클래스 내 분산을 최소화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Labeling</a:t>
            </a:r>
            <a:r>
              <a:rPr lang="ko-KR" altLang="en-US" dirty="0">
                <a:latin typeface="+mn-ea"/>
              </a:rPr>
              <a:t> 오류</a:t>
            </a:r>
            <a:r>
              <a:rPr lang="en-US" altLang="ko-KR" dirty="0">
                <a:latin typeface="+mn-ea"/>
              </a:rPr>
              <a:t>, X-Ray </a:t>
            </a:r>
            <a:r>
              <a:rPr lang="ko-KR" altLang="en-US" dirty="0">
                <a:latin typeface="+mn-ea"/>
              </a:rPr>
              <a:t>이미지의 변동성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보형물</a:t>
            </a:r>
            <a:r>
              <a:rPr lang="ko-KR" altLang="en-US" dirty="0">
                <a:latin typeface="+mn-ea"/>
              </a:rPr>
              <a:t> 같은 이상치를 제거하여 모델의 일반화 성능 향상</a:t>
            </a:r>
            <a:endParaRPr lang="en-US" altLang="ko-KR" dirty="0">
              <a:latin typeface="+mn-ea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D2AEF84D-70CF-8861-60EE-1E4BF526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Methodology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D5F7EE8-9D4D-EB26-528C-32F4C9808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20" y="3463489"/>
            <a:ext cx="8545158" cy="27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5E561-13C2-F9A1-3668-6F7EFF1234F3}"/>
                  </a:ext>
                </a:extLst>
              </p:cNvPr>
              <p:cNvSpPr txBox="1"/>
              <p:nvPr/>
            </p:nvSpPr>
            <p:spPr>
              <a:xfrm>
                <a:off x="429623" y="1810948"/>
                <a:ext cx="11332753" cy="37664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ko-KR" sz="2400" b="1" dirty="0">
                    <a:solidFill>
                      <a:schemeClr val="tx1"/>
                    </a:solidFill>
                    <a:latin typeface="+mn-ea"/>
                  </a:rPr>
                  <a:t>BoostLayer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b="0" dirty="0">
                    <a:solidFill>
                      <a:schemeClr val="tx1"/>
                    </a:solidFill>
                    <a:latin typeface="+mn-ea"/>
                  </a:rPr>
                  <a:t> (Reconstruction)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  <a:latin typeface="+mn-ea"/>
                  </a:rPr>
                  <a:t>(Reconstruction Error)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ko-K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b="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+mn-ea"/>
                  </a:rPr>
                  <a:t> : </a:t>
                </a:r>
                <a:r>
                  <a:rPr lang="en-US" altLang="ko-KR" dirty="0">
                    <a:latin typeface="+mn-ea"/>
                  </a:rPr>
                  <a:t>Feature</a:t>
                </a:r>
                <a:r>
                  <a:rPr lang="ko-KR" altLang="en-US" dirty="0">
                    <a:latin typeface="+mn-ea"/>
                  </a:rPr>
                  <a:t>의 표본 표준 편차</a:t>
                </a:r>
                <a:br>
                  <a:rPr lang="en-US" altLang="ko-KR" dirty="0">
                    <a:latin typeface="+mn-ea"/>
                  </a:rPr>
                </a:br>
                <a:r>
                  <a:rPr lang="en-US" altLang="ko-KR" dirty="0">
                    <a:latin typeface="+mn-e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latin typeface="+mn-ea"/>
                  </a:rPr>
                  <a:t> : </a:t>
                </a:r>
                <a:r>
                  <a:rPr lang="ko-KR" altLang="en-US" dirty="0">
                    <a:latin typeface="+mn-ea"/>
                  </a:rPr>
                  <a:t>샘플링을 통해 도출된 </a:t>
                </a:r>
                <a:r>
                  <a:rPr lang="en-US" altLang="ko-KR" dirty="0">
                    <a:latin typeface="+mn-ea"/>
                  </a:rPr>
                  <a:t>Feature</a:t>
                </a:r>
                <a:r>
                  <a:rPr lang="ko-KR" altLang="en-US" dirty="0">
                    <a:latin typeface="+mn-ea"/>
                  </a:rPr>
                  <a:t>의 추정 모집단 평균</a:t>
                </a:r>
                <a:endParaRPr lang="en-US" altLang="ko-KR" dirty="0">
                  <a:latin typeface="+mn-ea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ko-KR" dirty="0">
                  <a:solidFill>
                    <a:schemeClr val="tx1"/>
                  </a:solidFill>
                  <a:latin typeface="+mn-ea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ko-KR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ko-KR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ko-KR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ko-KR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ko-KR" altLang="en-US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5E561-13C2-F9A1-3668-6F7EFF123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3" y="1810948"/>
                <a:ext cx="11332753" cy="3766416"/>
              </a:xfrm>
              <a:prstGeom prst="rect">
                <a:avLst/>
              </a:prstGeom>
              <a:blipFill>
                <a:blip r:embed="rId3"/>
                <a:stretch>
                  <a:fillRect l="-806" t="-809" b="-17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제목 1">
            <a:extLst>
              <a:ext uri="{FF2B5EF4-FFF2-40B4-BE49-F238E27FC236}">
                <a16:creationId xmlns:a16="http://schemas.microsoft.com/office/drawing/2014/main" id="{D2AEF84D-70CF-8861-60EE-1E4BF526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Methodology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5E96683-4524-13AE-CDC5-52AF26B4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685" y="1895831"/>
            <a:ext cx="4765637" cy="35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9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5E561-13C2-F9A1-3668-6F7EFF1234F3}"/>
                  </a:ext>
                </a:extLst>
              </p:cNvPr>
              <p:cNvSpPr txBox="1"/>
              <p:nvPr/>
            </p:nvSpPr>
            <p:spPr>
              <a:xfrm>
                <a:off x="429623" y="2431118"/>
                <a:ext cx="11332753" cy="25260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ko-KR" sz="2400" b="1" dirty="0">
                    <a:latin typeface="+mn-ea"/>
                  </a:rPr>
                  <a:t>Spinal Structured Multi-output Layer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+mn-ea"/>
                  </a:rPr>
                  <a:t>Dependency Matrix (DM)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ko-KR" dirty="0">
                  <a:latin typeface="+mn-ea"/>
                </a:endParaRP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>
                    <a:latin typeface="+mn-ea"/>
                  </a:rPr>
                  <a:t>[1,</a:t>
                </a:r>
                <a:r>
                  <a:rPr lang="ko-KR" altLang="en-US" dirty="0">
                    <a:latin typeface="+mn-ea"/>
                  </a:rPr>
                  <a:t> </a:t>
                </a:r>
                <a:r>
                  <a:rPr lang="en-US" altLang="ko-KR" dirty="0">
                    <a:latin typeface="+mn-ea"/>
                  </a:rPr>
                  <a:t>3]</a:t>
                </a:r>
                <a:r>
                  <a:rPr lang="ko-KR" altLang="en-US" dirty="0">
                    <a:latin typeface="+mn-ea"/>
                  </a:rPr>
                  <a:t> </a:t>
                </a:r>
                <a:r>
                  <a:rPr lang="en-US" altLang="ko-KR" dirty="0">
                    <a:latin typeface="+mn-ea"/>
                  </a:rPr>
                  <a:t>=</a:t>
                </a:r>
                <a:r>
                  <a:rPr lang="ko-KR" altLang="en-US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>
                    <a:latin typeface="+mn-ea"/>
                  </a:rPr>
                  <a:t>[3,</a:t>
                </a:r>
                <a:r>
                  <a:rPr lang="ko-KR" altLang="en-US" dirty="0">
                    <a:latin typeface="+mn-ea"/>
                  </a:rPr>
                  <a:t> </a:t>
                </a:r>
                <a:r>
                  <a:rPr lang="en-US" altLang="ko-KR" dirty="0">
                    <a:latin typeface="+mn-ea"/>
                  </a:rPr>
                  <a:t>1]</a:t>
                </a:r>
                <a:r>
                  <a:rPr lang="ko-KR" altLang="en-US" dirty="0">
                    <a:latin typeface="+mn-ea"/>
                  </a:rPr>
                  <a:t> </a:t>
                </a:r>
                <a:r>
                  <a:rPr lang="en-US" altLang="ko-KR" dirty="0">
                    <a:latin typeface="+mn-ea"/>
                  </a:rPr>
                  <a:t>=</a:t>
                </a:r>
                <a:r>
                  <a:rPr lang="ko-KR" altLang="en-US" dirty="0">
                    <a:latin typeface="+mn-ea"/>
                  </a:rPr>
                  <a:t> </a:t>
                </a:r>
                <a:r>
                  <a:rPr lang="en-US" altLang="ko-KR" dirty="0">
                    <a:latin typeface="+mn-ea"/>
                  </a:rPr>
                  <a:t>0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>
                    <a:latin typeface="+mn-ea"/>
                  </a:rPr>
                  <a:t>[1, 2] =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>
                    <a:latin typeface="+mn-ea"/>
                  </a:rPr>
                  <a:t>[2, 1] = 1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0    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altLang="ko-KR" dirty="0">
                  <a:latin typeface="+mn-ea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5E561-13C2-F9A1-3668-6F7EFF123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3" y="2431118"/>
                <a:ext cx="11332753" cy="2526076"/>
              </a:xfrm>
              <a:prstGeom prst="rect">
                <a:avLst/>
              </a:prstGeom>
              <a:blipFill>
                <a:blip r:embed="rId3"/>
                <a:stretch>
                  <a:fillRect l="-806" t="-14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제목 1">
            <a:extLst>
              <a:ext uri="{FF2B5EF4-FFF2-40B4-BE49-F238E27FC236}">
                <a16:creationId xmlns:a16="http://schemas.microsoft.com/office/drawing/2014/main" id="{D2AEF84D-70CF-8861-60EE-1E4BF526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Methodology</a:t>
            </a:r>
            <a:endParaRPr lang="ko-KR" altLang="en-US" dirty="0">
              <a:latin typeface="+mj-ea"/>
              <a:ea typeface="+mj-ea"/>
            </a:endParaRP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93D84F58-D28B-F35D-1ADE-39573AF68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09609"/>
              </p:ext>
            </p:extLst>
          </p:nvPr>
        </p:nvGraphicFramePr>
        <p:xfrm>
          <a:off x="6797338" y="1773571"/>
          <a:ext cx="4046370" cy="384117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09274">
                  <a:extLst>
                    <a:ext uri="{9D8B030D-6E8A-4147-A177-3AD203B41FA5}">
                      <a16:colId xmlns:a16="http://schemas.microsoft.com/office/drawing/2014/main" val="4079736722"/>
                    </a:ext>
                  </a:extLst>
                </a:gridCol>
                <a:gridCol w="809274">
                  <a:extLst>
                    <a:ext uri="{9D8B030D-6E8A-4147-A177-3AD203B41FA5}">
                      <a16:colId xmlns:a16="http://schemas.microsoft.com/office/drawing/2014/main" val="3117289729"/>
                    </a:ext>
                  </a:extLst>
                </a:gridCol>
                <a:gridCol w="809274">
                  <a:extLst>
                    <a:ext uri="{9D8B030D-6E8A-4147-A177-3AD203B41FA5}">
                      <a16:colId xmlns:a16="http://schemas.microsoft.com/office/drawing/2014/main" val="1805034550"/>
                    </a:ext>
                  </a:extLst>
                </a:gridCol>
                <a:gridCol w="809274">
                  <a:extLst>
                    <a:ext uri="{9D8B030D-6E8A-4147-A177-3AD203B41FA5}">
                      <a16:colId xmlns:a16="http://schemas.microsoft.com/office/drawing/2014/main" val="463996553"/>
                    </a:ext>
                  </a:extLst>
                </a:gridCol>
                <a:gridCol w="809274">
                  <a:extLst>
                    <a:ext uri="{9D8B030D-6E8A-4147-A177-3AD203B41FA5}">
                      <a16:colId xmlns:a16="http://schemas.microsoft.com/office/drawing/2014/main" val="2593316061"/>
                    </a:ext>
                  </a:extLst>
                </a:gridCol>
              </a:tblGrid>
              <a:tr h="76823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T2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T3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T4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81245"/>
                  </a:ext>
                </a:extLst>
              </a:tr>
              <a:tr h="7682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710649"/>
                  </a:ext>
                </a:extLst>
              </a:tr>
              <a:tr h="7682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T2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89191"/>
                  </a:ext>
                </a:extLst>
              </a:tr>
              <a:tr h="7682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T3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29476"/>
                  </a:ext>
                </a:extLst>
              </a:tr>
              <a:tr h="7682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T4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4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2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Methodology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5E561-13C2-F9A1-3668-6F7EFF1234F3}"/>
                  </a:ext>
                </a:extLst>
              </p:cNvPr>
              <p:cNvSpPr txBox="1"/>
              <p:nvPr/>
            </p:nvSpPr>
            <p:spPr>
              <a:xfrm>
                <a:off x="429621" y="1283051"/>
                <a:ext cx="11332753" cy="9828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ko-KR" sz="2400" b="1" dirty="0">
                    <a:latin typeface="+mn-ea"/>
                  </a:rPr>
                  <a:t>Training Algorithm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+mn-ea"/>
                  </a:rPr>
                  <a:t>Loss Function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l-GR" altLang="ko-KR" i="1"/>
                          <m:t>λ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l-G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l-GR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ko-KR" dirty="0">
                  <a:latin typeface="+mn-ea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5E561-13C2-F9A1-3668-6F7EFF123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1" y="1283051"/>
                <a:ext cx="11332753" cy="982898"/>
              </a:xfrm>
              <a:prstGeom prst="rect">
                <a:avLst/>
              </a:prstGeom>
              <a:blipFill>
                <a:blip r:embed="rId3"/>
                <a:stretch>
                  <a:fillRect l="-806" t="-4321" b="-679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CB25CE-69AA-802C-208F-E81082912E4E}"/>
              </a:ext>
            </a:extLst>
          </p:cNvPr>
          <p:cNvSpPr txBox="1"/>
          <p:nvPr/>
        </p:nvSpPr>
        <p:spPr>
          <a:xfrm>
            <a:off x="429622" y="2480679"/>
            <a:ext cx="11332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Dataset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척추 형상의 특성을 제일 잘 띄는 </a:t>
            </a:r>
            <a:r>
              <a:rPr lang="en-US" altLang="ko-KR" dirty="0">
                <a:latin typeface="+mn-ea"/>
              </a:rPr>
              <a:t>17</a:t>
            </a:r>
            <a:r>
              <a:rPr lang="ko-KR" altLang="en-US" dirty="0">
                <a:latin typeface="+mn-ea"/>
              </a:rPr>
              <a:t>개의 척추 뼈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 err="1">
                <a:latin typeface="+mn-ea"/>
              </a:rPr>
              <a:t>흉추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+ </a:t>
            </a:r>
            <a:r>
              <a:rPr lang="ko-KR" altLang="en-US" dirty="0">
                <a:latin typeface="+mn-ea"/>
              </a:rPr>
              <a:t>요추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를 선정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17</a:t>
            </a:r>
            <a:r>
              <a:rPr lang="ko-KR" altLang="en-US" dirty="0">
                <a:latin typeface="+mn-ea"/>
              </a:rPr>
              <a:t>개의 뼈 </a:t>
            </a:r>
            <a:r>
              <a:rPr lang="en-US" altLang="ko-KR" dirty="0">
                <a:latin typeface="+mn-ea"/>
              </a:rPr>
              <a:t>x 4</a:t>
            </a:r>
            <a:r>
              <a:rPr lang="ko-KR" altLang="en-US" dirty="0">
                <a:latin typeface="+mn-ea"/>
              </a:rPr>
              <a:t>개의 랜드마크 좌표</a:t>
            </a:r>
            <a:r>
              <a:rPr lang="en-US" altLang="ko-KR" dirty="0">
                <a:latin typeface="+mn-ea"/>
              </a:rPr>
              <a:t> = 68</a:t>
            </a:r>
            <a:r>
              <a:rPr lang="ko-KR" altLang="en-US" dirty="0">
                <a:latin typeface="+mn-ea"/>
              </a:rPr>
              <a:t>개의 랜드마크 좌표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431 Images for Train / Validation  (Trainset) + 50 Images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for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Test (</a:t>
            </a:r>
            <a:r>
              <a:rPr lang="en-US" altLang="ko-KR" dirty="0" err="1">
                <a:latin typeface="+mn-ea"/>
              </a:rPr>
              <a:t>Testset</a:t>
            </a:r>
            <a:r>
              <a:rPr lang="en-US" altLang="ko-KR" dirty="0">
                <a:latin typeface="+mn-ea"/>
              </a:rPr>
              <a:t>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9623DF-42B7-A88D-1A92-E6484E0A3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259" y="1174523"/>
            <a:ext cx="2880457" cy="5255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A4D6C9-B96B-8BAD-249E-2B5887C136A1}"/>
              </a:ext>
            </a:extLst>
          </p:cNvPr>
          <p:cNvSpPr txBox="1"/>
          <p:nvPr/>
        </p:nvSpPr>
        <p:spPr>
          <a:xfrm>
            <a:off x="429621" y="4602809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Data Augmentation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Gaussian Noise</a:t>
            </a:r>
            <a:r>
              <a:rPr lang="ko-KR" altLang="en-US" dirty="0">
                <a:latin typeface="+mn-ea"/>
              </a:rPr>
              <a:t>를 </a:t>
            </a:r>
            <a:r>
              <a:rPr lang="en-US" altLang="ko-KR" dirty="0">
                <a:latin typeface="+mn-ea"/>
              </a:rPr>
              <a:t>X-Ray </a:t>
            </a:r>
            <a:r>
              <a:rPr lang="ko-KR" altLang="en-US" dirty="0">
                <a:latin typeface="+mn-ea"/>
              </a:rPr>
              <a:t>이미지에 추가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Gaussian </a:t>
            </a:r>
            <a:r>
              <a:rPr lang="ko-KR" altLang="en-US" dirty="0">
                <a:latin typeface="+mn-ea"/>
              </a:rPr>
              <a:t>분포를 이용한 랜드마크 좌표 조정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16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3. Results</a:t>
            </a:r>
          </a:p>
        </p:txBody>
      </p:sp>
    </p:spTree>
    <p:extLst>
      <p:ext uri="{BB962C8B-B14F-4D97-AF65-F5344CB8AC3E}">
        <p14:creationId xmlns:p14="http://schemas.microsoft.com/office/powerpoint/2010/main" val="122159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Results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4" y="1298290"/>
            <a:ext cx="11332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 err="1">
                <a:latin typeface="+mn-ea"/>
              </a:rPr>
              <a:t>BoostNet</a:t>
            </a:r>
            <a:r>
              <a:rPr lang="en-US" altLang="ko-KR" sz="2400" b="1" dirty="0">
                <a:latin typeface="+mn-ea"/>
              </a:rPr>
              <a:t> vs </a:t>
            </a:r>
            <a:r>
              <a:rPr lang="en-US" altLang="ko-KR" sz="2400" b="1" dirty="0" err="1">
                <a:latin typeface="+mn-ea"/>
              </a:rPr>
              <a:t>ConvNet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척추의 형상에 더 가깝게 랜드마크를 탐지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훨씬 더 작은 </a:t>
            </a:r>
            <a:r>
              <a:rPr lang="en-US" altLang="ko-KR" dirty="0">
                <a:latin typeface="+mn-ea"/>
              </a:rPr>
              <a:t>MSE Error</a:t>
            </a:r>
            <a:r>
              <a:rPr lang="ko-KR" altLang="en-US" dirty="0">
                <a:latin typeface="+mn-ea"/>
              </a:rPr>
              <a:t>로 수렴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err="1">
                <a:latin typeface="+mn-ea"/>
              </a:rPr>
              <a:t>BoostLayer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및 </a:t>
            </a:r>
            <a:r>
              <a:rPr lang="en-US" altLang="ko-KR" dirty="0">
                <a:latin typeface="+mn-ea"/>
              </a:rPr>
              <a:t>Spinal Structured Multi-output Layer</a:t>
            </a:r>
            <a:r>
              <a:rPr lang="ko-KR" altLang="en-US" dirty="0">
                <a:latin typeface="+mn-ea"/>
              </a:rPr>
              <a:t>의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효율성을 입증</a:t>
            </a:r>
            <a:endParaRPr lang="en-US" altLang="ko-KR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3455050-BE62-FB52-F4A1-10A33923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10" y="3429000"/>
            <a:ext cx="5767843" cy="3047487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C8071A1-0770-A4BD-9A0F-E3326DDDD7D8}"/>
              </a:ext>
            </a:extLst>
          </p:cNvPr>
          <p:cNvCxnSpPr/>
          <p:nvPr/>
        </p:nvCxnSpPr>
        <p:spPr>
          <a:xfrm flipV="1">
            <a:off x="2495776" y="4268521"/>
            <a:ext cx="2549563" cy="472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10ACAE5-0636-DA87-897B-8E2501A3BCD9}"/>
              </a:ext>
            </a:extLst>
          </p:cNvPr>
          <p:cNvCxnSpPr>
            <a:cxnSpLocks/>
          </p:cNvCxnSpPr>
          <p:nvPr/>
        </p:nvCxnSpPr>
        <p:spPr>
          <a:xfrm>
            <a:off x="2476055" y="5865838"/>
            <a:ext cx="25692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F68104-FAAF-6F38-C64F-DEC9A3464E19}"/>
              </a:ext>
            </a:extLst>
          </p:cNvPr>
          <p:cNvSpPr/>
          <p:nvPr/>
        </p:nvSpPr>
        <p:spPr>
          <a:xfrm>
            <a:off x="881447" y="5559710"/>
            <a:ext cx="1807285" cy="57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tx1"/>
                </a:solidFill>
                <a:latin typeface="+mn-ea"/>
              </a:rPr>
              <a:t>ConvNet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 Detections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6372AC7-EFA1-A329-5D3D-6FC387FF05F7}"/>
              </a:ext>
            </a:extLst>
          </p:cNvPr>
          <p:cNvSpPr/>
          <p:nvPr/>
        </p:nvSpPr>
        <p:spPr>
          <a:xfrm>
            <a:off x="870689" y="4456416"/>
            <a:ext cx="1807285" cy="57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tx1"/>
                </a:solidFill>
                <a:latin typeface="+mn-ea"/>
              </a:rPr>
              <a:t>BoostNet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 Detections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546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Results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E4C99EA-4724-1CB0-C8B0-D426B4857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63" y="1901414"/>
            <a:ext cx="8772274" cy="30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120434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Conclusion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4" y="2767280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Novel Spinal Landmark Estimation Framework using </a:t>
            </a:r>
            <a:r>
              <a:rPr lang="en-US" altLang="ko-KR" sz="2400" b="1" dirty="0" err="1">
                <a:latin typeface="+mn-ea"/>
              </a:rPr>
              <a:t>BoostNet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척추 </a:t>
            </a:r>
            <a:r>
              <a:rPr lang="ko-KR" altLang="en-US" dirty="0" err="1">
                <a:latin typeface="+mn-ea"/>
              </a:rPr>
              <a:t>측만증을</a:t>
            </a:r>
            <a:r>
              <a:rPr lang="ko-KR" altLang="en-US" dirty="0">
                <a:latin typeface="+mn-ea"/>
              </a:rPr>
              <a:t> 자동으로 평가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척추 곡률을 보다 정확하고 견고하게 측정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094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Contents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733010"/>
            <a:ext cx="11332753" cy="3391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Introduction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Methodology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Results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altLang="ko-KR" sz="2400" b="1" dirty="0">
                <a:latin typeface="+mn-e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504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793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Introduction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4" y="1622624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Adolescent Idiopathic Scoliosis (AIS)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척추가 비정상적 곡률을 띈 질병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조기 발견 및 정확한 진단은 조기 치료로 이어질 수 있기에 매우 중요</a:t>
            </a:r>
            <a:endParaRPr lang="en-US" altLang="ko-KR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17" y="3429000"/>
            <a:ext cx="11253188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Conventional Manual AIS Measurement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임상의의 척추 구조 식별이 매우 중요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관찰자 간의 변동성이 큼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시간이 많이 소요되는 작업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관찰할 척추의 선택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관찰자의 편견</a:t>
            </a:r>
            <a:r>
              <a:rPr lang="en-US" altLang="ko-KR" dirty="0">
                <a:latin typeface="+mn-ea"/>
              </a:rPr>
              <a:t>, X-Ray </a:t>
            </a:r>
            <a:r>
              <a:rPr lang="ko-KR" altLang="en-US" dirty="0">
                <a:latin typeface="+mn-ea"/>
              </a:rPr>
              <a:t>이미지의 품질 등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여러 요소가 </a:t>
            </a:r>
            <a:r>
              <a:rPr lang="en-US" altLang="ko-KR" dirty="0">
                <a:latin typeface="+mn-ea"/>
              </a:rPr>
              <a:t>AIS </a:t>
            </a:r>
            <a:r>
              <a:rPr lang="ko-KR" altLang="en-US" dirty="0">
                <a:latin typeface="+mn-ea"/>
              </a:rPr>
              <a:t>판정에 큰 영향을 끼침</a:t>
            </a:r>
          </a:p>
        </p:txBody>
      </p:sp>
    </p:spTree>
    <p:extLst>
      <p:ext uri="{BB962C8B-B14F-4D97-AF65-F5344CB8AC3E}">
        <p14:creationId xmlns:p14="http://schemas.microsoft.com/office/powerpoint/2010/main" val="13597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Introduction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7548-3913-51ED-DF82-54871090C5D4}"/>
              </a:ext>
            </a:extLst>
          </p:cNvPr>
          <p:cNvSpPr txBox="1"/>
          <p:nvPr/>
        </p:nvSpPr>
        <p:spPr>
          <a:xfrm>
            <a:off x="429617" y="1312954"/>
            <a:ext cx="1086864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AIS Measurement</a:t>
            </a:r>
            <a:r>
              <a:rPr lang="ko-KR" altLang="en-US" sz="2400" b="1" dirty="0">
                <a:latin typeface="+mn-ea"/>
              </a:rPr>
              <a:t>의 표준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Cobb Angle </a:t>
            </a:r>
            <a:r>
              <a:rPr lang="ko-KR" altLang="en-US" dirty="0">
                <a:latin typeface="+mn-ea"/>
              </a:rPr>
              <a:t>측정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+mn-ea"/>
            </a:endParaRPr>
          </a:p>
        </p:txBody>
      </p:sp>
      <p:pic>
        <p:nvPicPr>
          <p:cNvPr id="1026" name="Picture 2" descr="Cobb angle | Radiology Reference Article | Radiopaedia.org">
            <a:extLst>
              <a:ext uri="{FF2B5EF4-FFF2-40B4-BE49-F238E27FC236}">
                <a16:creationId xmlns:a16="http://schemas.microsoft.com/office/drawing/2014/main" id="{CE71F956-72BD-9E8F-5D24-ED5D8014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2" y="2382325"/>
            <a:ext cx="3678561" cy="36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8819C2-531C-42AF-097A-D324ADB6735F}"/>
              </a:ext>
            </a:extLst>
          </p:cNvPr>
          <p:cNvSpPr txBox="1"/>
          <p:nvPr/>
        </p:nvSpPr>
        <p:spPr>
          <a:xfrm>
            <a:off x="7938540" y="3293787"/>
            <a:ext cx="3726007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n-ea"/>
              </a:rPr>
              <a:t>10</a:t>
            </a:r>
            <a:r>
              <a:rPr lang="ko-KR" altLang="en-US" b="1" dirty="0">
                <a:latin typeface="+mn-ea"/>
              </a:rPr>
              <a:t>도 미만 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정상</a:t>
            </a:r>
            <a:endParaRPr lang="en-US" altLang="ko-KR" b="1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n-ea"/>
              </a:rPr>
              <a:t>10</a:t>
            </a:r>
            <a:r>
              <a:rPr lang="ko-KR" altLang="en-US" b="1" dirty="0">
                <a:latin typeface="+mn-ea"/>
              </a:rPr>
              <a:t>도 이상 </a:t>
            </a:r>
            <a:r>
              <a:rPr lang="en-US" altLang="ko-KR" b="1" dirty="0">
                <a:latin typeface="+mn-ea"/>
              </a:rPr>
              <a:t>20</a:t>
            </a:r>
            <a:r>
              <a:rPr lang="ko-KR" altLang="en-US" b="1" dirty="0">
                <a:latin typeface="+mn-ea"/>
              </a:rPr>
              <a:t>도 미만 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경증</a:t>
            </a:r>
            <a:endParaRPr lang="en-US" altLang="ko-KR" b="1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n-ea"/>
              </a:rPr>
              <a:t>20</a:t>
            </a:r>
            <a:r>
              <a:rPr lang="ko-KR" altLang="en-US" b="1" dirty="0">
                <a:latin typeface="+mn-ea"/>
              </a:rPr>
              <a:t>도 이상 </a:t>
            </a:r>
            <a:r>
              <a:rPr lang="en-US" altLang="ko-KR" b="1" dirty="0">
                <a:latin typeface="+mn-ea"/>
              </a:rPr>
              <a:t>40</a:t>
            </a:r>
            <a:r>
              <a:rPr lang="ko-KR" altLang="en-US" b="1" dirty="0">
                <a:latin typeface="+mn-ea"/>
              </a:rPr>
              <a:t>도 미만 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 err="1">
                <a:latin typeface="+mn-ea"/>
              </a:rPr>
              <a:t>중등증</a:t>
            </a:r>
            <a:endParaRPr lang="en-US" altLang="ko-KR" b="1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n-ea"/>
              </a:rPr>
              <a:t>40</a:t>
            </a:r>
            <a:r>
              <a:rPr lang="ko-KR" altLang="en-US" b="1" dirty="0">
                <a:latin typeface="+mn-ea"/>
              </a:rPr>
              <a:t>도 이상 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중증</a:t>
            </a:r>
            <a:endParaRPr lang="en-US" altLang="ko-KR" b="1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E2DA167-19F0-8DDF-F763-DC62D04FD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24" y="1626321"/>
            <a:ext cx="2197685" cy="499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Introduction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4" y="1408076"/>
            <a:ext cx="1133275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Computer Assistance for AIS Assessment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AIS</a:t>
            </a:r>
            <a:r>
              <a:rPr lang="ko-KR" altLang="en-US" dirty="0">
                <a:latin typeface="+mn-ea"/>
              </a:rPr>
              <a:t>에 대한 정확하고 </a:t>
            </a:r>
            <a:r>
              <a:rPr lang="en-US" altLang="ko-KR" dirty="0">
                <a:latin typeface="+mn-ea"/>
              </a:rPr>
              <a:t>Robust</a:t>
            </a:r>
            <a:r>
              <a:rPr lang="ko-KR" altLang="en-US" dirty="0">
                <a:latin typeface="+mn-ea"/>
              </a:rPr>
              <a:t>한 정량적 평가를 위해서는 컴퓨터의 지원이 필수적</a:t>
            </a:r>
            <a:endParaRPr lang="en-US" altLang="ko-KR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3FA5A-41F5-3F65-644B-A382333B8027}"/>
              </a:ext>
            </a:extLst>
          </p:cNvPr>
          <p:cNvSpPr txBox="1"/>
          <p:nvPr/>
        </p:nvSpPr>
        <p:spPr>
          <a:xfrm>
            <a:off x="429623" y="2714407"/>
            <a:ext cx="113327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Segmentation and Filter-Based Method for AIS Assessment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여러 수학적 모델 및 필터를 통해 척추 구조를 </a:t>
            </a:r>
            <a:r>
              <a:rPr lang="en-US" altLang="ko-KR" dirty="0">
                <a:latin typeface="+mn-ea"/>
              </a:rPr>
              <a:t>Segmentation</a:t>
            </a:r>
            <a:r>
              <a:rPr lang="ko-KR" altLang="en-US" dirty="0">
                <a:latin typeface="+mn-ea"/>
              </a:rPr>
              <a:t>하여 </a:t>
            </a:r>
            <a:r>
              <a:rPr lang="en-US" altLang="ko-KR" dirty="0">
                <a:latin typeface="+mn-ea"/>
              </a:rPr>
              <a:t>Cobb Angle</a:t>
            </a:r>
            <a:r>
              <a:rPr lang="ko-KR" altLang="en-US" dirty="0">
                <a:latin typeface="+mn-ea"/>
              </a:rPr>
              <a:t>을 측정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컴퓨팅 비용이 많이 들고 </a:t>
            </a:r>
            <a:r>
              <a:rPr lang="en-US" altLang="ko-KR" dirty="0">
                <a:latin typeface="+mn-ea"/>
              </a:rPr>
              <a:t>X-Ray </a:t>
            </a:r>
            <a:r>
              <a:rPr lang="ko-KR" altLang="en-US" dirty="0">
                <a:latin typeface="+mn-ea"/>
              </a:rPr>
              <a:t>이미지의 변동성에 취약함</a:t>
            </a:r>
            <a:endParaRPr lang="en-US" altLang="ko-KR" dirty="0">
              <a:latin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206E4F2-62E0-6EF3-1D2B-FE50ACC2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190" y="4318035"/>
            <a:ext cx="7663620" cy="20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9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Introduction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3FA5A-41F5-3F65-644B-A382333B8027}"/>
              </a:ext>
            </a:extLst>
          </p:cNvPr>
          <p:cNvSpPr txBox="1"/>
          <p:nvPr/>
        </p:nvSpPr>
        <p:spPr>
          <a:xfrm>
            <a:off x="429623" y="1387991"/>
            <a:ext cx="11332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Machine Learning-Based Method for AIS Assessment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SVR, RFR, </a:t>
            </a:r>
            <a:r>
              <a:rPr lang="en-US" altLang="ko-KR" dirty="0" err="1">
                <a:latin typeface="+mn-ea"/>
              </a:rPr>
              <a:t>ConvNet</a:t>
            </a:r>
            <a:r>
              <a:rPr lang="ko-KR" altLang="en-US" dirty="0">
                <a:latin typeface="+mn-ea"/>
              </a:rPr>
              <a:t>와 같은 기계 학습 알고리즘을 사용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Train Dataset</a:t>
            </a:r>
            <a:r>
              <a:rPr lang="ko-KR" altLang="en-US" dirty="0">
                <a:latin typeface="+mn-ea"/>
              </a:rPr>
              <a:t>에 존재하는 이상치에 취약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여러 출력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랜드마크 좌표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간의 명시적 종속성이 고려되지 않음</a:t>
            </a:r>
            <a:endParaRPr lang="en-US" altLang="ko-KR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92A0B-B571-132E-767A-895894B7F2D5}"/>
              </a:ext>
            </a:extLst>
          </p:cNvPr>
          <p:cNvSpPr txBox="1"/>
          <p:nvPr/>
        </p:nvSpPr>
        <p:spPr>
          <a:xfrm>
            <a:off x="429623" y="3571208"/>
            <a:ext cx="1133275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Proposed Method (</a:t>
            </a:r>
            <a:r>
              <a:rPr lang="en-US" altLang="ko-KR" sz="2400" b="1" dirty="0" err="1">
                <a:latin typeface="+mn-ea"/>
              </a:rPr>
              <a:t>BoostNet</a:t>
            </a:r>
            <a:r>
              <a:rPr lang="en-US" altLang="ko-KR" sz="2400" b="1" dirty="0">
                <a:latin typeface="+mn-ea"/>
              </a:rPr>
              <a:t>)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척추의 전반적인 특징을 포함하는 랜드마크 좌표를 사용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Segmentation-Based </a:t>
            </a:r>
            <a:r>
              <a:rPr lang="ko-KR" altLang="en-US" dirty="0">
                <a:latin typeface="+mn-ea"/>
              </a:rPr>
              <a:t>방법에 비해 </a:t>
            </a:r>
            <a:r>
              <a:rPr lang="en-US" altLang="ko-KR" dirty="0">
                <a:latin typeface="+mn-ea"/>
              </a:rPr>
              <a:t>X-Ray </a:t>
            </a:r>
            <a:r>
              <a:rPr lang="ko-KR" altLang="en-US" dirty="0">
                <a:latin typeface="+mn-ea"/>
              </a:rPr>
              <a:t>이미지의 변동성에 강건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err="1">
                <a:latin typeface="+mn-ea"/>
              </a:rPr>
              <a:t>BoostLayer</a:t>
            </a:r>
            <a:r>
              <a:rPr lang="ko-KR" altLang="en-US" dirty="0">
                <a:latin typeface="+mn-ea"/>
              </a:rPr>
              <a:t>를 통해 이상치를 제거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Spinal Structured Multi-Output Layer</a:t>
            </a:r>
            <a:r>
              <a:rPr lang="ko-KR" altLang="en-US" dirty="0">
                <a:latin typeface="+mn-ea"/>
              </a:rPr>
              <a:t>를 통해 출력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랜드마크 좌표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을</a:t>
            </a:r>
            <a:br>
              <a:rPr lang="en-US" altLang="ko-KR" dirty="0">
                <a:latin typeface="+mn-ea"/>
              </a:rPr>
            </a:br>
            <a:r>
              <a:rPr lang="ko-KR" altLang="en-US" dirty="0">
                <a:latin typeface="+mn-ea"/>
              </a:rPr>
              <a:t>척추의 구조에 최적화</a:t>
            </a:r>
            <a:endParaRPr lang="en-US" altLang="ko-KR" dirty="0">
              <a:latin typeface="+mn-ea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F66EBF1-9373-EDBC-BEAB-D7F5ADC4D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652" y="1701818"/>
            <a:ext cx="3186724" cy="42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+mj-ea"/>
                <a:ea typeface="+mj-ea"/>
              </a:rPr>
              <a:t>2. Methodology</a:t>
            </a:r>
          </a:p>
        </p:txBody>
      </p:sp>
    </p:spTree>
    <p:extLst>
      <p:ext uri="{BB962C8B-B14F-4D97-AF65-F5344CB8AC3E}">
        <p14:creationId xmlns:p14="http://schemas.microsoft.com/office/powerpoint/2010/main" val="177230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Methodology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2551837"/>
            <a:ext cx="11332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>
                <a:latin typeface="+mn-ea"/>
              </a:rPr>
              <a:t>Novel </a:t>
            </a:r>
            <a:r>
              <a:rPr lang="en-US" altLang="ko-KR" sz="2400" b="1" dirty="0" err="1">
                <a:latin typeface="+mn-ea"/>
              </a:rPr>
              <a:t>BoostNet</a:t>
            </a:r>
            <a:r>
              <a:rPr lang="en-US" altLang="ko-KR" sz="2400" b="1" dirty="0">
                <a:latin typeface="+mn-ea"/>
              </a:rPr>
              <a:t> Architecture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Convolution Layer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이상치를 제거하는 </a:t>
            </a:r>
            <a:r>
              <a:rPr lang="en-US" altLang="ko-KR" dirty="0" err="1">
                <a:latin typeface="+mn-ea"/>
              </a:rPr>
              <a:t>BoostLayer</a:t>
            </a:r>
            <a:endParaRPr lang="en-US" altLang="ko-KR" dirty="0">
              <a:latin typeface="+mn-e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척추 구조에 최적화된 </a:t>
            </a:r>
            <a:r>
              <a:rPr lang="en-US" altLang="ko-KR" dirty="0">
                <a:latin typeface="+mn-ea"/>
              </a:rPr>
              <a:t>Multi-Output Layer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48DB711-9AAE-A8E6-FDE7-6D88EA4AA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47" y="1439201"/>
            <a:ext cx="6403506" cy="45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18877</TotalTime>
  <Words>614</Words>
  <Application>Microsoft Office PowerPoint</Application>
  <PresentationFormat>와이드스크린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-apple-system</vt:lpstr>
      <vt:lpstr>KoPub돋움체 Bold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Contents</vt:lpstr>
      <vt:lpstr>PowerPoint 프레젠테이션</vt:lpstr>
      <vt:lpstr>1. Introduction</vt:lpstr>
      <vt:lpstr>1. Introduction</vt:lpstr>
      <vt:lpstr>1. Introduction</vt:lpstr>
      <vt:lpstr>1. Introduction</vt:lpstr>
      <vt:lpstr>PowerPoint 프레젠테이션</vt:lpstr>
      <vt:lpstr>2. Methodology</vt:lpstr>
      <vt:lpstr>2. Methodology</vt:lpstr>
      <vt:lpstr>2. Methodology</vt:lpstr>
      <vt:lpstr>2. Methodology</vt:lpstr>
      <vt:lpstr>2. Methodology</vt:lpstr>
      <vt:lpstr>PowerPoint 프레젠테이션</vt:lpstr>
      <vt:lpstr>3. Results</vt:lpstr>
      <vt:lpstr>3. Results</vt:lpstr>
      <vt:lpstr>PowerPoint 프레젠테이션</vt:lpstr>
      <vt:lpstr>4.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Pi SunWoo</cp:lastModifiedBy>
  <cp:revision>669</cp:revision>
  <cp:lastPrinted>2023-01-12T00:38:45Z</cp:lastPrinted>
  <dcterms:created xsi:type="dcterms:W3CDTF">2020-01-31T06:40:47Z</dcterms:created>
  <dcterms:modified xsi:type="dcterms:W3CDTF">2023-04-07T07:36:56Z</dcterms:modified>
</cp:coreProperties>
</file>