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28"/>
  </p:notesMasterIdLst>
  <p:sldIdLst>
    <p:sldId id="258" r:id="rId2"/>
    <p:sldId id="288" r:id="rId3"/>
    <p:sldId id="353" r:id="rId4"/>
    <p:sldId id="355" r:id="rId5"/>
    <p:sldId id="356" r:id="rId6"/>
    <p:sldId id="354" r:id="rId7"/>
    <p:sldId id="365" r:id="rId8"/>
    <p:sldId id="366" r:id="rId9"/>
    <p:sldId id="367" r:id="rId10"/>
    <p:sldId id="368" r:id="rId11"/>
    <p:sldId id="369" r:id="rId12"/>
    <p:sldId id="377" r:id="rId13"/>
    <p:sldId id="370" r:id="rId14"/>
    <p:sldId id="371" r:id="rId15"/>
    <p:sldId id="372" r:id="rId16"/>
    <p:sldId id="373" r:id="rId17"/>
    <p:sldId id="374" r:id="rId18"/>
    <p:sldId id="357" r:id="rId19"/>
    <p:sldId id="358" r:id="rId20"/>
    <p:sldId id="359" r:id="rId21"/>
    <p:sldId id="361" r:id="rId22"/>
    <p:sldId id="363" r:id="rId23"/>
    <p:sldId id="362" r:id="rId24"/>
    <p:sldId id="364" r:id="rId25"/>
    <p:sldId id="376" r:id="rId26"/>
    <p:sldId id="37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77223" autoAdjust="0"/>
  </p:normalViewPr>
  <p:slideViewPr>
    <p:cSldViewPr snapToGrid="0" snapToObjects="1">
      <p:cViewPr varScale="1">
        <p:scale>
          <a:sx n="88" d="100"/>
          <a:sy n="88" d="100"/>
        </p:scale>
        <p:origin x="12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3803-FCDE-4E49-BEE8-1D0AA57BC22C}" type="datetimeFigureOut">
              <a:rPr lang="ko-KR" altLang="en-US" smtClean="0"/>
              <a:t>2023-04-06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FEC2-E03A-4AE0-A376-EF4F600C0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94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1120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027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8377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4711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714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0660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2809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7997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학습 데이터 </a:t>
            </a:r>
            <a:r>
              <a:rPr lang="en-US" altLang="ko-KR" dirty="0"/>
              <a:t>: 300 | </a:t>
            </a:r>
            <a:r>
              <a:rPr lang="ko-KR" altLang="en-US" dirty="0"/>
              <a:t>테스트 데이터 </a:t>
            </a:r>
            <a:r>
              <a:rPr lang="en-US" altLang="ko-KR" dirty="0"/>
              <a:t>: 95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6790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1837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1948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A,</a:t>
            </a:r>
            <a:r>
              <a:rPr lang="ko-KR" altLang="en-US" dirty="0"/>
              <a:t> </a:t>
            </a:r>
            <a:r>
              <a:rPr lang="en-US" altLang="ko-KR" dirty="0"/>
              <a:t>B</a:t>
            </a:r>
            <a:r>
              <a:rPr lang="ko-KR" altLang="en-US" dirty="0"/>
              <a:t>두 사람이 있다고 가정한다면</a:t>
            </a:r>
            <a:endParaRPr lang="en-US" altLang="ko-KR" dirty="0"/>
          </a:p>
          <a:p>
            <a:r>
              <a:rPr lang="en-US" altLang="ko-KR" dirty="0"/>
              <a:t>A1, A2, B1, B2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측정자간</a:t>
            </a:r>
            <a:r>
              <a:rPr lang="en-US" altLang="ko-KR" dirty="0"/>
              <a:t>: A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/>
              <a:t>측정 결과와 </a:t>
            </a:r>
            <a:r>
              <a:rPr lang="en-US" altLang="ko-KR" dirty="0"/>
              <a:t>B</a:t>
            </a:r>
            <a:r>
              <a:rPr lang="ko-KR" altLang="en-US" dirty="0"/>
              <a:t>의 측정 결과를 비교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측정자내 </a:t>
            </a:r>
            <a:r>
              <a:rPr lang="en-US" altLang="ko-KR" dirty="0"/>
              <a:t>: A(</a:t>
            </a:r>
            <a:r>
              <a:rPr lang="ko-KR" altLang="en-US" dirty="0"/>
              <a:t>또는 </a:t>
            </a:r>
            <a:r>
              <a:rPr lang="en-US" altLang="ko-KR" dirty="0"/>
              <a:t>B)</a:t>
            </a:r>
            <a:r>
              <a:rPr lang="ko-KR" altLang="en-US" dirty="0"/>
              <a:t>의 </a:t>
            </a:r>
            <a:r>
              <a:rPr lang="en-US" altLang="ko-KR" dirty="0"/>
              <a:t>1</a:t>
            </a:r>
            <a:r>
              <a:rPr lang="ko-KR" altLang="en-US" dirty="0"/>
              <a:t>차 측정과 </a:t>
            </a:r>
            <a:r>
              <a:rPr lang="en-US" altLang="ko-KR" dirty="0"/>
              <a:t>2</a:t>
            </a:r>
            <a:r>
              <a:rPr lang="ko-KR" altLang="en-US" dirty="0"/>
              <a:t>차 측정을 비교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05778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11906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R1, R2 : </a:t>
            </a:r>
            <a:r>
              <a:rPr lang="ko-KR" altLang="en-US" dirty="0"/>
              <a:t>근골격계 방사선과 전문의 연수생</a:t>
            </a:r>
          </a:p>
          <a:p>
            <a:r>
              <a:rPr lang="en-US" altLang="ko-KR" dirty="0"/>
              <a:t>R3 : 3</a:t>
            </a:r>
            <a:r>
              <a:rPr lang="ko-KR" altLang="en-US" dirty="0" err="1"/>
              <a:t>년차</a:t>
            </a:r>
            <a:r>
              <a:rPr lang="ko-KR" altLang="en-US" dirty="0"/>
              <a:t> 방사선 레지던트 연수생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67487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51944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222222"/>
                </a:solidFill>
                <a:effectLst/>
                <a:latin typeface="-apple-system"/>
              </a:rPr>
              <a:t>참조표준과 독자의 측정결과의 일치도를 비교한 결과는 다음과 같다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-apple-system"/>
              </a:rPr>
              <a:t>. </a:t>
            </a:r>
          </a:p>
          <a:p>
            <a:r>
              <a:rPr lang="en-US" altLang="ko-KR" b="0" i="0" dirty="0" err="1">
                <a:solidFill>
                  <a:srgbClr val="222222"/>
                </a:solidFill>
                <a:effectLst/>
                <a:latin typeface="-apple-system"/>
              </a:rPr>
              <a:t>Meary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-apple-system"/>
              </a:rPr>
              <a:t> angle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-apple-system"/>
              </a:rPr>
              <a:t>의 경우 알고리즘을 사용하여 측정했을 때 모든 판독기에서 참조 표준과의 일치도가 통계적으로 유의하게 증가했습니다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-apple-system"/>
              </a:rPr>
              <a:t>. </a:t>
            </a:r>
          </a:p>
          <a:p>
            <a:r>
              <a:rPr lang="ko-KR" altLang="en-US" b="0" i="0" dirty="0">
                <a:solidFill>
                  <a:srgbClr val="222222"/>
                </a:solidFill>
                <a:effectLst/>
                <a:latin typeface="-apple-system"/>
              </a:rPr>
              <a:t>판독기의 모든 결과를 통합하면 </a:t>
            </a:r>
            <a:r>
              <a:rPr lang="en-US" altLang="ko-KR" b="0" i="0" dirty="0" err="1">
                <a:solidFill>
                  <a:srgbClr val="222222"/>
                </a:solidFill>
                <a:effectLst/>
                <a:latin typeface="-apple-system"/>
              </a:rPr>
              <a:t>Meary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-apple-system"/>
              </a:rPr>
              <a:t> angle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-apple-system"/>
              </a:rPr>
              <a:t>에 대한 알고리즘이 없는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-apple-system"/>
              </a:rPr>
              <a:t>ICC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-apple-system"/>
              </a:rPr>
              <a:t>는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-apple-system"/>
              </a:rPr>
              <a:t>0.815(95% CI 0.776–0.854)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-apple-system"/>
              </a:rPr>
              <a:t>이고 알고리즘이 있는 경우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-apple-system"/>
              </a:rPr>
              <a:t>0.896 28(95% CI 0.873–0.919)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-apple-system"/>
              </a:rPr>
              <a:t>도 알고리즘 사용에 따라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-apple-system"/>
              </a:rPr>
              <a:t>ICC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-apple-system"/>
              </a:rPr>
              <a:t>가 통계적으로 유의미하게 증가했습니다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-apple-system"/>
              </a:rPr>
              <a:t>. (P &lt; 0.05). </a:t>
            </a:r>
          </a:p>
          <a:p>
            <a:r>
              <a:rPr lang="ko-KR" altLang="en-US" b="0" i="0" dirty="0">
                <a:solidFill>
                  <a:srgbClr val="222222"/>
                </a:solidFill>
                <a:effectLst/>
                <a:latin typeface="-apple-system"/>
              </a:rPr>
              <a:t>발뒤꿈치의 경우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-apple-system"/>
              </a:rPr>
              <a:t>, R1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-apple-system"/>
              </a:rPr>
              <a:t>과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-apple-system"/>
              </a:rPr>
              <a:t>R2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-apple-system"/>
              </a:rPr>
              <a:t>에서 알고리즘 사용에 따른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-apple-system"/>
              </a:rPr>
              <a:t>ICC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-apple-system"/>
              </a:rPr>
              <a:t>의 통계적으로 유의한 증가는 보이지 않았지만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-apple-system"/>
              </a:rPr>
              <a:t>R3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-apple-system"/>
              </a:rPr>
              <a:t>의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-apple-system"/>
              </a:rPr>
              <a:t>ICC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-apple-system"/>
              </a:rPr>
              <a:t>와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-apple-system"/>
              </a:rPr>
              <a:t>3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-apple-system"/>
              </a:rPr>
              <a:t>개 판독기 모두를 결합한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-apple-system"/>
              </a:rPr>
              <a:t>ICC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-apple-system"/>
              </a:rPr>
              <a:t>는 알고리즘이 없는 것보다 통계적으로 유의하게 높았습니다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60224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48451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2191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929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9076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610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0042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7519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8140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8757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B42B1151-51A5-009F-77B6-DE8A1B7D84E1}"/>
              </a:ext>
            </a:extLst>
          </p:cNvPr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82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3853-045D-40B1-82A2-45D776B2E9AC}" type="datetime1">
              <a:rPr lang="ko-KR" altLang="en-US" smtClean="0"/>
              <a:t>2023-04-06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5427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C7ED-5BF3-4D03-B896-DAF14C40C429}" type="datetime1">
              <a:rPr lang="ko-KR" altLang="en-US" smtClean="0"/>
              <a:t>2023-04-06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5766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1" y="1491296"/>
            <a:ext cx="10515600" cy="955812"/>
          </a:xfrm>
        </p:spPr>
        <p:txBody>
          <a:bodyPr anchor="ctr" anchorCtr="0">
            <a:normAutofit/>
          </a:bodyPr>
          <a:lstStyle>
            <a:lvl1pPr>
              <a:defRPr sz="4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70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9623" y="195944"/>
            <a:ext cx="11332755" cy="761999"/>
          </a:xfrm>
        </p:spPr>
        <p:txBody>
          <a:bodyPr>
            <a:normAutofit/>
          </a:bodyPr>
          <a:lstStyle>
            <a:lvl1pPr>
              <a:defRPr sz="3200" b="1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9623" y="1271451"/>
            <a:ext cx="11332755" cy="5033555"/>
          </a:xfrm>
        </p:spPr>
        <p:txBody>
          <a:bodyPr>
            <a:normAutofit/>
          </a:bodyPr>
          <a:lstStyle>
            <a:lvl1pPr marL="266700" indent="-266700" latinLnBrk="0">
              <a:buSzPct val="100000"/>
              <a:buFont typeface="Wingdings 2" panose="05020102010507070707" pitchFamily="18" charset="2"/>
              <a:buChar char=""/>
              <a:defRPr sz="24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  <a:lvl2pPr marL="685800" indent="-228600" latinLnBrk="0">
              <a:buFont typeface="Wingdings 2" panose="05020102010507070707" pitchFamily="18" charset="2"/>
              <a:buChar char=""/>
              <a:defRPr sz="2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2pPr>
            <a:lvl3pPr marL="1143000" indent="-228600" latinLnBrk="0">
              <a:buFont typeface="Calibri" panose="020F0502020204030204" pitchFamily="34" charset="0"/>
              <a:buChar char="‒"/>
              <a:defRPr sz="18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3pPr>
            <a:lvl4pPr marL="1600200" indent="-228600" latinLnBrk="0">
              <a:buFont typeface="맑은 고딕" panose="020B0503020000020004" pitchFamily="50" charset="-127"/>
              <a:buChar char="〮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4pPr>
            <a:lvl5pPr marL="2057400" indent="-228600" latinLnBrk="0">
              <a:buFont typeface="Wingdings 2" panose="05020102010507070707" pitchFamily="18" charset="2"/>
              <a:buChar char="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30370"/>
            <a:ext cx="3151777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E2C4952B-CDE7-EA81-5E5A-BBCC1A281817}"/>
              </a:ext>
            </a:extLst>
          </p:cNvPr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FAB9BEED-5947-08CE-6A39-E52C6FF6E9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D90-1A0C-4670-BB78-48B232EF3EED}" type="datetime1">
              <a:rPr lang="ko-KR" altLang="en-US" smtClean="0"/>
              <a:t>2023-04-06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604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D312-FD9F-42DF-A41F-79D2D6FCCFFE}" type="datetime1">
              <a:rPr lang="ko-KR" altLang="en-US" smtClean="0"/>
              <a:t>2023-04-06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55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93FE-21E4-4CBA-98A7-40F152473B58}" type="datetime1">
              <a:rPr lang="ko-KR" altLang="en-US" smtClean="0"/>
              <a:t>2023-04-06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5290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D4AE-924E-460B-90D3-F4B7C0D5F8E2}" type="datetime1">
              <a:rPr lang="ko-KR" altLang="en-US" smtClean="0"/>
              <a:t>2023-04-06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690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F2B-25BB-429C-A6B2-359C6B75F068}" type="datetime1">
              <a:rPr lang="ko-KR" altLang="en-US" smtClean="0"/>
              <a:t>2023-04-06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2549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7FB-2700-4EDB-98DB-0207F05EBC6C}" type="datetime1">
              <a:rPr lang="ko-KR" altLang="en-US" smtClean="0"/>
              <a:t>2023-04-06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01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D21-1ECB-41CD-A690-9F83AA2A7757}" type="datetime1">
              <a:rPr lang="ko-KR" altLang="en-US" smtClean="0"/>
              <a:t>2023-04-06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195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ECCF3-1E80-4EFC-B9F8-E76FB6BDBE51}" type="datetime1">
              <a:rPr lang="ko-KR" altLang="en-US" smtClean="0"/>
              <a:t>2023-04-06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162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1524000" y="1265379"/>
            <a:ext cx="9144000" cy="11177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800" b="1" dirty="0">
                <a:latin typeface="+mj-ea"/>
                <a:ea typeface="+mj-ea"/>
              </a:rPr>
              <a:t>Deep learning-based tool affects reproducibility of pes planus radiographic assessment</a:t>
            </a:r>
            <a:endParaRPr lang="ko-KR" altLang="en-US" sz="2800" b="1" dirty="0">
              <a:latin typeface="+mj-ea"/>
              <a:ea typeface="+mj-ea"/>
            </a:endParaRPr>
          </a:p>
        </p:txBody>
      </p:sp>
      <p:sp>
        <p:nvSpPr>
          <p:cNvPr id="2" name="부제목 1"/>
          <p:cNvSpPr>
            <a:spLocks noGrp="1"/>
          </p:cNvSpPr>
          <p:nvPr>
            <p:ph type="subTitle" idx="1"/>
          </p:nvPr>
        </p:nvSpPr>
        <p:spPr>
          <a:xfrm>
            <a:off x="2667000" y="3822428"/>
            <a:ext cx="7367588" cy="2417734"/>
          </a:xfrm>
        </p:spPr>
        <p:txBody>
          <a:bodyPr>
            <a:noAutofit/>
          </a:bodyPr>
          <a:lstStyle/>
          <a:p>
            <a:pPr lvl="0" algn="r" latinLnBrk="0">
              <a:lnSpc>
                <a:spcPct val="100000"/>
              </a:lnSpc>
              <a:defRPr/>
            </a:pPr>
            <a:endParaRPr lang="en-US" altLang="ko-KR" sz="1800" dirty="0">
              <a:latin typeface="+mn-ea"/>
              <a:cs typeface="Calibri" panose="020F0502020204030204" pitchFamily="34" charset="0"/>
            </a:endParaRP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n-ea"/>
                <a:cs typeface="Calibri" panose="020F0502020204030204" pitchFamily="34" charset="0"/>
              </a:rPr>
              <a:t>Won Jun Noh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n-ea"/>
                <a:cs typeface="Calibri" panose="020F0502020204030204" pitchFamily="34" charset="0"/>
              </a:rPr>
              <a:t>RTOS Lab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n-ea"/>
                <a:cs typeface="Calibri" panose="020F0502020204030204" pitchFamily="34" charset="0"/>
              </a:rPr>
              <a:t>Division of AI Computer Engineering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n-ea"/>
                <a:cs typeface="Calibri" panose="020F0502020204030204" pitchFamily="34" charset="0"/>
              </a:rPr>
              <a:t>Kyonggi University</a:t>
            </a:r>
            <a:endParaRPr lang="ko-KR" altLang="en-US" sz="1800" dirty="0">
              <a:latin typeface="+mn-ea"/>
              <a:cs typeface="Calibri" panose="020F0502020204030204" pitchFamily="34" charset="0"/>
            </a:endParaRPr>
          </a:p>
          <a:p>
            <a:endParaRPr lang="ko-KR" altLang="en-US" sz="1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1840508" y="6365966"/>
            <a:ext cx="1593439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8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Method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latin typeface="+mn-ea"/>
              </a:rPr>
              <a:t>뼈 경계 분할 마스크</a:t>
            </a:r>
            <a:endParaRPr lang="en-US" altLang="ko-KR" sz="2400" b="1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ko-KR" sz="2000" dirty="0" err="1">
                <a:latin typeface="+mn-ea"/>
              </a:rPr>
              <a:t>SegNet</a:t>
            </a:r>
            <a:r>
              <a:rPr lang="en-US" altLang="ko-KR" sz="2000" dirty="0">
                <a:latin typeface="+mn-ea"/>
              </a:rPr>
              <a:t> – IEEE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2015</a:t>
            </a: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인코더 </a:t>
            </a:r>
            <a:r>
              <a:rPr lang="en-US" altLang="ko-KR" sz="2000" dirty="0">
                <a:latin typeface="+mn-ea"/>
              </a:rPr>
              <a:t>- VGG-16</a:t>
            </a:r>
            <a:r>
              <a:rPr lang="ko-KR" altLang="en-US" sz="2000" dirty="0">
                <a:latin typeface="+mn-ea"/>
              </a:rPr>
              <a:t>에서 </a:t>
            </a:r>
            <a:r>
              <a:rPr lang="en-US" altLang="ko-KR" sz="2000" dirty="0">
                <a:latin typeface="+mn-ea"/>
              </a:rPr>
              <a:t>FCL</a:t>
            </a:r>
            <a:r>
              <a:rPr lang="ko-KR" altLang="en-US" sz="2000" dirty="0">
                <a:latin typeface="+mn-ea"/>
              </a:rPr>
              <a:t>을 제거한 </a:t>
            </a:r>
            <a:r>
              <a:rPr lang="ko-KR" altLang="en-US" sz="2000" dirty="0" err="1">
                <a:latin typeface="+mn-ea"/>
              </a:rPr>
              <a:t>컨볼루션</a:t>
            </a:r>
            <a:r>
              <a:rPr lang="ko-KR" altLang="en-US" sz="2000" dirty="0">
                <a:latin typeface="+mn-ea"/>
              </a:rPr>
              <a:t> 레이어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 err="1">
                <a:latin typeface="+mn-ea"/>
              </a:rPr>
              <a:t>디코더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– </a:t>
            </a:r>
            <a:r>
              <a:rPr lang="en-US" altLang="ko-KR" sz="2000" dirty="0" err="1">
                <a:latin typeface="+mn-ea"/>
              </a:rPr>
              <a:t>Upsampling</a:t>
            </a:r>
            <a:r>
              <a:rPr lang="ko-KR" altLang="en-US" sz="2000" dirty="0">
                <a:latin typeface="+mn-ea"/>
              </a:rPr>
              <a:t>과 </a:t>
            </a:r>
            <a:r>
              <a:rPr lang="ko-KR" altLang="en-US" sz="2000" dirty="0" err="1">
                <a:latin typeface="+mn-ea"/>
              </a:rPr>
              <a:t>컨볼루션을</a:t>
            </a:r>
            <a:r>
              <a:rPr lang="ko-KR" altLang="en-US" sz="2000" dirty="0">
                <a:latin typeface="+mn-ea"/>
              </a:rPr>
              <a:t> 반복적으로 수행</a:t>
            </a:r>
            <a:endParaRPr lang="en-US" altLang="ko-KR" sz="20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10</a:t>
            </a:fld>
            <a:endParaRPr lang="ko-KR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0E311E8-4F62-AE54-A433-C21E07E03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446" y="3536562"/>
            <a:ext cx="7337107" cy="257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694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Method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latin typeface="+mn-ea"/>
              </a:rPr>
              <a:t>뼈 경계 분할 마스크</a:t>
            </a:r>
            <a:endParaRPr lang="en-US" altLang="ko-KR" sz="2400" b="1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뼈 위치 라벨을 사용하여 </a:t>
            </a:r>
            <a:r>
              <a:rPr lang="en-US" altLang="ko-KR" sz="2000" dirty="0">
                <a:latin typeface="+mn-ea"/>
              </a:rPr>
              <a:t>ROI Detection </a:t>
            </a:r>
            <a:r>
              <a:rPr lang="ko-KR" altLang="en-US" sz="2000" dirty="0">
                <a:latin typeface="+mn-ea"/>
              </a:rPr>
              <a:t>수행</a:t>
            </a:r>
            <a:endParaRPr lang="en-US" altLang="ko-KR" sz="2000" dirty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ko-KR" altLang="en-US" sz="1600" dirty="0" err="1">
                <a:latin typeface="+mn-ea"/>
              </a:rPr>
              <a:t>중족골</a:t>
            </a:r>
            <a:r>
              <a:rPr lang="en-US" altLang="ko-KR" sz="1600" dirty="0">
                <a:latin typeface="+mn-ea"/>
              </a:rPr>
              <a:t>,</a:t>
            </a: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dirty="0" err="1">
                <a:latin typeface="+mn-ea"/>
              </a:rPr>
              <a:t>거골</a:t>
            </a:r>
            <a:r>
              <a:rPr lang="ko-KR" altLang="en-US" sz="1600" dirty="0">
                <a:latin typeface="+mn-ea"/>
              </a:rPr>
              <a:t> </a:t>
            </a:r>
            <a:r>
              <a:rPr lang="en-US" altLang="ko-KR" sz="1600" dirty="0">
                <a:latin typeface="+mn-ea"/>
              </a:rPr>
              <a:t>-&gt; 600 x</a:t>
            </a:r>
            <a:r>
              <a:rPr lang="ko-KR" altLang="en-US" sz="1600" dirty="0">
                <a:latin typeface="+mn-ea"/>
              </a:rPr>
              <a:t> </a:t>
            </a:r>
            <a:r>
              <a:rPr lang="en-US" altLang="ko-KR" sz="1600" dirty="0">
                <a:latin typeface="+mn-ea"/>
              </a:rPr>
              <a:t>600</a:t>
            </a:r>
            <a:r>
              <a:rPr lang="ko-KR" altLang="en-US" sz="1600" dirty="0">
                <a:latin typeface="+mn-ea"/>
              </a:rPr>
              <a:t> </a:t>
            </a:r>
            <a:endParaRPr lang="en-US" altLang="ko-KR" sz="1600" dirty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ko-KR" altLang="en-US" sz="1600" dirty="0" err="1">
                <a:latin typeface="+mn-ea"/>
              </a:rPr>
              <a:t>종골</a:t>
            </a:r>
            <a:r>
              <a:rPr lang="ko-KR" altLang="en-US" sz="1600" dirty="0">
                <a:latin typeface="+mn-ea"/>
              </a:rPr>
              <a:t> </a:t>
            </a:r>
            <a:r>
              <a:rPr lang="en-US" altLang="ko-KR" sz="1600" dirty="0">
                <a:latin typeface="+mn-ea"/>
              </a:rPr>
              <a:t>-&gt; 600 x</a:t>
            </a:r>
            <a:r>
              <a:rPr lang="ko-KR" altLang="en-US" sz="1600" dirty="0">
                <a:latin typeface="+mn-ea"/>
              </a:rPr>
              <a:t> </a:t>
            </a:r>
            <a:r>
              <a:rPr lang="en-US" altLang="ko-KR" sz="1600" dirty="0">
                <a:latin typeface="+mn-ea"/>
              </a:rPr>
              <a:t>300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ROI </a:t>
            </a:r>
            <a:r>
              <a:rPr lang="ko-KR" altLang="en-US" sz="2000" dirty="0">
                <a:latin typeface="+mn-ea"/>
              </a:rPr>
              <a:t>내에서 뼈 경계 마스크 생성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두 과정 모두 </a:t>
            </a:r>
            <a:r>
              <a:rPr lang="en-US" altLang="ko-KR" sz="2000" dirty="0" err="1">
                <a:latin typeface="+mn-ea"/>
              </a:rPr>
              <a:t>SegNet</a:t>
            </a:r>
            <a:r>
              <a:rPr lang="en-US" altLang="ko-KR" sz="2000" dirty="0">
                <a:latin typeface="+mn-ea"/>
              </a:rPr>
              <a:t> </a:t>
            </a:r>
            <a:r>
              <a:rPr lang="ko-KR" altLang="en-US" sz="2000" dirty="0">
                <a:latin typeface="+mn-ea"/>
              </a:rPr>
              <a:t>사용</a:t>
            </a:r>
            <a:endParaRPr lang="en-US" altLang="ko-KR" sz="20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11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A24D9C5-759F-7D7E-8819-C5CA03EC3A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5" b="6876"/>
          <a:stretch/>
        </p:blipFill>
        <p:spPr bwMode="auto">
          <a:xfrm>
            <a:off x="2185593" y="4189335"/>
            <a:ext cx="7820814" cy="22517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1781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Method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latin typeface="+mn-ea"/>
              </a:rPr>
              <a:t>Iterative</a:t>
            </a:r>
            <a:r>
              <a:rPr lang="ko-KR" altLang="en-US" sz="2400" b="1" dirty="0">
                <a:latin typeface="+mn-ea"/>
              </a:rPr>
              <a:t> </a:t>
            </a:r>
            <a:r>
              <a:rPr lang="en-US" altLang="ko-KR" sz="2400" b="1" dirty="0">
                <a:latin typeface="+mn-ea"/>
              </a:rPr>
              <a:t>Closest</a:t>
            </a:r>
            <a:r>
              <a:rPr lang="ko-KR" altLang="en-US" sz="2400" b="1" dirty="0">
                <a:latin typeface="+mn-ea"/>
              </a:rPr>
              <a:t> </a:t>
            </a:r>
            <a:r>
              <a:rPr lang="en-US" altLang="ko-KR" sz="2400" b="1" dirty="0">
                <a:latin typeface="+mn-ea"/>
              </a:rPr>
              <a:t>Point</a:t>
            </a: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서로 다른 두 선의 각 점에 대해서 가장 가까운 점을 이은 뒤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회전과 변환을 통해 선을 일치시키는 방법</a:t>
            </a:r>
            <a:endParaRPr lang="en-US" altLang="ko-KR" sz="20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12</a:t>
            </a:fld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0382A13-0C91-6482-7B97-8C8AF8AAF9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32" t="15396" r="36737" b="63810"/>
          <a:stretch/>
        </p:blipFill>
        <p:spPr>
          <a:xfrm>
            <a:off x="1404257" y="3011192"/>
            <a:ext cx="2492829" cy="185545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A219C75-424F-B670-4A3D-A7F1D09F48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79" t="42856" r="38090" b="37373"/>
          <a:stretch/>
        </p:blipFill>
        <p:spPr>
          <a:xfrm>
            <a:off x="4778828" y="3102429"/>
            <a:ext cx="2492829" cy="176422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F976189-BF1C-3606-7B83-4C5561AAFF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69" t="69502" r="37800" b="10727"/>
          <a:stretch/>
        </p:blipFill>
        <p:spPr>
          <a:xfrm>
            <a:off x="8153400" y="3056810"/>
            <a:ext cx="2492829" cy="1764222"/>
          </a:xfrm>
          <a:prstGeom prst="rect">
            <a:avLst/>
          </a:prstGeom>
        </p:spPr>
      </p:pic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A44A6DF3-CEAE-485A-84FA-67C13BFB8792}"/>
              </a:ext>
            </a:extLst>
          </p:cNvPr>
          <p:cNvSpPr/>
          <p:nvPr/>
        </p:nvSpPr>
        <p:spPr>
          <a:xfrm>
            <a:off x="4129645" y="3798629"/>
            <a:ext cx="469569" cy="3718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2EECF5E4-032B-0E29-FBDF-197D0006214B}"/>
              </a:ext>
            </a:extLst>
          </p:cNvPr>
          <p:cNvSpPr/>
          <p:nvPr/>
        </p:nvSpPr>
        <p:spPr>
          <a:xfrm>
            <a:off x="7477744" y="3798629"/>
            <a:ext cx="469569" cy="3718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6995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Method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latin typeface="+mn-ea"/>
              </a:rPr>
              <a:t>Landmark</a:t>
            </a:r>
            <a:r>
              <a:rPr lang="ko-KR" altLang="en-US" sz="2400" b="1" dirty="0">
                <a:latin typeface="+mn-ea"/>
              </a:rPr>
              <a:t> </a:t>
            </a:r>
            <a:r>
              <a:rPr lang="en-US" altLang="ko-KR" sz="2400" b="1" dirty="0">
                <a:latin typeface="+mn-ea"/>
              </a:rPr>
              <a:t>Detection with Iterative closest point(ICP)</a:t>
            </a: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예측된 마스크와 훈련에 사용된 제일 비슷한 </a:t>
            </a:r>
            <a:r>
              <a:rPr lang="en-US" altLang="ko-KR" sz="2000" dirty="0">
                <a:latin typeface="+mn-ea"/>
              </a:rPr>
              <a:t>mask 10</a:t>
            </a:r>
            <a:r>
              <a:rPr lang="ko-KR" altLang="en-US" sz="2000" dirty="0">
                <a:latin typeface="+mn-ea"/>
              </a:rPr>
              <a:t>장을 추출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10</a:t>
            </a:r>
            <a:r>
              <a:rPr lang="ko-KR" altLang="en-US" sz="2000" dirty="0">
                <a:latin typeface="+mn-ea"/>
              </a:rPr>
              <a:t>개 이미지의 랜드마크와 예측된 마스크의 윤곽선 사이의 거리를 계산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가장 가까운 지점의 위치를 랜드마크로 설정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추출된 랜드마크의 사이를 잇는 선의 중점의 평균을 구한 뒤 선 생성</a:t>
            </a:r>
            <a:endParaRPr lang="en-US" altLang="ko-KR" sz="20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13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501C9DB-CFDE-2AEA-7C24-5DC4A66916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6" b="21153"/>
          <a:stretch/>
        </p:blipFill>
        <p:spPr bwMode="auto">
          <a:xfrm>
            <a:off x="3072707" y="3926457"/>
            <a:ext cx="5278813" cy="2429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9270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Method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latin typeface="+mn-ea"/>
              </a:rPr>
              <a:t>Landmark</a:t>
            </a:r>
            <a:r>
              <a:rPr lang="ko-KR" altLang="en-US" sz="2400" b="1" dirty="0">
                <a:latin typeface="+mn-ea"/>
              </a:rPr>
              <a:t> </a:t>
            </a:r>
            <a:r>
              <a:rPr lang="en-US" altLang="ko-KR" sz="2400" b="1" dirty="0">
                <a:latin typeface="+mn-ea"/>
              </a:rPr>
              <a:t>Detection with Convex</a:t>
            </a:r>
            <a:r>
              <a:rPr lang="ko-KR" altLang="en-US" sz="2400" b="1" dirty="0">
                <a:latin typeface="+mn-ea"/>
              </a:rPr>
              <a:t> </a:t>
            </a:r>
            <a:r>
              <a:rPr lang="en-US" altLang="ko-KR" sz="2400" b="1" dirty="0">
                <a:latin typeface="+mn-ea"/>
              </a:rPr>
              <a:t>Hull</a:t>
            </a: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예측된 마스크의 경계면을 둘러싸는 다각형 생성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제일 밑 포인트와 왼쪽 변곡점 포인트를 추출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연결하여 선 생성</a:t>
            </a:r>
            <a:endParaRPr lang="en-US" altLang="ko-KR" sz="20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14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D7BB635-ED87-AA09-B4F1-B894E3398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477" y="3149963"/>
            <a:ext cx="5727700" cy="2670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437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Method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latin typeface="+mn-ea"/>
              </a:rPr>
              <a:t>측정 도구 개발</a:t>
            </a:r>
            <a:endParaRPr lang="en-US" altLang="ko-KR" sz="2400" b="1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방사선 사진 평가 도구를 개발하기 위해 </a:t>
            </a:r>
            <a:r>
              <a:rPr lang="en-US" altLang="ko-KR" sz="2000" dirty="0">
                <a:latin typeface="+mn-ea"/>
              </a:rPr>
              <a:t>MATLAB</a:t>
            </a:r>
            <a:r>
              <a:rPr lang="ko-KR" altLang="en-US" sz="2000" dirty="0">
                <a:latin typeface="+mn-ea"/>
              </a:rPr>
              <a:t>에서 그래픽 사용자 인터페이스 제작 도구로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GUIDE(Graphical User Interface Development Environment) </a:t>
            </a:r>
            <a:r>
              <a:rPr lang="ko-KR" altLang="en-US" sz="1800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사용</a:t>
            </a:r>
            <a:endParaRPr lang="en-US" altLang="ko-KR" sz="1800" dirty="0">
              <a:effectLst/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ko-KR" altLang="en-US" sz="18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알고리즘이 포함된 툴</a:t>
            </a:r>
            <a:endParaRPr lang="en-US" altLang="ko-KR" sz="18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ko-KR" altLang="en-US" sz="16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각도 측정에 사용되는 랜드마크를 탐지</a:t>
            </a:r>
            <a:endParaRPr lang="en-US" altLang="ko-KR" sz="16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ko-KR" altLang="en-US" sz="16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랜드마크가 부적절할 경우 의사가 직접 조정 가능</a:t>
            </a:r>
            <a:endParaRPr lang="en-US" altLang="ko-KR" sz="16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포함되지 않은 툴</a:t>
            </a:r>
            <a:endParaRPr lang="en-US" altLang="ko-KR" sz="20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ko-KR" altLang="en-US" sz="16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알고리즘 도움 없이 직접 랜드마크 지정</a:t>
            </a:r>
            <a:endParaRPr lang="en-US" altLang="ko-KR" sz="16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4572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Method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latin typeface="+mn-ea"/>
              </a:rPr>
              <a:t>측정 도구 개발</a:t>
            </a:r>
            <a:endParaRPr lang="en-US" altLang="ko-KR" sz="2400" b="1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방사선 사진 평가 도구를 개발하기 위해 </a:t>
            </a:r>
            <a:r>
              <a:rPr lang="en-US" altLang="ko-KR" sz="2000" dirty="0">
                <a:latin typeface="+mn-ea"/>
              </a:rPr>
              <a:t>MATLAB</a:t>
            </a:r>
            <a:r>
              <a:rPr lang="ko-KR" altLang="en-US" sz="2000" dirty="0">
                <a:latin typeface="+mn-ea"/>
              </a:rPr>
              <a:t>에서 그래픽 사용자 인터페이스 제작 도구로 </a:t>
            </a:r>
            <a:r>
              <a:rPr lang="en-US" altLang="ko-KR" sz="1800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GUIDE(Graphical User Interface Development Environment) </a:t>
            </a:r>
            <a:r>
              <a:rPr lang="ko-KR" altLang="en-US" sz="1800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사용</a:t>
            </a:r>
            <a:endParaRPr lang="en-US" altLang="ko-KR" sz="1800" dirty="0">
              <a:effectLst/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ko-KR" altLang="en-US" sz="18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알고리즘이 포함된 툴</a:t>
            </a:r>
            <a:endParaRPr lang="en-US" altLang="ko-KR" sz="18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ko-KR" altLang="en-US" sz="16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각도 측정에 사용되는 랜드마크를 탐지</a:t>
            </a:r>
            <a:endParaRPr lang="en-US" altLang="ko-KR" sz="16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ko-KR" altLang="en-US" sz="16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랜드마크가 부적절할 경우 의사가 직접 조정 가능</a:t>
            </a:r>
            <a:endParaRPr lang="en-US" altLang="ko-KR" sz="16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포함되지 않은 툴</a:t>
            </a:r>
            <a:endParaRPr lang="en-US" altLang="ko-KR" sz="20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ko-KR" altLang="en-US" sz="16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알고리즘 도움 없이 직접 랜드마크 지정</a:t>
            </a:r>
            <a:endParaRPr lang="en-US" altLang="ko-KR" sz="16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3907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Method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latin typeface="+mn-ea"/>
              </a:rPr>
              <a:t>측정 도구 개발</a:t>
            </a:r>
            <a:endParaRPr lang="en-US" altLang="ko-KR" sz="2400" b="1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sz="16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17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80D813A-B772-0B65-E577-93DFEF836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2019300"/>
            <a:ext cx="5727700" cy="384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5570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Results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latin typeface="+mn-ea"/>
              </a:rPr>
              <a:t>Dataset</a:t>
            </a:r>
            <a:r>
              <a:rPr lang="ko-KR" altLang="en-US" sz="2400" b="1" dirty="0">
                <a:latin typeface="+mn-ea"/>
              </a:rPr>
              <a:t> </a:t>
            </a:r>
            <a:r>
              <a:rPr lang="en-US" altLang="ko-KR" sz="2400" b="1" dirty="0">
                <a:latin typeface="+mn-ea"/>
              </a:rPr>
              <a:t>Compose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395</a:t>
            </a:r>
            <a:r>
              <a:rPr lang="ko-KR" altLang="en-US" sz="2000" dirty="0">
                <a:latin typeface="+mn-ea"/>
              </a:rPr>
              <a:t>명의 성인 환자의 오른발 및 왼발 체중 부하 측면 방사선 사진</a:t>
            </a:r>
            <a:endParaRPr lang="en-US" altLang="ko-KR" sz="20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18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09BB4E6-B29E-3D1F-D34D-7206EC293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002" y="2627313"/>
            <a:ext cx="8654699" cy="32096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68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Results</a:t>
            </a:r>
            <a:endParaRPr lang="ko-KR" altLang="en-US" sz="3600" b="1" dirty="0"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AB5EA4C-50B7-43C1-9BE0-2055C5BB65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33588"/>
                <a:ext cx="10515600" cy="497329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2400" b="1" dirty="0">
                    <a:latin typeface="+mn-ea"/>
                  </a:rPr>
                  <a:t>분할 알고리즘 모델 평가</a:t>
                </a:r>
                <a:endParaRPr lang="en-US" altLang="ko-KR" sz="2400" b="1" dirty="0">
                  <a:latin typeface="+mn-ea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ko-KR" sz="2000" dirty="0">
                    <a:latin typeface="+mn-ea"/>
                  </a:rPr>
                  <a:t>Dice Score </a:t>
                </a:r>
                <a:r>
                  <a:rPr lang="ko-KR" altLang="en-US" sz="2000" dirty="0">
                    <a:latin typeface="+mn-ea"/>
                  </a:rPr>
                  <a:t>사용 </a:t>
                </a:r>
                <a:endParaRPr lang="en-US" altLang="ko-KR" dirty="0">
                  <a:latin typeface="+mn-ea"/>
                </a:endParaRPr>
              </a:p>
              <a:p>
                <a:pPr lvl="1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sz="2000" i="1" dirty="0" smtClean="0">
                        <a:latin typeface="Cambria Math" panose="02040503050406030204" pitchFamily="18" charset="0"/>
                      </a:rPr>
                      <m:t>𝐷𝑖𝑐</m:t>
                    </m:r>
                    <m:r>
                      <a:rPr lang="en-US" altLang="ko-KR" sz="2000" i="0" dirty="0">
                        <a:latin typeface="Cambria Math" panose="02040503050406030204" pitchFamily="18" charset="0"/>
                      </a:rPr>
                      <m:t>ⅇ=</m:t>
                    </m:r>
                    <m:f>
                      <m:fPr>
                        <m:ctrlPr>
                          <a:rPr lang="en-US" altLang="ko-KR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000" i="0" dirty="0">
                            <a:latin typeface="Cambria Math" panose="02040503050406030204" pitchFamily="18" charset="0"/>
                          </a:rPr>
                          <m:t>2×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ko-KR" sz="20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0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ko-KR" sz="2000" i="0" dirty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altLang="ko-KR" sz="20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ko-KR" sz="20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0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altLang="ko-KR" sz="2000" i="0" dirty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ko-KR" sz="20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0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altLang="ko-KR" sz="2000" dirty="0"/>
              </a:p>
              <a:p>
                <a:pPr lvl="1">
                  <a:lnSpc>
                    <a:spcPct val="150000"/>
                  </a:lnSpc>
                </a:pPr>
                <a:endParaRPr lang="en-US" altLang="ko-KR" sz="1600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AB5EA4C-50B7-43C1-9BE0-2055C5BB65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33588"/>
                <a:ext cx="10515600" cy="4973298"/>
              </a:xfrm>
              <a:blipFill>
                <a:blip r:embed="rId3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19</a:t>
            </a:fld>
            <a:endParaRPr lang="ko-KR" alt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3593BDA-B0EB-FCF7-CFA4-E668BD6D9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798" y="3076972"/>
            <a:ext cx="3418564" cy="294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316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Contents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3513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ko-KR" sz="2400" b="1" dirty="0">
                <a:latin typeface="+mn-ea"/>
                <a:ea typeface="+mn-ea"/>
              </a:rPr>
              <a:t>Introduction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US" altLang="ko-KR" sz="2400" b="1" dirty="0">
              <a:latin typeface="+mn-ea"/>
              <a:ea typeface="+mn-ea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ko-KR" sz="2400" b="1" dirty="0">
                <a:latin typeface="+mn-ea"/>
                <a:ea typeface="+mn-ea"/>
              </a:rPr>
              <a:t>Method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US" altLang="ko-KR" sz="2400" b="1" dirty="0">
              <a:latin typeface="+mn-ea"/>
              <a:ea typeface="+mn-ea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ko-KR" sz="2400" b="1" dirty="0">
                <a:latin typeface="+mn-ea"/>
              </a:rPr>
              <a:t>Results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US" altLang="ko-KR" sz="2400" b="1" dirty="0">
              <a:latin typeface="+mn-ea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ko-KR" sz="2400" b="1" dirty="0">
                <a:latin typeface="+mn-ea"/>
              </a:rPr>
              <a:t>Discussion</a:t>
            </a:r>
            <a:endParaRPr lang="en-US" altLang="ko-KR" sz="2400" b="1" dirty="0">
              <a:latin typeface="+mn-ea"/>
              <a:ea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7307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Results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latin typeface="+mn-ea"/>
              </a:rPr>
              <a:t>분할 알고리즘 모델 평가</a:t>
            </a:r>
            <a:endParaRPr lang="en-US" altLang="ko-KR" sz="2400" b="1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ko-KR" sz="2000" dirty="0"/>
              <a:t>Dice Similarity Coefficient</a:t>
            </a:r>
          </a:p>
          <a:p>
            <a:pPr lvl="1">
              <a:lnSpc>
                <a:spcPct val="150000"/>
              </a:lnSpc>
            </a:pPr>
            <a:endParaRPr lang="en-US" altLang="ko-KR" sz="16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20</a:t>
            </a:fld>
            <a:endParaRPr lang="ko-KR" altLang="en-US" dirty="0"/>
          </a:p>
        </p:txBody>
      </p:sp>
      <p:graphicFrame>
        <p:nvGraphicFramePr>
          <p:cNvPr id="5" name="표 5">
            <a:extLst>
              <a:ext uri="{FF2B5EF4-FFF2-40B4-BE49-F238E27FC236}">
                <a16:creationId xmlns:a16="http://schemas.microsoft.com/office/drawing/2014/main" id="{2E64A780-B67B-AC6C-B747-338644F49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654971"/>
              </p:ext>
            </p:extLst>
          </p:nvPr>
        </p:nvGraphicFramePr>
        <p:xfrm>
          <a:off x="2032000" y="2953172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56846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583534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3716814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158015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Average Dice Score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Min Dice Score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Max Dice Score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6359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talus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96%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0.845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0.981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1826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First metatarsus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93%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0.803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0.964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972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calcaneus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98%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0.948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0.988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5358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387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Results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latin typeface="+mn-ea"/>
              </a:rPr>
              <a:t>알고리즘 검증</a:t>
            </a:r>
            <a:endParaRPr lang="en-US" altLang="ko-KR" sz="2400" b="1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/>
              <a:t>알고리즘이 측정한 각도와 사람이 측정한 각도의 클래스 내 상관관계</a:t>
            </a:r>
            <a:r>
              <a:rPr lang="en-US" altLang="ko-KR" sz="2000" dirty="0"/>
              <a:t>(ICC, 95% CI)</a:t>
            </a:r>
            <a:r>
              <a:rPr lang="ko-KR" altLang="en-US" sz="2000" dirty="0"/>
              <a:t> </a:t>
            </a:r>
            <a:endParaRPr lang="en-US" altLang="ko-KR" sz="16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21</a:t>
            </a:fld>
            <a:endParaRPr lang="ko-KR" altLang="en-US" dirty="0"/>
          </a:p>
        </p:txBody>
      </p:sp>
      <p:graphicFrame>
        <p:nvGraphicFramePr>
          <p:cNvPr id="5" name="표 5">
            <a:extLst>
              <a:ext uri="{FF2B5EF4-FFF2-40B4-BE49-F238E27FC236}">
                <a16:creationId xmlns:a16="http://schemas.microsoft.com/office/drawing/2014/main" id="{2E64A780-B67B-AC6C-B747-338644F49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986709"/>
              </p:ext>
            </p:extLst>
          </p:nvPr>
        </p:nvGraphicFramePr>
        <p:xfrm>
          <a:off x="1978660" y="3163037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56846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583534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3716814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158015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Average</a:t>
                      </a:r>
                      <a:r>
                        <a:rPr lang="ko-KR" altLang="en-US" dirty="0"/>
                        <a:t> </a:t>
                      </a:r>
                      <a:r>
                        <a:rPr lang="en-US" altLang="ko-KR" dirty="0"/>
                        <a:t>ICC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Min ICC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Max ICC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6359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/>
                        <a:t>Meary</a:t>
                      </a:r>
                      <a:r>
                        <a:rPr lang="ko-KR" altLang="en-US" dirty="0"/>
                        <a:t> </a:t>
                      </a:r>
                      <a:r>
                        <a:rPr lang="en-US" altLang="ko-KR" dirty="0"/>
                        <a:t>Angle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0.893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0.819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0.938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1826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Calcaneal</a:t>
                      </a:r>
                      <a:r>
                        <a:rPr lang="ko-KR" altLang="en-US" dirty="0"/>
                        <a:t> </a:t>
                      </a:r>
                      <a:r>
                        <a:rPr lang="en-US" altLang="ko-KR" dirty="0"/>
                        <a:t>Pitch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0.992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0.986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0.996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972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751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Results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latin typeface="+mn-ea"/>
              </a:rPr>
              <a:t>알고리즘 검증</a:t>
            </a:r>
            <a:endParaRPr lang="en-US" altLang="ko-KR" sz="2400" b="1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관찰자 내에서 알고리즘 유무와 일치도 간의 관계</a:t>
            </a:r>
            <a:endParaRPr lang="en-US" altLang="ko-KR" sz="16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22</a:t>
            </a:fld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4C7ABC1-B4C2-C3D5-5A3F-9289301C3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325" y="2292985"/>
            <a:ext cx="8353213" cy="406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83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Results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latin typeface="+mn-ea"/>
              </a:rPr>
              <a:t>알고리즘 검증</a:t>
            </a:r>
            <a:endParaRPr lang="en-US" altLang="ko-KR" sz="2400" b="1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/>
              <a:t>알고리즘을 사용한 판독과 사용하지 않은 판독의 클래스 내 상관관계 </a:t>
            </a:r>
            <a:endParaRPr lang="en-US" altLang="ko-KR" sz="16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23</a:t>
            </a:fld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B2C173F-5815-19B6-84C9-DC1850E15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063" y="3070068"/>
            <a:ext cx="8895874" cy="138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43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Results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latin typeface="+mn-ea"/>
              </a:rPr>
              <a:t>알고리즘 검증</a:t>
            </a:r>
            <a:endParaRPr lang="en-US" altLang="ko-KR" sz="2400" b="1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참조 표준과 모든 판독을 클래스 내 상관관계로 비교한 결과</a:t>
            </a:r>
            <a:endParaRPr lang="en-US" altLang="ko-KR" sz="16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24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F86C9F9-1998-334B-BDB5-7B22E7C35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068" y="2592011"/>
            <a:ext cx="9567863" cy="284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73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Discussion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latin typeface="+mn-ea"/>
              </a:rPr>
              <a:t>한계</a:t>
            </a:r>
            <a:endParaRPr lang="en-US" altLang="ko-KR" sz="2400" b="1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후향적 연구로 설계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대조군은 편의 표본 추출로 모집되어 선택적 편향 발생이 쉬움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측정자는 환자의 평발이 진단되어 있는지 모르는 상태로 측정 수행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적은 데이터의 개수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측면 방사선 사진만 사용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저자의 데이터셋으로 내부 검증만 수행</a:t>
            </a:r>
            <a:endParaRPr lang="en-US" altLang="ko-KR" sz="20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6009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Discussion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latin typeface="+mn-ea"/>
              </a:rPr>
              <a:t>결론</a:t>
            </a:r>
            <a:endParaRPr lang="en-US" altLang="ko-KR" sz="2400" b="1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데이터별 </a:t>
            </a:r>
            <a:r>
              <a:rPr lang="ko-KR" altLang="en-US" sz="2000" dirty="0" err="1">
                <a:latin typeface="+mn-ea"/>
              </a:rPr>
              <a:t>거골과</a:t>
            </a:r>
            <a:r>
              <a:rPr lang="ko-KR" altLang="en-US" sz="2000" dirty="0">
                <a:latin typeface="+mn-ea"/>
              </a:rPr>
              <a:t> 제 </a:t>
            </a:r>
            <a:r>
              <a:rPr lang="en-US" altLang="ko-KR" sz="2000" dirty="0">
                <a:latin typeface="+mn-ea"/>
              </a:rPr>
              <a:t>1 </a:t>
            </a:r>
            <a:r>
              <a:rPr lang="ko-KR" altLang="en-US" sz="2000" dirty="0" err="1">
                <a:latin typeface="+mn-ea"/>
              </a:rPr>
              <a:t>중족골의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Dice Score </a:t>
            </a:r>
            <a:r>
              <a:rPr lang="ko-KR" altLang="en-US" sz="2000" dirty="0">
                <a:latin typeface="+mn-ea"/>
              </a:rPr>
              <a:t>변동은 종골보다 높음</a:t>
            </a:r>
            <a:endParaRPr lang="en-US" altLang="ko-KR" sz="2000" dirty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이미지의 특정 하위 집합에만 부정적인 분할 제공 가능</a:t>
            </a:r>
            <a:endParaRPr lang="en-US" altLang="ko-KR" sz="1600" dirty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en-US" altLang="ko-KR" sz="1600" dirty="0" err="1">
                <a:latin typeface="+mn-ea"/>
              </a:rPr>
              <a:t>Meary</a:t>
            </a:r>
            <a:r>
              <a:rPr lang="en-US" altLang="ko-KR" sz="1600" dirty="0">
                <a:latin typeface="+mn-ea"/>
              </a:rPr>
              <a:t> Angle, Calcaneal Pitch</a:t>
            </a:r>
            <a:r>
              <a:rPr lang="ko-KR" altLang="en-US" sz="1600" dirty="0">
                <a:latin typeface="+mn-ea"/>
              </a:rPr>
              <a:t>에서 높은 </a:t>
            </a:r>
            <a:r>
              <a:rPr lang="en-US" altLang="ko-KR" sz="1600" dirty="0">
                <a:latin typeface="+mn-ea"/>
              </a:rPr>
              <a:t>ICC </a:t>
            </a:r>
            <a:r>
              <a:rPr lang="ko-KR" altLang="en-US" sz="1600" dirty="0">
                <a:latin typeface="+mn-ea"/>
              </a:rPr>
              <a:t>값 </a:t>
            </a:r>
            <a:r>
              <a:rPr lang="en-US" altLang="ko-KR" sz="1600" dirty="0">
                <a:latin typeface="+mn-ea"/>
              </a:rPr>
              <a:t>-&gt; </a:t>
            </a:r>
            <a:r>
              <a:rPr lang="ko-KR" altLang="en-US" sz="1600" dirty="0">
                <a:latin typeface="+mn-ea"/>
              </a:rPr>
              <a:t>일관성을 높이는데 유의미한 효과</a:t>
            </a:r>
            <a:endParaRPr lang="en-US" altLang="ko-KR" sz="16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알고리즘이 진단 정확도에 미치는 영향을 평가하기 위해 </a:t>
            </a:r>
            <a:r>
              <a:rPr lang="en-US" altLang="ko-KR" sz="2000" dirty="0">
                <a:latin typeface="+mn-ea"/>
              </a:rPr>
              <a:t>2</a:t>
            </a:r>
            <a:r>
              <a:rPr lang="ko-KR" altLang="en-US" sz="2000" dirty="0">
                <a:latin typeface="+mn-ea"/>
              </a:rPr>
              <a:t>가지 방법 사용</a:t>
            </a:r>
            <a:endParaRPr lang="en-US" altLang="ko-KR" sz="2000" dirty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참조 표준 측정과 경험이 없는 의사의 측정과 일치도 비교 </a:t>
            </a:r>
            <a:r>
              <a:rPr lang="en-US" altLang="ko-KR" sz="1600" dirty="0">
                <a:latin typeface="+mn-ea"/>
              </a:rPr>
              <a:t>-&gt; </a:t>
            </a:r>
            <a:r>
              <a:rPr lang="ko-KR" altLang="en-US" sz="1600" dirty="0">
                <a:latin typeface="+mn-ea"/>
              </a:rPr>
              <a:t>일치 개선</a:t>
            </a:r>
            <a:endParaRPr lang="en-US" altLang="ko-KR" sz="1600" dirty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알고리즘 유무에 따른 특이성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민감도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정확도 비교 </a:t>
            </a:r>
            <a:r>
              <a:rPr lang="en-US" altLang="ko-KR" sz="1600" dirty="0">
                <a:latin typeface="+mn-ea"/>
              </a:rPr>
              <a:t>-&gt; </a:t>
            </a:r>
            <a:r>
              <a:rPr lang="ko-KR" altLang="en-US" sz="1600" dirty="0">
                <a:latin typeface="+mn-ea"/>
              </a:rPr>
              <a:t>유의미한 차이 </a:t>
            </a:r>
            <a:r>
              <a:rPr lang="en-US" altLang="ko-KR" sz="1600" dirty="0">
                <a:latin typeface="+mn-ea"/>
              </a:rPr>
              <a:t>x</a:t>
            </a: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제한된 양의 검증 데이터가 원인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진단 정확도를 손상시키지 않으면서 방사선 평가의 재현성 개선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sz="20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7104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Introduction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latin typeface="+mn-ea"/>
              </a:rPr>
              <a:t>평발</a:t>
            </a:r>
            <a:endParaRPr lang="en-US" altLang="ko-KR" sz="2400" b="1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선천적 </a:t>
            </a:r>
            <a:r>
              <a:rPr lang="en-US" altLang="ko-KR" sz="2000" dirty="0">
                <a:latin typeface="+mn-ea"/>
              </a:rPr>
              <a:t>or </a:t>
            </a:r>
            <a:r>
              <a:rPr lang="ko-KR" altLang="en-US" sz="2000" dirty="0">
                <a:latin typeface="+mn-ea"/>
              </a:rPr>
              <a:t>후천적으로 발의 아치가 무너져 발생하는 발의 기형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병력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신체 검사</a:t>
            </a:r>
            <a:r>
              <a:rPr lang="en-US" altLang="ko-KR" sz="2000" dirty="0">
                <a:latin typeface="+mn-ea"/>
              </a:rPr>
              <a:t>(</a:t>
            </a:r>
            <a:r>
              <a:rPr lang="ko-KR" altLang="en-US" sz="2000" dirty="0">
                <a:latin typeface="+mn-ea"/>
              </a:rPr>
              <a:t>운동 능력 및 보행 자세</a:t>
            </a:r>
            <a:r>
              <a:rPr lang="en-US" altLang="ko-KR" sz="2000" dirty="0">
                <a:latin typeface="+mn-ea"/>
              </a:rPr>
              <a:t>), </a:t>
            </a:r>
            <a:r>
              <a:rPr lang="ko-KR" altLang="en-US" sz="2000" dirty="0">
                <a:latin typeface="+mn-ea"/>
              </a:rPr>
              <a:t>방사선학적 평가</a:t>
            </a:r>
            <a:r>
              <a:rPr lang="en-US" altLang="ko-KR" sz="2000" dirty="0">
                <a:latin typeface="+mn-ea"/>
              </a:rPr>
              <a:t>(x-ray)</a:t>
            </a:r>
            <a:r>
              <a:rPr lang="ko-KR" altLang="en-US" sz="2000" dirty="0">
                <a:latin typeface="+mn-ea"/>
              </a:rPr>
              <a:t>를 이용해 진단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 err="1">
                <a:latin typeface="+mn-ea"/>
              </a:rPr>
              <a:t>거골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 err="1">
                <a:latin typeface="+mn-ea"/>
              </a:rPr>
              <a:t>중족골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 err="1">
                <a:latin typeface="+mn-ea"/>
              </a:rPr>
              <a:t>종골을</a:t>
            </a:r>
            <a:r>
              <a:rPr lang="ko-KR" altLang="en-US" sz="2000" dirty="0">
                <a:latin typeface="+mn-ea"/>
              </a:rPr>
              <a:t> 사용한 </a:t>
            </a:r>
            <a:r>
              <a:rPr lang="en-US" altLang="ko-KR" sz="2000" dirty="0" err="1">
                <a:latin typeface="+mn-ea"/>
              </a:rPr>
              <a:t>Meary</a:t>
            </a:r>
            <a:r>
              <a:rPr lang="en-US" altLang="ko-KR" sz="2000" dirty="0">
                <a:latin typeface="+mn-ea"/>
              </a:rPr>
              <a:t> Angle</a:t>
            </a:r>
            <a:r>
              <a:rPr lang="ko-KR" altLang="en-US" sz="2000" dirty="0">
                <a:latin typeface="+mn-ea"/>
              </a:rPr>
              <a:t>및 </a:t>
            </a:r>
            <a:r>
              <a:rPr lang="en-US" altLang="ko-KR" sz="2000" dirty="0">
                <a:latin typeface="+mn-ea"/>
              </a:rPr>
              <a:t>Calcaneal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Pitch angle</a:t>
            </a:r>
            <a:r>
              <a:rPr lang="ko-KR" altLang="en-US" sz="2000" dirty="0">
                <a:latin typeface="+mn-ea"/>
              </a:rPr>
              <a:t>은 측정자내</a:t>
            </a:r>
            <a:r>
              <a:rPr lang="en-US" altLang="ko-KR" sz="2000" dirty="0">
                <a:latin typeface="+mn-ea"/>
              </a:rPr>
              <a:t>(</a:t>
            </a:r>
            <a:r>
              <a:rPr lang="en-US" altLang="ko-KR" sz="2000" dirty="0" err="1">
                <a:latin typeface="+mn-ea"/>
              </a:rPr>
              <a:t>intraobserver</a:t>
            </a:r>
            <a:r>
              <a:rPr lang="en-US" altLang="ko-KR" sz="2000" dirty="0">
                <a:latin typeface="+mn-ea"/>
              </a:rPr>
              <a:t>)</a:t>
            </a:r>
            <a:r>
              <a:rPr lang="ko-KR" altLang="en-US" sz="2000" dirty="0">
                <a:latin typeface="+mn-ea"/>
              </a:rPr>
              <a:t>와 측정자간</a:t>
            </a:r>
            <a:r>
              <a:rPr lang="en-US" altLang="ko-KR" sz="2000" dirty="0">
                <a:latin typeface="+mn-ea"/>
              </a:rPr>
              <a:t>(interobserver)</a:t>
            </a:r>
            <a:r>
              <a:rPr lang="ko-KR" altLang="en-US" sz="2000" dirty="0">
                <a:latin typeface="+mn-ea"/>
              </a:rPr>
              <a:t>에서 높은 상관 계수를 가짐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A B </a:t>
            </a:r>
            <a:r>
              <a:rPr lang="ko-KR" altLang="en-US" sz="2000" dirty="0">
                <a:latin typeface="+mn-ea"/>
              </a:rPr>
              <a:t>두 사람이 </a:t>
            </a:r>
            <a:r>
              <a:rPr lang="en-US" altLang="ko-KR" sz="2000" dirty="0">
                <a:latin typeface="+mn-ea"/>
              </a:rPr>
              <a:t>2</a:t>
            </a:r>
            <a:r>
              <a:rPr lang="ko-KR" altLang="en-US" sz="2000" dirty="0">
                <a:latin typeface="+mn-ea"/>
              </a:rPr>
              <a:t>번씩 측정하여 </a:t>
            </a:r>
            <a:r>
              <a:rPr lang="en-US" altLang="ko-KR" sz="2000" dirty="0">
                <a:latin typeface="+mn-ea"/>
              </a:rPr>
              <a:t>A1, A2, B1, B2</a:t>
            </a:r>
            <a:r>
              <a:rPr lang="ko-KR" altLang="en-US" sz="2000" dirty="0">
                <a:latin typeface="+mn-ea"/>
              </a:rPr>
              <a:t>의 결과가 나왔다고 가정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측정자간</a:t>
            </a:r>
            <a:endParaRPr lang="en-US" altLang="ko-KR" sz="2000" dirty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A</a:t>
            </a:r>
            <a:r>
              <a:rPr lang="ko-KR" altLang="en-US" sz="1600" dirty="0">
                <a:latin typeface="+mn-ea"/>
              </a:rPr>
              <a:t>와 </a:t>
            </a:r>
            <a:r>
              <a:rPr lang="en-US" altLang="ko-KR" sz="1600" dirty="0">
                <a:latin typeface="+mn-ea"/>
              </a:rPr>
              <a:t>B</a:t>
            </a:r>
            <a:r>
              <a:rPr lang="ko-KR" altLang="en-US" sz="1600" dirty="0">
                <a:latin typeface="+mn-ea"/>
              </a:rPr>
              <a:t>의 측정 결과 비교</a:t>
            </a:r>
            <a:endParaRPr lang="en-US" altLang="ko-KR" sz="16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측정자내</a:t>
            </a:r>
            <a:endParaRPr lang="en-US" altLang="ko-KR" sz="2000" dirty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A(</a:t>
            </a:r>
            <a:r>
              <a:rPr lang="ko-KR" altLang="en-US" sz="1600" dirty="0">
                <a:latin typeface="+mn-ea"/>
              </a:rPr>
              <a:t>또는 </a:t>
            </a:r>
            <a:r>
              <a:rPr lang="en-US" altLang="ko-KR" sz="1600" dirty="0">
                <a:latin typeface="+mn-ea"/>
              </a:rPr>
              <a:t>B)</a:t>
            </a:r>
            <a:r>
              <a:rPr lang="ko-KR" altLang="en-US" sz="1600" dirty="0">
                <a:latin typeface="+mn-ea"/>
              </a:rPr>
              <a:t>의 </a:t>
            </a:r>
            <a:r>
              <a:rPr lang="en-US" altLang="ko-KR" sz="1600" dirty="0">
                <a:latin typeface="+mn-ea"/>
              </a:rPr>
              <a:t>1</a:t>
            </a:r>
            <a:r>
              <a:rPr lang="ko-KR" altLang="en-US" sz="1600">
                <a:latin typeface="+mn-ea"/>
              </a:rPr>
              <a:t>차 측정과 </a:t>
            </a:r>
            <a:r>
              <a:rPr lang="en-US" altLang="ko-KR" sz="1600">
                <a:latin typeface="+mn-ea"/>
              </a:rPr>
              <a:t>2</a:t>
            </a:r>
            <a:r>
              <a:rPr lang="ko-KR" altLang="en-US" sz="1600">
                <a:latin typeface="+mn-ea"/>
              </a:rPr>
              <a:t>차 측정을 비교</a:t>
            </a:r>
            <a:endParaRPr lang="en-US" altLang="ko-KR" sz="1600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sz="20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2747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Introduction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err="1">
                <a:latin typeface="+mn-ea"/>
              </a:rPr>
              <a:t>Meary</a:t>
            </a:r>
            <a:r>
              <a:rPr lang="ko-KR" altLang="en-US" sz="2400" b="1" dirty="0">
                <a:latin typeface="+mn-ea"/>
              </a:rPr>
              <a:t> </a:t>
            </a:r>
            <a:r>
              <a:rPr lang="en-US" altLang="ko-KR" sz="2400" b="1" dirty="0">
                <a:latin typeface="+mn-ea"/>
              </a:rPr>
              <a:t>Angle</a:t>
            </a:r>
          </a:p>
          <a:p>
            <a:pPr lvl="1">
              <a:lnSpc>
                <a:spcPct val="150000"/>
              </a:lnSpc>
            </a:pPr>
            <a:endParaRPr lang="en-US" altLang="ko-KR" sz="20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4</a:t>
            </a:fld>
            <a:endParaRPr lang="ko-KR" altLang="en-US" dirty="0"/>
          </a:p>
        </p:txBody>
      </p:sp>
      <p:pic>
        <p:nvPicPr>
          <p:cNvPr id="1026" name="Picture 2" descr="Normal Meary's angle. The long axis of the talus intersects that of the first metatarsal">
            <a:extLst>
              <a:ext uri="{FF2B5EF4-FFF2-40B4-BE49-F238E27FC236}">
                <a16:creationId xmlns:a16="http://schemas.microsoft.com/office/drawing/2014/main" id="{61EA924F-DBC0-4E11-DE08-695157F0F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59" y="2430780"/>
            <a:ext cx="4650339" cy="274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. The long axis of the talus is angled plantarward in relation to the first metatarsal, consistent with pes planus.">
            <a:extLst>
              <a:ext uri="{FF2B5EF4-FFF2-40B4-BE49-F238E27FC236}">
                <a16:creationId xmlns:a16="http://schemas.microsoft.com/office/drawing/2014/main" id="{92700FD0-8E20-4DDD-366A-1D6D5287F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331" y="2428022"/>
            <a:ext cx="4534969" cy="27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76CB64-77CC-AA6C-4256-5AA01A6980A7}"/>
              </a:ext>
            </a:extLst>
          </p:cNvPr>
          <p:cNvSpPr txBox="1"/>
          <p:nvPr/>
        </p:nvSpPr>
        <p:spPr>
          <a:xfrm>
            <a:off x="2948565" y="2058690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Normal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B6EEEA-C0D0-7BE6-0D73-CB2FCE5C36F7}"/>
              </a:ext>
            </a:extLst>
          </p:cNvPr>
          <p:cNvSpPr txBox="1"/>
          <p:nvPr/>
        </p:nvSpPr>
        <p:spPr>
          <a:xfrm>
            <a:off x="7927057" y="2044474"/>
            <a:ext cx="1175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Pes planus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6440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Introduction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latin typeface="+mn-ea"/>
              </a:rPr>
              <a:t>Calcaneal Pitch</a:t>
            </a:r>
          </a:p>
          <a:p>
            <a:pPr lvl="1">
              <a:lnSpc>
                <a:spcPct val="150000"/>
              </a:lnSpc>
            </a:pPr>
            <a:endParaRPr lang="en-US" altLang="ko-KR" sz="20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5</a:t>
            </a:fld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76CB64-77CC-AA6C-4256-5AA01A6980A7}"/>
              </a:ext>
            </a:extLst>
          </p:cNvPr>
          <p:cNvSpPr txBox="1"/>
          <p:nvPr/>
        </p:nvSpPr>
        <p:spPr>
          <a:xfrm>
            <a:off x="2948565" y="2058690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Normal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B6EEEA-C0D0-7BE6-0D73-CB2FCE5C36F7}"/>
              </a:ext>
            </a:extLst>
          </p:cNvPr>
          <p:cNvSpPr txBox="1"/>
          <p:nvPr/>
        </p:nvSpPr>
        <p:spPr>
          <a:xfrm>
            <a:off x="7927057" y="2044474"/>
            <a:ext cx="1175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Pes planus</a:t>
            </a:r>
            <a:endParaRPr lang="ko-KR" altLang="en-US" dirty="0"/>
          </a:p>
        </p:txBody>
      </p:sp>
      <p:pic>
        <p:nvPicPr>
          <p:cNvPr id="2052" name="Picture 4" descr="a. Normal calcaneal pitch.">
            <a:extLst>
              <a:ext uri="{FF2B5EF4-FFF2-40B4-BE49-F238E27FC236}">
                <a16:creationId xmlns:a16="http://schemas.microsoft.com/office/drawing/2014/main" id="{EFD322F7-BD9A-C4E4-4BB9-EB213FD19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34" y="2625072"/>
            <a:ext cx="4540648" cy="262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. Decreased calcaneal pitch indicating pes planus.">
            <a:extLst>
              <a:ext uri="{FF2B5EF4-FFF2-40B4-BE49-F238E27FC236}">
                <a16:creationId xmlns:a16="http://schemas.microsoft.com/office/drawing/2014/main" id="{7FFAF851-B72D-CB91-2C89-9F099053A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098" y="2625072"/>
            <a:ext cx="5091029" cy="262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269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Introduction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latin typeface="+mn-ea"/>
              </a:rPr>
              <a:t>문제점</a:t>
            </a:r>
            <a:endParaRPr lang="en-US" altLang="ko-KR" sz="2400" b="1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각 부위의 뼈의 각도를 측정하는데 합의된 방법이 없음</a:t>
            </a:r>
            <a:endParaRPr lang="en-US" altLang="ko-KR" sz="2000" dirty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다양한 방법 존재 </a:t>
            </a:r>
            <a:r>
              <a:rPr lang="en-US" altLang="ko-KR" sz="1600" dirty="0">
                <a:latin typeface="+mn-ea"/>
              </a:rPr>
              <a:t>&amp; </a:t>
            </a:r>
            <a:r>
              <a:rPr lang="ko-KR" altLang="en-US" sz="1600" dirty="0">
                <a:latin typeface="+mn-ea"/>
              </a:rPr>
              <a:t>사람마다 측정하는 방법이 다름</a:t>
            </a:r>
            <a:endParaRPr lang="en-US" altLang="ko-KR" sz="16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수동으로 측정 시 측정자의 실수 및 경험 부족으로 인해 진단 결과의 일관성 부족 </a:t>
            </a:r>
            <a:endParaRPr lang="en-US" altLang="ko-KR" sz="2000" dirty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en-US" altLang="ko-KR" sz="1600" dirty="0" err="1">
                <a:latin typeface="+mn-ea"/>
              </a:rPr>
              <a:t>Intraobserver</a:t>
            </a:r>
            <a:r>
              <a:rPr lang="ko-KR" altLang="en-US" sz="1600" dirty="0">
                <a:latin typeface="+mn-ea"/>
              </a:rPr>
              <a:t>와 </a:t>
            </a:r>
            <a:r>
              <a:rPr lang="en-US" altLang="ko-KR" sz="1600" dirty="0">
                <a:latin typeface="+mn-ea"/>
              </a:rPr>
              <a:t>Interobserver</a:t>
            </a:r>
            <a:r>
              <a:rPr lang="ko-KR" altLang="en-US" sz="1600" dirty="0">
                <a:latin typeface="+mn-ea"/>
              </a:rPr>
              <a:t>간의 차이 발생</a:t>
            </a:r>
            <a:endParaRPr lang="en-US" altLang="ko-KR" sz="1600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sz="20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474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Method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latin typeface="+mn-ea"/>
              </a:rPr>
              <a:t>방사선 사진 데이터 연구</a:t>
            </a:r>
            <a:endParaRPr lang="en-US" altLang="ko-KR" sz="2400" b="1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2018</a:t>
            </a:r>
            <a:r>
              <a:rPr lang="ko-KR" altLang="en-US" sz="2000" dirty="0">
                <a:latin typeface="+mn-ea"/>
              </a:rPr>
              <a:t>년 </a:t>
            </a:r>
            <a:r>
              <a:rPr lang="en-US" altLang="ko-KR" sz="2000" dirty="0">
                <a:latin typeface="+mn-ea"/>
              </a:rPr>
              <a:t>1</a:t>
            </a:r>
            <a:r>
              <a:rPr lang="ko-KR" altLang="en-US" sz="2000" dirty="0">
                <a:latin typeface="+mn-ea"/>
              </a:rPr>
              <a:t>월</a:t>
            </a:r>
            <a:r>
              <a:rPr lang="en-US" altLang="ko-KR" sz="2000" dirty="0">
                <a:latin typeface="+mn-ea"/>
              </a:rPr>
              <a:t> ~ 12</a:t>
            </a:r>
            <a:r>
              <a:rPr lang="ko-KR" altLang="en-US" sz="2000" dirty="0">
                <a:latin typeface="+mn-ea"/>
              </a:rPr>
              <a:t>월까지 발의 이상을 호소하여 병원에 내원한 </a:t>
            </a:r>
            <a:r>
              <a:rPr lang="en-US" altLang="ko-KR" sz="2000" dirty="0">
                <a:latin typeface="+mn-ea"/>
              </a:rPr>
              <a:t>18</a:t>
            </a:r>
            <a:r>
              <a:rPr lang="ko-KR" altLang="en-US" sz="2000" dirty="0">
                <a:latin typeface="+mn-ea"/>
              </a:rPr>
              <a:t>세 이상 환자들의 측면 방사선 사진 사용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평발 진단 여부와 상관없이 </a:t>
            </a:r>
            <a:r>
              <a:rPr lang="en-US" altLang="ko-KR" sz="2000" dirty="0">
                <a:latin typeface="+mn-ea"/>
              </a:rPr>
              <a:t>x-ray </a:t>
            </a:r>
            <a:r>
              <a:rPr lang="ko-KR" altLang="en-US" sz="2000" dirty="0">
                <a:latin typeface="+mn-ea"/>
              </a:rPr>
              <a:t>영상을 다음과 같은 비율로 나눔</a:t>
            </a:r>
            <a:endParaRPr lang="en-US" altLang="ko-KR" sz="2000" dirty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Train</a:t>
            </a:r>
            <a:r>
              <a:rPr lang="ko-KR" altLang="en-US" sz="1600" dirty="0">
                <a:latin typeface="+mn-ea"/>
              </a:rPr>
              <a:t> </a:t>
            </a:r>
            <a:r>
              <a:rPr lang="en-US" altLang="ko-KR" sz="1600" dirty="0">
                <a:latin typeface="+mn-ea"/>
              </a:rPr>
              <a:t>:</a:t>
            </a:r>
            <a:r>
              <a:rPr lang="ko-KR" altLang="en-US" sz="1600" dirty="0">
                <a:latin typeface="+mn-ea"/>
              </a:rPr>
              <a:t> </a:t>
            </a:r>
            <a:r>
              <a:rPr lang="en-US" altLang="ko-KR" sz="1600" dirty="0">
                <a:latin typeface="+mn-ea"/>
              </a:rPr>
              <a:t>valid :</a:t>
            </a:r>
            <a:r>
              <a:rPr lang="ko-KR" altLang="en-US" sz="1600" dirty="0">
                <a:latin typeface="+mn-ea"/>
              </a:rPr>
              <a:t> </a:t>
            </a:r>
            <a:r>
              <a:rPr lang="en-US" altLang="ko-KR" sz="1600" dirty="0">
                <a:latin typeface="+mn-ea"/>
              </a:rPr>
              <a:t>test -&gt; 180 : 70 : 50</a:t>
            </a: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방사선 사진 중 </a:t>
            </a:r>
            <a:r>
              <a:rPr lang="en-US" altLang="ko-KR" sz="2000" dirty="0">
                <a:latin typeface="+mn-ea"/>
              </a:rPr>
              <a:t>12</a:t>
            </a:r>
            <a:r>
              <a:rPr lang="ko-KR" altLang="en-US" sz="2000" dirty="0">
                <a:latin typeface="+mn-ea"/>
              </a:rPr>
              <a:t>장은 정형외과적 하드웨어</a:t>
            </a:r>
            <a:r>
              <a:rPr lang="en-US" altLang="ko-KR" sz="2000" dirty="0">
                <a:latin typeface="+mn-ea"/>
              </a:rPr>
              <a:t>(</a:t>
            </a:r>
            <a:r>
              <a:rPr lang="ko-KR" altLang="en-US" sz="2000" dirty="0">
                <a:latin typeface="+mn-ea"/>
              </a:rPr>
              <a:t>철심 등</a:t>
            </a:r>
            <a:r>
              <a:rPr lang="en-US" altLang="ko-KR" sz="2000" dirty="0">
                <a:latin typeface="+mn-ea"/>
              </a:rPr>
              <a:t>)</a:t>
            </a:r>
            <a:r>
              <a:rPr lang="ko-KR" altLang="en-US" sz="2000" dirty="0">
                <a:latin typeface="+mn-ea"/>
              </a:rPr>
              <a:t>가 있고</a:t>
            </a:r>
            <a:r>
              <a:rPr lang="en-US" altLang="ko-KR" sz="2000" dirty="0">
                <a:latin typeface="+mn-ea"/>
              </a:rPr>
              <a:t>, 6</a:t>
            </a:r>
            <a:r>
              <a:rPr lang="ko-KR" altLang="en-US" sz="2000" dirty="0">
                <a:latin typeface="+mn-ea"/>
              </a:rPr>
              <a:t>장은 품질이 낮아 제외하였다</a:t>
            </a:r>
            <a:r>
              <a:rPr lang="en-US" altLang="ko-KR" sz="2000" dirty="0">
                <a:latin typeface="+mn-ea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평발인 사람과 평발이 아닌 사람의 두 그룹으로 나누어서 데이터 확보</a:t>
            </a:r>
            <a:endParaRPr lang="en-US" altLang="ko-KR" sz="2000" dirty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이미지를 무작위로 선택했기 때문에 일반화를 이루지 못할 가능성 방지</a:t>
            </a:r>
            <a:endParaRPr lang="en-US" altLang="ko-KR" sz="16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8889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Method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err="1">
                <a:latin typeface="+mn-ea"/>
              </a:rPr>
              <a:t>Meary</a:t>
            </a:r>
            <a:r>
              <a:rPr lang="en-US" altLang="ko-KR" sz="2400" b="1" dirty="0">
                <a:latin typeface="+mn-ea"/>
              </a:rPr>
              <a:t> Angle</a:t>
            </a:r>
          </a:p>
          <a:p>
            <a:pPr lvl="1">
              <a:lnSpc>
                <a:spcPct val="150000"/>
              </a:lnSpc>
            </a:pPr>
            <a:r>
              <a:rPr lang="ko-KR" altLang="en-US" sz="2000" dirty="0" err="1">
                <a:latin typeface="+mn-ea"/>
              </a:rPr>
              <a:t>거골의</a:t>
            </a:r>
            <a:r>
              <a:rPr lang="ko-KR" altLang="en-US" sz="2000" dirty="0">
                <a:latin typeface="+mn-ea"/>
              </a:rPr>
              <a:t> </a:t>
            </a:r>
            <a:r>
              <a:rPr lang="ko-KR" altLang="en-US" sz="2000" dirty="0" err="1">
                <a:latin typeface="+mn-ea"/>
              </a:rPr>
              <a:t>장축과</a:t>
            </a:r>
            <a:r>
              <a:rPr lang="ko-KR" altLang="en-US" sz="2000" dirty="0">
                <a:latin typeface="+mn-ea"/>
              </a:rPr>
              <a:t> </a:t>
            </a:r>
            <a:r>
              <a:rPr lang="ko-KR" altLang="en-US" sz="2000" dirty="0" err="1">
                <a:latin typeface="+mn-ea"/>
              </a:rPr>
              <a:t>중족골의</a:t>
            </a:r>
            <a:r>
              <a:rPr lang="ko-KR" altLang="en-US" sz="2000" dirty="0">
                <a:latin typeface="+mn-ea"/>
              </a:rPr>
              <a:t> </a:t>
            </a:r>
            <a:r>
              <a:rPr lang="ko-KR" altLang="en-US" sz="2000" dirty="0" err="1">
                <a:latin typeface="+mn-ea"/>
              </a:rPr>
              <a:t>장축</a:t>
            </a:r>
            <a:r>
              <a:rPr lang="ko-KR" altLang="en-US" sz="2000" dirty="0">
                <a:latin typeface="+mn-ea"/>
              </a:rPr>
              <a:t> 사이의 각도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 err="1">
                <a:latin typeface="+mn-ea"/>
              </a:rPr>
              <a:t>거골의</a:t>
            </a:r>
            <a:r>
              <a:rPr lang="ko-KR" altLang="en-US" sz="2000" dirty="0">
                <a:latin typeface="+mn-ea"/>
              </a:rPr>
              <a:t> 세로축</a:t>
            </a:r>
            <a:r>
              <a:rPr lang="en-US" altLang="ko-KR" sz="2000" dirty="0">
                <a:latin typeface="+mn-ea"/>
              </a:rPr>
              <a:t>(</a:t>
            </a:r>
            <a:r>
              <a:rPr lang="ko-KR" altLang="en-US" sz="2000" dirty="0">
                <a:latin typeface="+mn-ea"/>
              </a:rPr>
              <a:t>연한 초록색 선</a:t>
            </a:r>
            <a:r>
              <a:rPr lang="en-US" altLang="ko-KR" sz="2000" dirty="0">
                <a:latin typeface="+mn-ea"/>
              </a:rPr>
              <a:t>)</a:t>
            </a:r>
            <a:r>
              <a:rPr lang="ko-KR" altLang="en-US" sz="2000" dirty="0">
                <a:latin typeface="+mn-ea"/>
              </a:rPr>
              <a:t>의 중점을 이은 선</a:t>
            </a:r>
            <a:r>
              <a:rPr lang="en-US" altLang="ko-KR" sz="2000" dirty="0">
                <a:latin typeface="+mn-ea"/>
              </a:rPr>
              <a:t>(</a:t>
            </a:r>
            <a:r>
              <a:rPr lang="ko-KR" altLang="en-US" sz="2000" dirty="0">
                <a:latin typeface="+mn-ea"/>
              </a:rPr>
              <a:t>긴 초록색 선</a:t>
            </a:r>
            <a:r>
              <a:rPr lang="en-US" altLang="ko-KR" sz="2000" dirty="0">
                <a:latin typeface="+mn-ea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ko-KR" altLang="en-US" sz="2000" dirty="0" err="1">
                <a:latin typeface="+mn-ea"/>
              </a:rPr>
              <a:t>중족골의</a:t>
            </a:r>
            <a:r>
              <a:rPr lang="ko-KR" altLang="en-US" sz="2000" dirty="0">
                <a:latin typeface="+mn-ea"/>
              </a:rPr>
              <a:t> 세로축</a:t>
            </a:r>
            <a:r>
              <a:rPr lang="en-US" altLang="ko-KR" sz="2000" dirty="0">
                <a:latin typeface="+mn-ea"/>
              </a:rPr>
              <a:t>(</a:t>
            </a:r>
            <a:r>
              <a:rPr lang="ko-KR" altLang="en-US" sz="2000" dirty="0">
                <a:latin typeface="+mn-ea"/>
              </a:rPr>
              <a:t>하늘색 선</a:t>
            </a:r>
            <a:r>
              <a:rPr lang="en-US" altLang="ko-KR" sz="2000" dirty="0">
                <a:latin typeface="+mn-ea"/>
              </a:rPr>
              <a:t>)</a:t>
            </a:r>
            <a:r>
              <a:rPr lang="ko-KR" altLang="en-US" sz="2000" dirty="0">
                <a:latin typeface="+mn-ea"/>
              </a:rPr>
              <a:t>의 중점을 이은 선</a:t>
            </a:r>
            <a:r>
              <a:rPr lang="en-US" altLang="ko-KR" sz="2000" dirty="0">
                <a:latin typeface="+mn-ea"/>
              </a:rPr>
              <a:t>(</a:t>
            </a:r>
            <a:r>
              <a:rPr lang="ko-KR" altLang="en-US" sz="2000" dirty="0">
                <a:latin typeface="+mn-ea"/>
              </a:rPr>
              <a:t>긴 노란색 선</a:t>
            </a:r>
            <a:r>
              <a:rPr lang="en-US" altLang="ko-KR" sz="2000" dirty="0">
                <a:latin typeface="+mn-ea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정상 범위 </a:t>
            </a:r>
            <a:r>
              <a:rPr lang="en-US" altLang="ko-KR" sz="2000" dirty="0">
                <a:latin typeface="+mn-ea"/>
              </a:rPr>
              <a:t>: -4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</a:rPr>
              <a:t>° ~ 4°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sz="20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8</a:t>
            </a:fld>
            <a:endParaRPr lang="ko-KR" altLang="en-US" dirty="0"/>
          </a:p>
        </p:txBody>
      </p:sp>
      <p:pic>
        <p:nvPicPr>
          <p:cNvPr id="1026" name="Picture 2" descr="그림 2">
            <a:extLst>
              <a:ext uri="{FF2B5EF4-FFF2-40B4-BE49-F238E27FC236}">
                <a16:creationId xmlns:a16="http://schemas.microsoft.com/office/drawing/2014/main" id="{7C8E5A5B-7FB8-30F6-6788-8D9AE5C451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184207" y="4035260"/>
            <a:ext cx="5967413" cy="225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71724C-AEE9-CEF7-2309-5E971A910139}"/>
              </a:ext>
            </a:extLst>
          </p:cNvPr>
          <p:cNvSpPr txBox="1"/>
          <p:nvPr/>
        </p:nvSpPr>
        <p:spPr>
          <a:xfrm>
            <a:off x="9325599" y="3698572"/>
            <a:ext cx="64633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dirty="0" err="1"/>
              <a:t>거골</a:t>
            </a:r>
            <a:endParaRPr lang="ko-KR" altLang="en-US" dirty="0"/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FA2DB79B-E89C-58C7-B3E2-9503E4754D4C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8107680" y="3883238"/>
            <a:ext cx="1217919" cy="607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38D8A19-A19B-2AAE-E61A-7E55F4D67D1F}"/>
              </a:ext>
            </a:extLst>
          </p:cNvPr>
          <p:cNvSpPr txBox="1"/>
          <p:nvPr/>
        </p:nvSpPr>
        <p:spPr>
          <a:xfrm>
            <a:off x="1896845" y="4490251"/>
            <a:ext cx="877163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dirty="0" err="1"/>
              <a:t>중족골</a:t>
            </a:r>
            <a:endParaRPr lang="ko-KR" altLang="en-US" dirty="0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F4EF882B-8955-66E5-4881-992FFEA73429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774008" y="4674917"/>
            <a:ext cx="1851332" cy="954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161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Method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latin typeface="+mn-ea"/>
              </a:rPr>
              <a:t>Calcaneal Pitch</a:t>
            </a:r>
          </a:p>
          <a:p>
            <a:pPr lvl="1">
              <a:lnSpc>
                <a:spcPct val="150000"/>
              </a:lnSpc>
            </a:pPr>
            <a:r>
              <a:rPr lang="ko-KR" altLang="en-US" sz="2000" dirty="0" err="1">
                <a:latin typeface="+mn-ea"/>
              </a:rPr>
              <a:t>종골의</a:t>
            </a:r>
            <a:r>
              <a:rPr lang="ko-KR" altLang="en-US" sz="2000" dirty="0">
                <a:latin typeface="+mn-ea"/>
              </a:rPr>
              <a:t> 아래 쪽 경계를 나타내는 선</a:t>
            </a:r>
            <a:r>
              <a:rPr lang="en-US" altLang="ko-KR" sz="2000" dirty="0">
                <a:latin typeface="+mn-ea"/>
              </a:rPr>
              <a:t>(</a:t>
            </a:r>
            <a:r>
              <a:rPr lang="ko-KR" altLang="en-US" sz="2000" dirty="0">
                <a:latin typeface="+mn-ea"/>
              </a:rPr>
              <a:t>노란 선</a:t>
            </a:r>
            <a:r>
              <a:rPr lang="en-US" altLang="ko-KR" sz="2000" dirty="0">
                <a:latin typeface="+mn-ea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체중 지지 표면</a:t>
            </a:r>
            <a:r>
              <a:rPr lang="en-US" altLang="ko-KR" sz="2000" dirty="0">
                <a:latin typeface="+mn-ea"/>
              </a:rPr>
              <a:t>(</a:t>
            </a:r>
            <a:r>
              <a:rPr lang="ko-KR" altLang="en-US" sz="2000" dirty="0">
                <a:latin typeface="+mn-ea"/>
              </a:rPr>
              <a:t>녹색 선</a:t>
            </a:r>
            <a:r>
              <a:rPr lang="en-US" altLang="ko-KR" sz="2000" dirty="0">
                <a:latin typeface="+mn-ea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정상 범위 </a:t>
            </a:r>
            <a:r>
              <a:rPr lang="en-US" altLang="ko-KR" sz="2000" dirty="0">
                <a:latin typeface="+mn-ea"/>
              </a:rPr>
              <a:t>: 18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</a:rPr>
              <a:t>° ~ 20°</a:t>
            </a:r>
            <a:endParaRPr lang="en-US" altLang="ko-KR" sz="20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9</a:t>
            </a:fld>
            <a:endParaRPr lang="ko-KR" altLang="en-US" dirty="0"/>
          </a:p>
        </p:txBody>
      </p:sp>
      <p:pic>
        <p:nvPicPr>
          <p:cNvPr id="1026" name="Picture 2" descr="그림 2">
            <a:extLst>
              <a:ext uri="{FF2B5EF4-FFF2-40B4-BE49-F238E27FC236}">
                <a16:creationId xmlns:a16="http://schemas.microsoft.com/office/drawing/2014/main" id="{7C8E5A5B-7FB8-30F6-6788-8D9AE5C451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112293" y="4035260"/>
            <a:ext cx="5967413" cy="225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71724C-AEE9-CEF7-2309-5E971A910139}"/>
              </a:ext>
            </a:extLst>
          </p:cNvPr>
          <p:cNvSpPr txBox="1"/>
          <p:nvPr/>
        </p:nvSpPr>
        <p:spPr>
          <a:xfrm>
            <a:off x="9325599" y="4178632"/>
            <a:ext cx="64633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/>
              <a:t>종골</a:t>
            </a:r>
            <a:endParaRPr lang="ko-KR" altLang="en-US" dirty="0"/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FA2DB79B-E89C-58C7-B3E2-9503E4754D4C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8442960" y="4363298"/>
            <a:ext cx="882639" cy="604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110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5734</TotalTime>
  <Pages>3</Pages>
  <Words>1059</Words>
  <Characters>0</Characters>
  <Application>Microsoft Office PowerPoint</Application>
  <DocSecurity>0</DocSecurity>
  <PresentationFormat>와이드스크린</PresentationFormat>
  <Lines>0</Lines>
  <Paragraphs>229</Paragraphs>
  <Slides>26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5" baseType="lpstr">
      <vt:lpstr>-apple-system</vt:lpstr>
      <vt:lpstr>KoPub돋움체 Bold</vt:lpstr>
      <vt:lpstr>맑은 고딕</vt:lpstr>
      <vt:lpstr>Arial</vt:lpstr>
      <vt:lpstr>Calibri</vt:lpstr>
      <vt:lpstr>Calibri Light</vt:lpstr>
      <vt:lpstr>Cambria Math</vt:lpstr>
      <vt:lpstr>Wingdings 2</vt:lpstr>
      <vt:lpstr>Office 테마</vt:lpstr>
      <vt:lpstr>Deep learning-based tool affects reproducibility of pes planus radiographic assessment</vt:lpstr>
      <vt:lpstr>Contents</vt:lpstr>
      <vt:lpstr>Introduction</vt:lpstr>
      <vt:lpstr>Introduction</vt:lpstr>
      <vt:lpstr>Introduction</vt:lpstr>
      <vt:lpstr>Introduction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Results</vt:lpstr>
      <vt:lpstr>Results</vt:lpstr>
      <vt:lpstr>Results</vt:lpstr>
      <vt:lpstr>Results</vt:lpstr>
      <vt:lpstr>Results</vt:lpstr>
      <vt:lpstr>Results</vt:lpstr>
      <vt:lpstr>Results</vt:lpstr>
      <vt:lpstr>Discussion</vt:lpstr>
      <vt:lpstr>Discussion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Ratio 측정 자동화 솔루션</dc:title>
  <dc:creator>Blee</dc:creator>
  <cp:lastModifiedBy>A4033</cp:lastModifiedBy>
  <cp:revision>253</cp:revision>
  <dcterms:modified xsi:type="dcterms:W3CDTF">2023-04-07T06:26:43Z</dcterms:modified>
</cp:coreProperties>
</file>