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59"/>
            <p14:sldId id="260"/>
            <p14:sldId id="261"/>
            <p14:sldId id="262"/>
            <p14:sldId id="263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2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73529" autoAdjust="0"/>
  </p:normalViewPr>
  <p:slideViewPr>
    <p:cSldViewPr snapToGrid="0">
      <p:cViewPr varScale="1">
        <p:scale>
          <a:sx n="84" d="100"/>
          <a:sy n="84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4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42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10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614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36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272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809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611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790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80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1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38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466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6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18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45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39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10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8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5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93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-784123" y="1355145"/>
            <a:ext cx="13607845" cy="955812"/>
          </a:xfrm>
        </p:spPr>
        <p:txBody>
          <a:bodyPr>
            <a:normAutofit/>
          </a:bodyPr>
          <a:lstStyle/>
          <a:p>
            <a:r>
              <a:rPr lang="fr-FR" altLang="ko-KR" sz="2000" b="1" dirty="0">
                <a:latin typeface="+mj-ea"/>
              </a:rPr>
              <a:t>CrossViT: Cross-Attention Multi-Scale Vision Transformer for Image Classification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3745937" y="3429000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Ki-</a:t>
            </a:r>
            <a:r>
              <a:rPr lang="en-US" altLang="ko-KR" sz="18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Ryum</a:t>
            </a: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Moon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2023.03.13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688DAD24-0658-C267-2DF6-327BA292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37" y="3827629"/>
            <a:ext cx="6486525" cy="10668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06799" y="946012"/>
            <a:ext cx="11430001" cy="227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Multi-Scale Feature Fusion – All Attention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(a)</a:t>
            </a:r>
            <a:r>
              <a:rPr lang="ko-KR" altLang="en-US" sz="1600" dirty="0"/>
              <a:t>는 </a:t>
            </a:r>
            <a:r>
              <a:rPr lang="en-US" altLang="ko-KR" sz="1600" dirty="0"/>
              <a:t>Token</a:t>
            </a:r>
            <a:r>
              <a:rPr lang="ko-KR" altLang="en-US" sz="1600" dirty="0"/>
              <a:t>의 성질을 고려하지 않고</a:t>
            </a:r>
            <a:r>
              <a:rPr lang="en-US" altLang="ko-KR" sz="1600" dirty="0"/>
              <a:t>, self-attention block</a:t>
            </a:r>
            <a:r>
              <a:rPr lang="ko-KR" altLang="en-US" sz="1600" dirty="0"/>
              <a:t>으로 결합하는 방식임</a:t>
            </a:r>
            <a:r>
              <a:rPr lang="en-US" altLang="ko-KR" sz="1600" dirty="0"/>
              <a:t>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/>
              <a:t>각 </a:t>
            </a:r>
            <a:r>
              <a:rPr lang="en-US" altLang="ko-KR" sz="1600" b="1" dirty="0"/>
              <a:t>branch</a:t>
            </a:r>
            <a:r>
              <a:rPr lang="ko-KR" altLang="en-US" sz="1600" b="1" dirty="0"/>
              <a:t>의 </a:t>
            </a:r>
            <a:r>
              <a:rPr lang="en-US" altLang="ko-KR" sz="1600" b="1" dirty="0"/>
              <a:t>output</a:t>
            </a:r>
            <a:r>
              <a:rPr lang="ko-KR" altLang="en-US" sz="1600" b="1" dirty="0"/>
              <a:t>을 모두 사용하여</a:t>
            </a:r>
            <a:r>
              <a:rPr lang="en-US" altLang="ko-KR" sz="1600" b="1" dirty="0"/>
              <a:t> self-attention</a:t>
            </a:r>
            <a:r>
              <a:rPr lang="ko-KR" altLang="en-US" sz="1600" b="1" dirty="0"/>
              <a:t>을 수행하므로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연산 횟수가 </a:t>
            </a:r>
            <a:r>
              <a:rPr lang="en-US" altLang="ko-KR" sz="1600" b="1" dirty="0"/>
              <a:t>quadratic</a:t>
            </a:r>
            <a:r>
              <a:rPr lang="ko-KR" altLang="en-US" sz="1600" b="1" dirty="0"/>
              <a:t>함</a:t>
            </a:r>
            <a:r>
              <a:rPr lang="en-US" altLang="ko-KR" sz="1600" b="1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16A8C26-C7A1-2C78-C495-854123B40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9" y="2999250"/>
            <a:ext cx="4459689" cy="2723557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8369E035-1E4A-1214-F4FD-02FD141F8F8E}"/>
              </a:ext>
            </a:extLst>
          </p:cNvPr>
          <p:cNvSpPr/>
          <p:nvPr/>
        </p:nvSpPr>
        <p:spPr>
          <a:xfrm>
            <a:off x="4866488" y="4222265"/>
            <a:ext cx="440055" cy="483909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53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396239" y="940371"/>
            <a:ext cx="11430001" cy="263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Multi-Scale Feature Fusion – Class token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각 </a:t>
            </a:r>
            <a:r>
              <a:rPr lang="en-US" altLang="ko-KR" sz="1600" dirty="0"/>
              <a:t>branch</a:t>
            </a:r>
            <a:r>
              <a:rPr lang="ko-KR" altLang="en-US" sz="1600" dirty="0"/>
              <a:t>의 </a:t>
            </a:r>
            <a:r>
              <a:rPr lang="en-US" altLang="ko-KR" sz="1600" dirty="0"/>
              <a:t>CLS token</a:t>
            </a:r>
            <a:r>
              <a:rPr lang="ko-KR" altLang="en-US" sz="1600" dirty="0"/>
              <a:t>은 </a:t>
            </a:r>
            <a:r>
              <a:rPr lang="en-US" altLang="ko-KR" sz="1600" dirty="0"/>
              <a:t>branch </a:t>
            </a:r>
            <a:r>
              <a:rPr lang="ko-KR" altLang="en-US" sz="1600" dirty="0"/>
              <a:t>내에서 </a:t>
            </a:r>
            <a:r>
              <a:rPr lang="en-US" altLang="ko-KR" sz="1600" dirty="0"/>
              <a:t>patch</a:t>
            </a:r>
            <a:r>
              <a:rPr lang="ko-KR" altLang="en-US" sz="1600" dirty="0"/>
              <a:t> 간의 정보를 모두 포함하는 </a:t>
            </a:r>
            <a:r>
              <a:rPr lang="en-US" altLang="ko-KR" sz="1600" dirty="0"/>
              <a:t>feature</a:t>
            </a:r>
            <a:r>
              <a:rPr lang="ko-KR" altLang="en-US" sz="1600" dirty="0"/>
              <a:t>로 간주하므로</a:t>
            </a:r>
            <a:r>
              <a:rPr lang="en-US" altLang="ko-KR" sz="1600" dirty="0"/>
              <a:t>, </a:t>
            </a:r>
            <a:r>
              <a:rPr lang="ko-KR" altLang="en-US" sz="1600" b="1" dirty="0"/>
              <a:t>각 </a:t>
            </a:r>
            <a:r>
              <a:rPr lang="en-US" altLang="ko-KR" sz="1600" b="1" dirty="0"/>
              <a:t>branch</a:t>
            </a:r>
            <a:r>
              <a:rPr lang="ko-KR" altLang="en-US" sz="1600" b="1" dirty="0"/>
              <a:t>의 </a:t>
            </a:r>
            <a:r>
              <a:rPr lang="en-US" altLang="ko-KR" sz="1600" b="1" dirty="0"/>
              <a:t>token</a:t>
            </a:r>
            <a:r>
              <a:rPr lang="ko-KR" altLang="en-US" sz="1600" b="1" dirty="0"/>
              <a:t>만 </a:t>
            </a:r>
            <a:r>
              <a:rPr lang="en-US" altLang="ko-KR" sz="1600" b="1" dirty="0"/>
              <a:t>fusion</a:t>
            </a:r>
            <a:r>
              <a:rPr lang="ko-KR" altLang="en-US" sz="1600" b="1" dirty="0"/>
              <a:t>하는 방법임</a:t>
            </a:r>
            <a:r>
              <a:rPr lang="en-US" altLang="ko-KR" sz="1600" b="1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b="1" dirty="0"/>
              <a:t>CLS token</a:t>
            </a:r>
            <a:r>
              <a:rPr lang="ko-KR" altLang="en-US" sz="1600" b="1" dirty="0"/>
              <a:t>만 사용하므로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효율적인 연산이 가능해짐</a:t>
            </a:r>
            <a:r>
              <a:rPr lang="en-US" altLang="ko-KR" sz="1600" b="1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3FDB600-B3FA-E453-6029-B2DF890C6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39" y="3400787"/>
            <a:ext cx="4213864" cy="239424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D2DDE18-B8E4-5A77-04EE-01AA7CBF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80" y="3847315"/>
            <a:ext cx="5903039" cy="1680210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16654C15-B93C-1F89-5DD1-790F0116A435}"/>
              </a:ext>
            </a:extLst>
          </p:cNvPr>
          <p:cNvSpPr/>
          <p:nvPr/>
        </p:nvSpPr>
        <p:spPr>
          <a:xfrm>
            <a:off x="4932785" y="4335387"/>
            <a:ext cx="505612" cy="704065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16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00050" y="939070"/>
            <a:ext cx="11430001" cy="3839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Multi-Scale Feature Fusion – Pairwise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Patch</a:t>
            </a:r>
            <a:r>
              <a:rPr lang="ko-KR" altLang="en-US" sz="1600" dirty="0"/>
              <a:t>의 전체 이미지 내 위치를 고려하기 위해 </a:t>
            </a:r>
            <a:r>
              <a:rPr lang="en-US" altLang="ko-KR" sz="1600" dirty="0"/>
              <a:t>pairwise</a:t>
            </a:r>
            <a:r>
              <a:rPr lang="ko-KR" altLang="en-US" sz="1600" dirty="0"/>
              <a:t>로 </a:t>
            </a:r>
            <a:r>
              <a:rPr lang="en-US" altLang="ko-KR" sz="1600" dirty="0"/>
              <a:t>fusion</a:t>
            </a:r>
            <a:r>
              <a:rPr lang="ko-KR" altLang="en-US" sz="1600" dirty="0"/>
              <a:t>을 수행함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그림과 같이 </a:t>
            </a:r>
            <a:r>
              <a:rPr lang="en-US" altLang="ko-KR" sz="1600" dirty="0"/>
              <a:t>L,S Branch</a:t>
            </a:r>
            <a:r>
              <a:rPr lang="ko-KR" altLang="en-US" sz="1600" dirty="0"/>
              <a:t>에서 서로 같은 위치에 있는 </a:t>
            </a:r>
            <a:r>
              <a:rPr lang="en-US" altLang="ko-KR" sz="1600" dirty="0"/>
              <a:t>patch </a:t>
            </a:r>
            <a:r>
              <a:rPr lang="ko-KR" altLang="en-US" sz="1600" dirty="0"/>
              <a:t>간 </a:t>
            </a:r>
            <a:r>
              <a:rPr lang="en-US" altLang="ko-KR" sz="1600" dirty="0"/>
              <a:t>fusion</a:t>
            </a:r>
            <a:r>
              <a:rPr lang="ko-KR" altLang="en-US" sz="1600" dirty="0"/>
              <a:t>을 수행하고 싶으나</a:t>
            </a:r>
            <a:r>
              <a:rPr lang="en-US" altLang="ko-KR" sz="1600" dirty="0"/>
              <a:t>, patch </a:t>
            </a:r>
            <a:r>
              <a:rPr lang="ko-KR" altLang="en-US" sz="1600" dirty="0"/>
              <a:t>개수가 다르다는 문제점이 있음</a:t>
            </a:r>
            <a:r>
              <a:rPr lang="en-US" altLang="ko-KR" sz="16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/>
              <a:t>따라서 </a:t>
            </a:r>
            <a:r>
              <a:rPr lang="en-US" altLang="ko-KR" sz="1600" b="1" dirty="0"/>
              <a:t>L branch</a:t>
            </a:r>
            <a:r>
              <a:rPr lang="ko-KR" altLang="en-US" sz="1600" b="1" dirty="0"/>
              <a:t>의 </a:t>
            </a:r>
            <a:r>
              <a:rPr lang="en-US" altLang="ko-KR" sz="1600" b="1" dirty="0"/>
              <a:t>spatial size</a:t>
            </a:r>
            <a:r>
              <a:rPr lang="ko-KR" altLang="en-US" sz="1600" b="1" dirty="0"/>
              <a:t>에 맞추어 </a:t>
            </a:r>
            <a:r>
              <a:rPr lang="en-US" altLang="ko-KR" sz="1600" b="1" dirty="0"/>
              <a:t>interpolation</a:t>
            </a:r>
            <a:r>
              <a:rPr lang="ko-KR" altLang="en-US" sz="1600" b="1" dirty="0"/>
              <a:t>을 적용한 후</a:t>
            </a:r>
            <a:r>
              <a:rPr lang="en-US" altLang="ko-KR" sz="1600" b="1" dirty="0"/>
              <a:t>, align</a:t>
            </a:r>
            <a:r>
              <a:rPr lang="ko-KR" altLang="en-US" sz="1600" b="1" dirty="0"/>
              <a:t>된 </a:t>
            </a:r>
            <a:r>
              <a:rPr lang="en-US" altLang="ko-KR" sz="1600" b="1" dirty="0"/>
              <a:t>patch token </a:t>
            </a:r>
            <a:r>
              <a:rPr lang="ko-KR" altLang="en-US" sz="1600" b="1" dirty="0"/>
              <a:t>간 </a:t>
            </a:r>
            <a:r>
              <a:rPr lang="en-US" altLang="ko-KR" sz="1600" b="1" dirty="0"/>
              <a:t>fusion</a:t>
            </a:r>
            <a:r>
              <a:rPr lang="ko-KR" altLang="en-US" sz="1600" b="1" dirty="0"/>
              <a:t>을 수행함</a:t>
            </a:r>
            <a:r>
              <a:rPr lang="en-US" altLang="ko-KR" sz="1600" b="1" dirty="0"/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1600" dirty="0"/>
              <a:t>       ex) L branch patch size : S branch patch size = 4 : 1 </a:t>
            </a:r>
            <a:r>
              <a:rPr lang="en-US" altLang="ko-KR" sz="1600" dirty="0">
                <a:sym typeface="Wingdings" panose="05000000000000000000" pitchFamily="2" charset="2"/>
              </a:rPr>
              <a:t> L branch patch token 1</a:t>
            </a:r>
            <a:r>
              <a:rPr lang="ko-KR" altLang="en-US" sz="1600" dirty="0">
                <a:sym typeface="Wingdings" panose="05000000000000000000" pitchFamily="2" charset="2"/>
              </a:rPr>
              <a:t>개에 대한</a:t>
            </a:r>
            <a:r>
              <a:rPr lang="en-US" altLang="ko-KR" sz="1600" dirty="0">
                <a:sym typeface="Wingdings" panose="05000000000000000000" pitchFamily="2" charset="2"/>
              </a:rPr>
              <a:t> </a:t>
            </a:r>
            <a:r>
              <a:rPr lang="ko-KR" altLang="en-US" sz="1600" dirty="0">
                <a:sym typeface="Wingdings" panose="05000000000000000000" pitchFamily="2" charset="2"/>
              </a:rPr>
              <a:t>쌍은 </a:t>
            </a:r>
            <a:r>
              <a:rPr lang="en-US" altLang="ko-KR" sz="1600" dirty="0">
                <a:sym typeface="Wingdings" panose="05000000000000000000" pitchFamily="2" charset="2"/>
              </a:rPr>
              <a:t>S branch patch token 4</a:t>
            </a:r>
            <a:r>
              <a:rPr lang="ko-KR" altLang="en-US" sz="1600" dirty="0">
                <a:sym typeface="Wingdings" panose="05000000000000000000" pitchFamily="2" charset="2"/>
              </a:rPr>
              <a:t>개를 </a:t>
            </a:r>
            <a:r>
              <a:rPr lang="en-US" altLang="ko-KR" sz="1600" dirty="0">
                <a:sym typeface="Wingdings" panose="05000000000000000000" pitchFamily="2" charset="2"/>
              </a:rPr>
              <a:t>1</a:t>
            </a:r>
            <a:r>
              <a:rPr lang="ko-KR" altLang="en-US" sz="1600" dirty="0">
                <a:sym typeface="Wingdings" panose="05000000000000000000" pitchFamily="2" charset="2"/>
              </a:rPr>
              <a:t>개로 합친 </a:t>
            </a:r>
            <a:br>
              <a:rPr lang="en-US" altLang="ko-KR" sz="1600" dirty="0">
                <a:sym typeface="Wingdings" panose="05000000000000000000" pitchFamily="2" charset="2"/>
              </a:rPr>
            </a:br>
            <a:r>
              <a:rPr lang="en-US" altLang="ko-KR" sz="1600" dirty="0">
                <a:sym typeface="Wingdings" panose="05000000000000000000" pitchFamily="2" charset="2"/>
              </a:rPr>
              <a:t>              token</a:t>
            </a:r>
            <a:r>
              <a:rPr lang="ko-KR" altLang="en-US" sz="1600" dirty="0">
                <a:sym typeface="Wingdings" panose="05000000000000000000" pitchFamily="2" charset="2"/>
              </a:rPr>
              <a:t>이 됨</a:t>
            </a:r>
            <a:r>
              <a:rPr lang="en-US" altLang="ko-KR" sz="1600" dirty="0">
                <a:sym typeface="Wingdings" panose="05000000000000000000" pitchFamily="2" charset="2"/>
              </a:rPr>
              <a:t>.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8AF6FAB7-C1B5-0205-771A-995F1FEA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3815082"/>
            <a:ext cx="4066073" cy="2427133"/>
          </a:xfrm>
          <a:prstGeom prst="rect">
            <a:avLst/>
          </a:prstGeom>
        </p:spPr>
      </p:pic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6F680072-6284-6C7D-E828-9EDC418FD59C}"/>
              </a:ext>
            </a:extLst>
          </p:cNvPr>
          <p:cNvSpPr/>
          <p:nvPr/>
        </p:nvSpPr>
        <p:spPr>
          <a:xfrm>
            <a:off x="4505545" y="4704499"/>
            <a:ext cx="587905" cy="87669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F0616C26-6255-9A54-5068-BBB383875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65" y="4347395"/>
            <a:ext cx="6591485" cy="17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9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00050" y="969963"/>
            <a:ext cx="7439025" cy="2793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Multi-Scale Feature Fusion – Cross Attention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한 </a:t>
            </a:r>
            <a:r>
              <a:rPr lang="en-US" altLang="ko-KR" sz="1600" dirty="0"/>
              <a:t>branch</a:t>
            </a:r>
            <a:r>
              <a:rPr lang="ko-KR" altLang="en-US" sz="1600" dirty="0"/>
              <a:t>에서 </a:t>
            </a:r>
            <a:r>
              <a:rPr lang="en-US" altLang="ko-KR" sz="1600" dirty="0"/>
              <a:t>CLS Token</a:t>
            </a:r>
            <a:r>
              <a:rPr lang="ko-KR" altLang="en-US" sz="1600" dirty="0"/>
              <a:t>과 다른 </a:t>
            </a:r>
            <a:r>
              <a:rPr lang="en-US" altLang="ko-KR" sz="1600" dirty="0"/>
              <a:t>Branch</a:t>
            </a:r>
            <a:r>
              <a:rPr lang="ko-KR" altLang="en-US" sz="1600" dirty="0"/>
              <a:t>에서 </a:t>
            </a:r>
            <a:r>
              <a:rPr lang="en-US" altLang="ko-KR" sz="1600" dirty="0"/>
              <a:t>patch token</a:t>
            </a:r>
            <a:r>
              <a:rPr lang="ko-KR" altLang="en-US" sz="1600" dirty="0"/>
              <a:t>간의 </a:t>
            </a:r>
            <a:r>
              <a:rPr lang="en-US" altLang="ko-KR" sz="1600" dirty="0"/>
              <a:t>attention</a:t>
            </a:r>
            <a:r>
              <a:rPr lang="ko-KR" altLang="en-US" sz="1600" dirty="0"/>
              <a:t>을 수행함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AEC4295-68D2-6875-1B8A-E325DDCCC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306512"/>
            <a:ext cx="3952875" cy="45815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F0D306C-3B0C-6A3A-A289-AB3D7D441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402" y="2366627"/>
            <a:ext cx="3941053" cy="76898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8977294-1851-4B3F-82F3-613477DE4AF6}"/>
              </a:ext>
            </a:extLst>
          </p:cNvPr>
          <p:cNvSpPr/>
          <p:nvPr/>
        </p:nvSpPr>
        <p:spPr>
          <a:xfrm>
            <a:off x="9815512" y="4320540"/>
            <a:ext cx="1290636" cy="662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84B5862-5808-0B5E-611B-C14A6E3F031E}"/>
              </a:ext>
            </a:extLst>
          </p:cNvPr>
          <p:cNvCxnSpPr>
            <a:cxnSpLocks/>
          </p:cNvCxnSpPr>
          <p:nvPr/>
        </p:nvCxnSpPr>
        <p:spPr>
          <a:xfrm>
            <a:off x="4062609" y="3201908"/>
            <a:ext cx="0" cy="33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A594329-9794-B7BC-CA6B-3C4113361C04}"/>
              </a:ext>
            </a:extLst>
          </p:cNvPr>
          <p:cNvSpPr/>
          <p:nvPr/>
        </p:nvSpPr>
        <p:spPr>
          <a:xfrm>
            <a:off x="857250" y="3549887"/>
            <a:ext cx="6981822" cy="850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7CB333-D617-9483-1879-F5E59D69911F}"/>
              </a:ext>
            </a:extLst>
          </p:cNvPr>
          <p:cNvSpPr txBox="1"/>
          <p:nvPr/>
        </p:nvSpPr>
        <p:spPr>
          <a:xfrm>
            <a:off x="1863090" y="3659914"/>
            <a:ext cx="580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S branch</a:t>
            </a:r>
            <a:r>
              <a:rPr lang="ko-KR" altLang="en-US" dirty="0"/>
              <a:t>의 </a:t>
            </a:r>
            <a:r>
              <a:rPr lang="en-US" altLang="ko-KR" dirty="0"/>
              <a:t>embedding dims</a:t>
            </a:r>
            <a:r>
              <a:rPr lang="ko-KR" altLang="en-US" dirty="0"/>
              <a:t>와 일치시켜주는 </a:t>
            </a:r>
            <a:r>
              <a:rPr lang="en-US" altLang="ko-KR" dirty="0"/>
              <a:t>linear projection function (192 </a:t>
            </a:r>
            <a:r>
              <a:rPr lang="en-US" altLang="ko-KR" dirty="0">
                <a:sym typeface="Wingdings" panose="05000000000000000000" pitchFamily="2" charset="2"/>
              </a:rPr>
              <a:t> 96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B445F435-4CBA-A83C-8A1E-74FBE84E8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57" y="3589163"/>
            <a:ext cx="747333" cy="515660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C0064184-4973-EF70-A117-08559744AE28}"/>
              </a:ext>
            </a:extLst>
          </p:cNvPr>
          <p:cNvSpPr/>
          <p:nvPr/>
        </p:nvSpPr>
        <p:spPr>
          <a:xfrm>
            <a:off x="3486150" y="2526030"/>
            <a:ext cx="1085849" cy="609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593808D-E028-519F-FB50-4B10F54D6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402" y="4839175"/>
            <a:ext cx="1571625" cy="723900"/>
          </a:xfrm>
          <a:prstGeom prst="rect">
            <a:avLst/>
          </a:prstGeom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2BE2D13-466E-2B84-CE5B-45BB296B8E74}"/>
              </a:ext>
            </a:extLst>
          </p:cNvPr>
          <p:cNvCxnSpPr>
            <a:cxnSpLocks/>
          </p:cNvCxnSpPr>
          <p:nvPr/>
        </p:nvCxnSpPr>
        <p:spPr>
          <a:xfrm>
            <a:off x="4062609" y="4451588"/>
            <a:ext cx="0" cy="33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연결선: 꺾임 43">
            <a:extLst>
              <a:ext uri="{FF2B5EF4-FFF2-40B4-BE49-F238E27FC236}">
                <a16:creationId xmlns:a16="http://schemas.microsoft.com/office/drawing/2014/main" id="{62A5FCA6-FD40-E854-FBB8-3CC985FC9561}"/>
              </a:ext>
            </a:extLst>
          </p:cNvPr>
          <p:cNvCxnSpPr>
            <a:endCxn id="15" idx="0"/>
          </p:cNvCxnSpPr>
          <p:nvPr/>
        </p:nvCxnSpPr>
        <p:spPr>
          <a:xfrm>
            <a:off x="6217920" y="2846070"/>
            <a:ext cx="4242910" cy="14744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>
            <a:extLst>
              <a:ext uri="{FF2B5EF4-FFF2-40B4-BE49-F238E27FC236}">
                <a16:creationId xmlns:a16="http://schemas.microsoft.com/office/drawing/2014/main" id="{DB6BDFDB-6364-9AEF-41BA-0C293ABB3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07" y="4861003"/>
            <a:ext cx="912743" cy="723900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71C539E2-FC4D-2ECC-F3BF-01FDE93E60ED}"/>
              </a:ext>
            </a:extLst>
          </p:cNvPr>
          <p:cNvCxnSpPr>
            <a:cxnSpLocks/>
            <a:stCxn id="33" idx="3"/>
            <a:endCxn id="48" idx="1"/>
          </p:cNvCxnSpPr>
          <p:nvPr/>
        </p:nvCxnSpPr>
        <p:spPr>
          <a:xfrm>
            <a:off x="3938027" y="5201125"/>
            <a:ext cx="1300680" cy="218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3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0D43A-89F5-154D-C868-C377E78535E2}"/>
                  </a:ext>
                </a:extLst>
              </p:cNvPr>
              <p:cNvSpPr txBox="1"/>
              <p:nvPr/>
            </p:nvSpPr>
            <p:spPr>
              <a:xfrm>
                <a:off x="400050" y="1099810"/>
                <a:ext cx="7439025" cy="49104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ko-KR" sz="2800" b="1" dirty="0"/>
                  <a:t>Multi-Scale Feature Fusion – Cross Attention</a:t>
                </a:r>
                <a:endParaRPr lang="en-US" altLang="ko-KR" sz="1600" dirty="0"/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Query</a:t>
                </a:r>
                <a:r>
                  <a:rPr lang="ko-KR" altLang="en-US" sz="1600" dirty="0"/>
                  <a:t>를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𝑐𝑙𝑠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ko-KR" altLang="en-US" sz="1600" dirty="0"/>
                  <a:t>로</a:t>
                </a:r>
                <a:r>
                  <a:rPr lang="en-US" altLang="ko-KR" sz="1600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와</m:t>
                    </m:r>
                  </m:oMath>
                </a14:m>
                <a:r>
                  <a:rPr lang="ko-KR" altLang="en-US" sz="1600" dirty="0"/>
                  <a:t>의 </a:t>
                </a:r>
                <a:r>
                  <a:rPr lang="en-US" altLang="ko-KR" sz="1600" dirty="0"/>
                  <a:t>Cross Attention</a:t>
                </a:r>
                <a:r>
                  <a:rPr lang="ko-KR" altLang="en-US" sz="1600" dirty="0"/>
                  <a:t>을 수행함</a:t>
                </a:r>
                <a:r>
                  <a:rPr lang="en-US" altLang="ko-KR" sz="16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CLS Token</a:t>
                </a:r>
                <a:r>
                  <a:rPr lang="ko-KR" altLang="en-US" sz="1600" dirty="0"/>
                  <a:t>만을 </a:t>
                </a:r>
                <a:r>
                  <a:rPr lang="en-US" altLang="ko-KR" sz="1600" dirty="0"/>
                  <a:t>query</a:t>
                </a:r>
                <a:r>
                  <a:rPr lang="ko-KR" altLang="en-US" sz="1600" dirty="0"/>
                  <a:t>로 사용하므로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연산과 메모리 복잡도는 </a:t>
                </a:r>
                <a:r>
                  <a:rPr lang="en-US" altLang="ko-KR" sz="1600" dirty="0"/>
                  <a:t>linear</a:t>
                </a:r>
                <a:r>
                  <a:rPr lang="ko-KR" altLang="en-US" sz="1600" dirty="0"/>
                  <a:t>함</a:t>
                </a:r>
                <a:r>
                  <a:rPr lang="en-US" altLang="ko-KR" sz="16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이 일련의 과정을 </a:t>
                </a:r>
                <a:r>
                  <a:rPr lang="en-US" altLang="ko-KR" sz="1600" dirty="0"/>
                  <a:t>Multi-Head-Cross Attention</a:t>
                </a:r>
                <a:r>
                  <a:rPr lang="ko-KR" altLang="en-US" sz="1600" dirty="0"/>
                  <a:t>이라고 함</a:t>
                </a:r>
                <a:r>
                  <a:rPr lang="en-US" altLang="ko-KR" sz="16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마지막으로 </a:t>
                </a:r>
                <a:r>
                  <a:rPr lang="en-US" altLang="ko-KR" sz="1600" dirty="0"/>
                  <a:t>Layer Normalization</a:t>
                </a:r>
                <a:r>
                  <a:rPr lang="ko-KR" altLang="en-US" sz="1600" dirty="0"/>
                  <a:t>과 </a:t>
                </a:r>
                <a:r>
                  <a:rPr lang="en-US" altLang="ko-KR" sz="1600" dirty="0"/>
                  <a:t>skip connection</a:t>
                </a:r>
                <a:r>
                  <a:rPr lang="ko-KR" altLang="en-US" sz="1600" dirty="0"/>
                  <a:t>을 수행함</a:t>
                </a:r>
                <a:r>
                  <a:rPr lang="en-US" altLang="ko-KR" sz="1600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altLang="ko-KR" sz="1600" dirty="0"/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altLang="ko-KR" sz="1600" dirty="0"/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0D43A-89F5-154D-C868-C377E7853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099810"/>
                <a:ext cx="7439025" cy="4910447"/>
              </a:xfrm>
              <a:prstGeom prst="rect">
                <a:avLst/>
              </a:prstGeom>
              <a:blipFill>
                <a:blip r:embed="rId3"/>
                <a:stretch>
                  <a:fillRect l="-17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FAEC4295-68D2-6875-1B8A-E325DDCCC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5" y="1306512"/>
            <a:ext cx="3952875" cy="45815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4150D6F-7A9D-498F-C73B-D11907E85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8" y="5019675"/>
            <a:ext cx="5962650" cy="86677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E491D34-691D-5045-656D-B4B5C6A79B59}"/>
              </a:ext>
            </a:extLst>
          </p:cNvPr>
          <p:cNvSpPr/>
          <p:nvPr/>
        </p:nvSpPr>
        <p:spPr>
          <a:xfrm>
            <a:off x="8610600" y="2994660"/>
            <a:ext cx="2613660" cy="1463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4E31D9EB-8249-6888-AB30-6B90CAAF5AA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629400" y="3726180"/>
            <a:ext cx="1981200" cy="1293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49EF61F9-502B-4FB8-8AB3-1D23FF260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867" y="4457700"/>
            <a:ext cx="35242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0D43A-89F5-154D-C868-C377E78535E2}"/>
                  </a:ext>
                </a:extLst>
              </p:cNvPr>
              <p:cNvSpPr txBox="1"/>
              <p:nvPr/>
            </p:nvSpPr>
            <p:spPr>
              <a:xfrm>
                <a:off x="400050" y="1034416"/>
                <a:ext cx="7439025" cy="37993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ko-KR" sz="2800" b="1" dirty="0"/>
                  <a:t>Multi-Scale Feature Fusion – Cross Attention</a:t>
                </a:r>
                <a:endParaRPr lang="en-US" altLang="ko-KR" sz="1600" dirty="0"/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Multi-Head Cross Attention </a:t>
                </a:r>
                <a:r>
                  <a:rPr lang="ko-KR" altLang="en-US" sz="1600" dirty="0"/>
                  <a:t>연산을 수행한 결과를 </a:t>
                </a:r>
                <a:r>
                  <a:rPr lang="en-US" altLang="ko-KR" sz="1600" dirty="0"/>
                  <a:t>L branch</a:t>
                </a:r>
                <a:r>
                  <a:rPr lang="ko-KR" altLang="en-US" sz="1600" dirty="0"/>
                  <a:t>의</a:t>
                </a:r>
                <a:r>
                  <a:rPr lang="en-US" altLang="ko-KR" sz="1600" dirty="0"/>
                  <a:t> embedding dims</a:t>
                </a:r>
                <a:r>
                  <a:rPr lang="ko-KR" altLang="en-US" sz="1600" dirty="0"/>
                  <a:t>에 맞춘 후</a:t>
                </a:r>
                <a:r>
                  <a:rPr lang="en-US" altLang="ko-KR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𝑐𝑙𝑠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en-US" altLang="ko-KR" sz="1600" dirty="0"/>
                  <a:t> </a:t>
                </a:r>
                <a:r>
                  <a:rPr lang="ko-KR" altLang="en-US" sz="1600" dirty="0"/>
                  <a:t>지정함</a:t>
                </a:r>
                <a:r>
                  <a:rPr lang="en-US" altLang="ko-KR" sz="16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마지막으로</a:t>
                </a:r>
                <a:r>
                  <a:rPr lang="en-US" altLang="ko-KR" sz="1600" dirty="0"/>
                  <a:t>, L branch</a:t>
                </a:r>
                <a:r>
                  <a:rPr lang="ko-KR" altLang="en-US" sz="1600" dirty="0"/>
                  <a:t>의 </a:t>
                </a:r>
                <a:r>
                  <a:rPr lang="en-US" altLang="ko-KR" sz="1600" dirty="0"/>
                  <a:t>patch token</a:t>
                </a:r>
                <a:r>
                  <a:rPr lang="ko-KR" altLang="en-US" sz="1600" dirty="0"/>
                  <a:t>과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𝑐𝑙𝑠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sz="1600" dirty="0"/>
                  <a:t> </a:t>
                </a:r>
                <a:r>
                  <a:rPr lang="en-US" altLang="ko-KR" sz="1600" dirty="0" err="1"/>
                  <a:t>concat</a:t>
                </a:r>
                <a:r>
                  <a:rPr lang="ko-KR" altLang="en-US" sz="1600" dirty="0"/>
                  <a:t>한 결과가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임</m:t>
                    </m:r>
                  </m:oMath>
                </a14:m>
                <a:r>
                  <a:rPr lang="en-US" altLang="ko-KR" sz="1600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altLang="ko-KR" sz="1600" dirty="0"/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0D43A-89F5-154D-C868-C377E7853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034416"/>
                <a:ext cx="7439025" cy="3799310"/>
              </a:xfrm>
              <a:prstGeom prst="rect">
                <a:avLst/>
              </a:prstGeom>
              <a:blipFill>
                <a:blip r:embed="rId3"/>
                <a:stretch>
                  <a:fillRect l="-17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FAEC4295-68D2-6875-1B8A-E325DDCCC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5" y="1306512"/>
            <a:ext cx="3952875" cy="458152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E491D34-691D-5045-656D-B4B5C6A79B59}"/>
              </a:ext>
            </a:extLst>
          </p:cNvPr>
          <p:cNvSpPr/>
          <p:nvPr/>
        </p:nvSpPr>
        <p:spPr>
          <a:xfrm>
            <a:off x="8915400" y="1474470"/>
            <a:ext cx="1680210" cy="1108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D8A843E-FCA6-C6B8-F95B-534687870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337" y="4652962"/>
            <a:ext cx="5886450" cy="1133475"/>
          </a:xfrm>
          <a:prstGeom prst="rect">
            <a:avLst/>
          </a:prstGeom>
        </p:spPr>
      </p:pic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2BE95260-F871-E006-8CD4-DA382EC9F49E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7062787" y="2028825"/>
            <a:ext cx="1852613" cy="31908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Ablation Study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00050" y="1059708"/>
            <a:ext cx="10812780" cy="3839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Comparison of Different Fusion Schemes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Single Branch Acc.</a:t>
            </a:r>
            <a:r>
              <a:rPr lang="ko-KR" altLang="en-US" sz="1600" dirty="0"/>
              <a:t>는 </a:t>
            </a:r>
            <a:r>
              <a:rPr lang="en-US" altLang="ko-KR" sz="1600" dirty="0"/>
              <a:t>1</a:t>
            </a:r>
            <a:r>
              <a:rPr lang="ko-KR" altLang="en-US" sz="1600" dirty="0"/>
              <a:t>개 </a:t>
            </a:r>
            <a:r>
              <a:rPr lang="en-US" altLang="ko-KR" sz="1600" dirty="0"/>
              <a:t>branch</a:t>
            </a:r>
            <a:r>
              <a:rPr lang="ko-KR" altLang="en-US" sz="1600" dirty="0"/>
              <a:t>에서 나오는 </a:t>
            </a:r>
            <a:r>
              <a:rPr lang="en-US" altLang="ko-KR" sz="1600" dirty="0"/>
              <a:t>CLS Token</a:t>
            </a:r>
            <a:r>
              <a:rPr lang="ko-KR" altLang="en-US" sz="1600" dirty="0"/>
              <a:t>으로 분류 정확도를 계산한 결과임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Cross Attention </a:t>
            </a:r>
            <a:r>
              <a:rPr lang="ko-KR" altLang="en-US" sz="1600" dirty="0"/>
              <a:t>수행 시</a:t>
            </a:r>
            <a:r>
              <a:rPr lang="en-US" altLang="ko-KR" sz="1600" dirty="0"/>
              <a:t>, </a:t>
            </a:r>
            <a:r>
              <a:rPr lang="ko-KR" altLang="en-US" sz="1600" b="1" dirty="0"/>
              <a:t>다른 방법론에 비해 정확도가 소폭 상승했으며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연산량</a:t>
            </a:r>
            <a:r>
              <a:rPr lang="ko-KR" altLang="en-US" sz="1600" b="1" dirty="0"/>
              <a:t> 역시 소폭 상승함</a:t>
            </a:r>
            <a:r>
              <a:rPr lang="en-US" altLang="ko-KR" sz="1600" b="1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All-attention</a:t>
            </a:r>
            <a:r>
              <a:rPr lang="ko-KR" altLang="en-US" sz="1600" dirty="0"/>
              <a:t>은 </a:t>
            </a:r>
            <a:r>
              <a:rPr lang="en-US" altLang="ko-KR" sz="1600" dirty="0"/>
              <a:t>fusion </a:t>
            </a:r>
            <a:r>
              <a:rPr lang="ko-KR" altLang="en-US" sz="1600" dirty="0"/>
              <a:t>시 </a:t>
            </a:r>
            <a:r>
              <a:rPr lang="en-US" altLang="ko-KR" sz="1600" dirty="0"/>
              <a:t>self attention</a:t>
            </a:r>
            <a:r>
              <a:rPr lang="ko-KR" altLang="en-US" sz="1600" dirty="0"/>
              <a:t>을 수행함에도 불구하고 </a:t>
            </a:r>
            <a:r>
              <a:rPr lang="ko-KR" altLang="en-US" sz="1600" b="1" dirty="0"/>
              <a:t>정확도가 낮아지는 걸 볼 수 있음</a:t>
            </a:r>
            <a:r>
              <a:rPr lang="en-US" altLang="ko-KR" sz="1600" b="1" dirty="0"/>
              <a:t>.</a:t>
            </a:r>
            <a:r>
              <a:rPr lang="ko-KR" altLang="en-US" sz="1600" b="1" dirty="0"/>
              <a:t>  </a:t>
            </a:r>
            <a:endParaRPr lang="en-US" altLang="ko-KR" sz="1600" b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AF96C6B-6A86-0A7E-2CA8-1B156F361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82" y="3925042"/>
            <a:ext cx="70389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 Setup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00050" y="885290"/>
            <a:ext cx="11247120" cy="45784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Model settings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아래 모든 모델은 </a:t>
            </a:r>
            <a:r>
              <a:rPr lang="en-US" altLang="ko-KR" sz="1600" dirty="0"/>
              <a:t>multi-scale</a:t>
            </a:r>
            <a:r>
              <a:rPr lang="ko-KR" altLang="en-US" sz="1600" dirty="0"/>
              <a:t> </a:t>
            </a:r>
            <a:r>
              <a:rPr lang="en-US" altLang="ko-KR" sz="1600" dirty="0"/>
              <a:t>transformer encoder=3, L-Branch, S-Branch</a:t>
            </a:r>
            <a:r>
              <a:rPr lang="ko-KR" altLang="en-US" sz="1600" dirty="0"/>
              <a:t>는 </a:t>
            </a:r>
            <a:r>
              <a:rPr lang="en-US" altLang="ko-KR" sz="1600" dirty="0"/>
              <a:t>1</a:t>
            </a:r>
            <a:r>
              <a:rPr lang="ko-KR" altLang="en-US" sz="1600" dirty="0"/>
              <a:t>개씩 구성됨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CrossViT-9,15,18</a:t>
            </a:r>
            <a:r>
              <a:rPr lang="ko-KR" altLang="en-US" sz="1600" dirty="0"/>
              <a:t>는 </a:t>
            </a:r>
            <a:r>
              <a:rPr lang="en-US" altLang="ko-KR" sz="1600" dirty="0"/>
              <a:t>3,5,6</a:t>
            </a:r>
            <a:r>
              <a:rPr lang="ko-KR" altLang="en-US" sz="1600" dirty="0"/>
              <a:t>개의 </a:t>
            </a:r>
            <a:r>
              <a:rPr lang="en-US" altLang="ko-KR" sz="1600" dirty="0"/>
              <a:t>Transformer</a:t>
            </a:r>
            <a:r>
              <a:rPr lang="ko-KR" altLang="en-US" sz="1600" dirty="0"/>
              <a:t>가 포함된 </a:t>
            </a:r>
            <a:r>
              <a:rPr lang="en-US" altLang="ko-KR" sz="1600" dirty="0"/>
              <a:t>multi-scale transformer</a:t>
            </a:r>
            <a:r>
              <a:rPr lang="ko-KR" altLang="en-US" sz="1600" dirty="0"/>
              <a:t> </a:t>
            </a:r>
            <a:r>
              <a:rPr lang="en-US" altLang="ko-KR" sz="1600" dirty="0"/>
              <a:t>encoder 3</a:t>
            </a:r>
            <a:r>
              <a:rPr lang="ko-KR" altLang="en-US" sz="1600" dirty="0"/>
              <a:t>개로 구성되어 총 </a:t>
            </a:r>
            <a:r>
              <a:rPr lang="en-US" altLang="ko-KR" sz="1600" dirty="0"/>
              <a:t>9,15,18</a:t>
            </a:r>
            <a:r>
              <a:rPr lang="ko-KR" altLang="en-US" sz="1600" dirty="0"/>
              <a:t>개 </a:t>
            </a:r>
            <a:r>
              <a:rPr lang="en-US" altLang="ko-KR" sz="1600" dirty="0"/>
              <a:t>Transformer</a:t>
            </a:r>
            <a:r>
              <a:rPr lang="ko-KR" altLang="en-US" sz="1600" dirty="0"/>
              <a:t>를 활용함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ƚ </a:t>
            </a:r>
            <a:r>
              <a:rPr lang="ko-KR" altLang="en-US" sz="1600" dirty="0"/>
              <a:t>표시는 </a:t>
            </a:r>
            <a:r>
              <a:rPr lang="en-US" altLang="ko-KR" sz="1600" dirty="0"/>
              <a:t>patch embedding</a:t>
            </a:r>
            <a:r>
              <a:rPr lang="ko-KR" altLang="en-US" sz="1600" dirty="0"/>
              <a:t>을</a:t>
            </a:r>
            <a:r>
              <a:rPr lang="en-US" altLang="ko-KR" sz="1600" dirty="0"/>
              <a:t> Convolution layer</a:t>
            </a:r>
            <a:r>
              <a:rPr lang="ko-KR" altLang="en-US" sz="1600" dirty="0"/>
              <a:t>를 통과한 </a:t>
            </a:r>
            <a:r>
              <a:rPr lang="en-US" altLang="ko-KR" sz="1600" dirty="0"/>
              <a:t>patch token</a:t>
            </a:r>
            <a:r>
              <a:rPr lang="ko-KR" altLang="en-US" sz="1600" dirty="0"/>
              <a:t>을 사용한 것임</a:t>
            </a:r>
            <a:r>
              <a:rPr lang="en-US" altLang="ko-KR" sz="1600" dirty="0"/>
              <a:t>. (</a:t>
            </a:r>
            <a:r>
              <a:rPr lang="ko-KR" altLang="en-US" sz="1600" dirty="0"/>
              <a:t>이미지 분류  </a:t>
            </a:r>
            <a:r>
              <a:rPr lang="en-US" altLang="ko-KR" sz="1600" dirty="0"/>
              <a:t>task</a:t>
            </a:r>
            <a:r>
              <a:rPr lang="ko-KR" altLang="en-US" sz="1600" dirty="0"/>
              <a:t>에서 성능 향상 사례 보임</a:t>
            </a:r>
            <a:r>
              <a:rPr lang="en-US" altLang="ko-KR" sz="1600" dirty="0"/>
              <a:t>.)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D8E3727-A856-D800-D090-CB3B713D1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206" y="3907419"/>
            <a:ext cx="5698807" cy="244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0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 Setup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00050" y="920186"/>
            <a:ext cx="7439025" cy="2793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Model settings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Ex) </a:t>
            </a:r>
            <a:r>
              <a:rPr lang="en-US" altLang="ko-KR" sz="1600" dirty="0" err="1"/>
              <a:t>CrossViT</a:t>
            </a:r>
            <a:r>
              <a:rPr lang="en-US" altLang="ko-KR" sz="1600" dirty="0"/>
              <a:t>-Tiny </a:t>
            </a:r>
            <a:r>
              <a:rPr lang="ko-KR" altLang="en-US" sz="1600" dirty="0"/>
              <a:t>모델의 경우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A44DC36-B6AB-A87E-B07E-D481C167F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62" y="1292543"/>
            <a:ext cx="7053263" cy="85112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9D270A4-863D-78DA-0EA7-FD72A1631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392609"/>
            <a:ext cx="2895371" cy="354520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8552E9-D7DE-EC38-CC94-DBF95A8C284B}"/>
              </a:ext>
            </a:extLst>
          </p:cNvPr>
          <p:cNvSpPr/>
          <p:nvPr/>
        </p:nvSpPr>
        <p:spPr>
          <a:xfrm>
            <a:off x="400050" y="3280410"/>
            <a:ext cx="2895371" cy="1245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01EEF07-20CA-47A2-D6C9-AC2E9E4561F0}"/>
              </a:ext>
            </a:extLst>
          </p:cNvPr>
          <p:cNvCxnSpPr>
            <a:cxnSpLocks/>
          </p:cNvCxnSpPr>
          <p:nvPr/>
        </p:nvCxnSpPr>
        <p:spPr>
          <a:xfrm flipV="1">
            <a:off x="3295420" y="2310623"/>
            <a:ext cx="1476605" cy="9697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77561A3-EE3E-46D6-31C9-73D4007E182B}"/>
              </a:ext>
            </a:extLst>
          </p:cNvPr>
          <p:cNvCxnSpPr>
            <a:cxnSpLocks/>
          </p:cNvCxnSpPr>
          <p:nvPr/>
        </p:nvCxnSpPr>
        <p:spPr>
          <a:xfrm>
            <a:off x="3295420" y="4542401"/>
            <a:ext cx="1476605" cy="176117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0CAD2B6-23A8-AA5A-E1B5-C6E750561A79}"/>
              </a:ext>
            </a:extLst>
          </p:cNvPr>
          <p:cNvSpPr/>
          <p:nvPr/>
        </p:nvSpPr>
        <p:spPr>
          <a:xfrm>
            <a:off x="4772025" y="2316850"/>
            <a:ext cx="6852285" cy="3986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22123FEE-CB6D-C83B-9C9C-F7EC82FBC267}"/>
              </a:ext>
            </a:extLst>
          </p:cNvPr>
          <p:cNvSpPr/>
          <p:nvPr/>
        </p:nvSpPr>
        <p:spPr>
          <a:xfrm>
            <a:off x="8458200" y="5383229"/>
            <a:ext cx="2617470" cy="3942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5868A3A-B0C1-2E2B-5036-5C08DDA879A4}"/>
              </a:ext>
            </a:extLst>
          </p:cNvPr>
          <p:cNvSpPr/>
          <p:nvPr/>
        </p:nvSpPr>
        <p:spPr>
          <a:xfrm>
            <a:off x="5108028" y="5512576"/>
            <a:ext cx="2617470" cy="3942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Transformer encoder (S)</a:t>
            </a:r>
            <a:endParaRPr lang="ko-KR" altLang="en-US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663316A-C82F-7766-E533-A4D1C63F513C}"/>
              </a:ext>
            </a:extLst>
          </p:cNvPr>
          <p:cNvSpPr/>
          <p:nvPr/>
        </p:nvSpPr>
        <p:spPr>
          <a:xfrm>
            <a:off x="8610600" y="5535629"/>
            <a:ext cx="2617470" cy="3942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위쪽 24">
            <a:extLst>
              <a:ext uri="{FF2B5EF4-FFF2-40B4-BE49-F238E27FC236}">
                <a16:creationId xmlns:a16="http://schemas.microsoft.com/office/drawing/2014/main" id="{B10840AB-EB4D-D457-7C70-0CFC8AED7A5E}"/>
              </a:ext>
            </a:extLst>
          </p:cNvPr>
          <p:cNvSpPr/>
          <p:nvPr/>
        </p:nvSpPr>
        <p:spPr>
          <a:xfrm>
            <a:off x="7725498" y="4837465"/>
            <a:ext cx="1048932" cy="394264"/>
          </a:xfrm>
          <a:prstGeom prst="upArrow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9778251D-F1C8-8121-BD1F-EDCEE41F83CA}"/>
              </a:ext>
            </a:extLst>
          </p:cNvPr>
          <p:cNvSpPr/>
          <p:nvPr/>
        </p:nvSpPr>
        <p:spPr>
          <a:xfrm>
            <a:off x="5000034" y="3940273"/>
            <a:ext cx="6499860" cy="674343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Cross Attention (1EA)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4E0BA4-D8A6-D3B9-7A45-535D392D2A08}"/>
              </a:ext>
            </a:extLst>
          </p:cNvPr>
          <p:cNvSpPr txBox="1"/>
          <p:nvPr/>
        </p:nvSpPr>
        <p:spPr>
          <a:xfrm>
            <a:off x="4033476" y="3639039"/>
            <a:ext cx="7385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/>
              <a:t>3x</a:t>
            </a:r>
            <a:endParaRPr lang="ko-KR" altLang="en-US" sz="45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293BD37-BD07-5BAE-7811-658A69F149FB}"/>
              </a:ext>
            </a:extLst>
          </p:cNvPr>
          <p:cNvSpPr/>
          <p:nvPr/>
        </p:nvSpPr>
        <p:spPr>
          <a:xfrm>
            <a:off x="5300579" y="2432966"/>
            <a:ext cx="2424919" cy="886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Result (S)</a:t>
            </a:r>
          </a:p>
          <a:p>
            <a:pPr algn="ctr"/>
            <a:r>
              <a:rPr lang="en-US" altLang="ko-KR" dirty="0"/>
              <a:t>(1, 401, 96)</a:t>
            </a:r>
          </a:p>
          <a:p>
            <a:pPr algn="ctr"/>
            <a:r>
              <a:rPr lang="en-US" altLang="ko-KR" dirty="0"/>
              <a:t>(B, PS+1, C1)</a:t>
            </a:r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9191357-1F05-7FD0-0D5A-0BDD66484D09}"/>
              </a:ext>
            </a:extLst>
          </p:cNvPr>
          <p:cNvSpPr/>
          <p:nvPr/>
        </p:nvSpPr>
        <p:spPr>
          <a:xfrm>
            <a:off x="8577624" y="2408116"/>
            <a:ext cx="2701767" cy="920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/>
              <a:t>Results (L)</a:t>
            </a:r>
          </a:p>
          <a:p>
            <a:pPr algn="ctr"/>
            <a:r>
              <a:rPr lang="en-US" altLang="ko-KR" dirty="0"/>
              <a:t>(1, 197, 192)</a:t>
            </a:r>
          </a:p>
          <a:p>
            <a:pPr algn="ctr"/>
            <a:r>
              <a:rPr lang="en-US" altLang="ko-KR" dirty="0"/>
              <a:t>(B, PL+1, C2)</a:t>
            </a:r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43" name="화살표: 위쪽 42">
            <a:extLst>
              <a:ext uri="{FF2B5EF4-FFF2-40B4-BE49-F238E27FC236}">
                <a16:creationId xmlns:a16="http://schemas.microsoft.com/office/drawing/2014/main" id="{EB85BD8F-FE07-4657-1E60-83A6F3EB61D6}"/>
              </a:ext>
            </a:extLst>
          </p:cNvPr>
          <p:cNvSpPr/>
          <p:nvPr/>
        </p:nvSpPr>
        <p:spPr>
          <a:xfrm>
            <a:off x="7637917" y="3441907"/>
            <a:ext cx="1048932" cy="394264"/>
          </a:xfrm>
          <a:prstGeom prst="upArrow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E710FCE-68FA-D469-AC2A-E94FB9088E2F}"/>
              </a:ext>
            </a:extLst>
          </p:cNvPr>
          <p:cNvSpPr/>
          <p:nvPr/>
        </p:nvSpPr>
        <p:spPr>
          <a:xfrm>
            <a:off x="8763000" y="5688029"/>
            <a:ext cx="2617470" cy="3942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01392AD-5F72-87DC-8704-EC6EEE8CE35D}"/>
              </a:ext>
            </a:extLst>
          </p:cNvPr>
          <p:cNvSpPr/>
          <p:nvPr/>
        </p:nvSpPr>
        <p:spPr>
          <a:xfrm>
            <a:off x="8915400" y="5840429"/>
            <a:ext cx="2617470" cy="3942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Transformer encoder (L)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61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00064" y="918210"/>
            <a:ext cx="10161270" cy="4362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Comparisons with </a:t>
            </a:r>
            <a:r>
              <a:rPr lang="en-US" altLang="ko-KR" sz="2800" b="1" dirty="0" err="1"/>
              <a:t>DeiT</a:t>
            </a:r>
            <a:endParaRPr lang="en-US" altLang="ko-KR" sz="2800" b="1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 err="1"/>
              <a:t>DeiT-Ti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DeiT</a:t>
            </a:r>
            <a:r>
              <a:rPr lang="en-US" altLang="ko-KR" sz="1600" dirty="0"/>
              <a:t>-S, </a:t>
            </a:r>
            <a:r>
              <a:rPr lang="en-US" altLang="ko-KR" sz="1600" dirty="0" err="1"/>
              <a:t>DeiT</a:t>
            </a:r>
            <a:r>
              <a:rPr lang="en-US" altLang="ko-KR" sz="1600" dirty="0"/>
              <a:t>-B</a:t>
            </a:r>
            <a:r>
              <a:rPr lang="ko-KR" altLang="en-US" sz="1600" dirty="0"/>
              <a:t>에 대해서 나은 성능을 보임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b="1" dirty="0"/>
              <a:t>Convolution </a:t>
            </a:r>
            <a:r>
              <a:rPr lang="ko-KR" altLang="en-US" sz="1600" b="1" dirty="0"/>
              <a:t>기반</a:t>
            </a:r>
            <a:r>
              <a:rPr lang="en-US" altLang="ko-KR" sz="1600" b="1" dirty="0"/>
              <a:t> embedding</a:t>
            </a:r>
            <a:r>
              <a:rPr lang="ko-KR" altLang="en-US" sz="1600" b="1" dirty="0"/>
              <a:t>을 수행한 경우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큰 폭으로 성능이 향상되었음</a:t>
            </a:r>
            <a:r>
              <a:rPr lang="en-US" altLang="ko-KR" sz="1600" b="1" dirty="0"/>
              <a:t>.</a:t>
            </a:r>
            <a:r>
              <a:rPr lang="ko-KR" altLang="en-US" sz="1600" b="1" dirty="0"/>
              <a:t> </a:t>
            </a:r>
            <a:endParaRPr lang="en-US" altLang="ko-KR" sz="1600" b="1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0BCED4-72DD-38C2-6A63-A4B5868EC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27" y="2793392"/>
            <a:ext cx="5268746" cy="36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C929B-1727-6725-6FC0-98181636E864}"/>
              </a:ext>
            </a:extLst>
          </p:cNvPr>
          <p:cNvSpPr txBox="1"/>
          <p:nvPr/>
        </p:nvSpPr>
        <p:spPr>
          <a:xfrm>
            <a:off x="400051" y="922188"/>
            <a:ext cx="11634742" cy="2637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Multi – Scale feature representation + </a:t>
            </a:r>
            <a:r>
              <a:rPr lang="en-US" altLang="ko-KR" sz="2800" b="1" dirty="0" err="1"/>
              <a:t>ViT</a:t>
            </a:r>
            <a:endParaRPr lang="en-US" altLang="ko-KR" sz="2800" b="1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 </a:t>
            </a:r>
            <a:r>
              <a:rPr lang="en-US" altLang="ko-KR" sz="1600" dirty="0" err="1"/>
              <a:t>ViT</a:t>
            </a:r>
            <a:r>
              <a:rPr lang="ko-KR" altLang="en-US" sz="1600" dirty="0"/>
              <a:t>를 활용해서 </a:t>
            </a:r>
            <a:r>
              <a:rPr lang="ko-KR" altLang="en-US" sz="1600" b="1" dirty="0"/>
              <a:t>다양한 </a:t>
            </a:r>
            <a:r>
              <a:rPr lang="en-US" altLang="ko-KR" sz="1600" b="1" dirty="0"/>
              <a:t>Scale</a:t>
            </a:r>
            <a:r>
              <a:rPr lang="ko-KR" altLang="en-US" sz="1600" b="1" dirty="0"/>
              <a:t>에 대한 </a:t>
            </a:r>
            <a:r>
              <a:rPr lang="en-US" altLang="ko-KR" sz="1600" b="1" dirty="0"/>
              <a:t>Feature</a:t>
            </a:r>
            <a:r>
              <a:rPr lang="ko-KR" altLang="en-US" sz="1600" b="1" dirty="0"/>
              <a:t>를 어떻게 학습 시킬 지</a:t>
            </a:r>
            <a:r>
              <a:rPr lang="ko-KR" altLang="en-US" sz="1600" dirty="0"/>
              <a:t>에 대한 논문임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Big-Little Net, Octave Convolution</a:t>
            </a:r>
            <a:r>
              <a:rPr lang="ko-KR" altLang="en-US" sz="1600" dirty="0"/>
              <a:t>과 같은 </a:t>
            </a:r>
            <a:r>
              <a:rPr lang="en-US" altLang="ko-KR" sz="1600" dirty="0"/>
              <a:t>Multi-branch CNN </a:t>
            </a:r>
            <a:r>
              <a:rPr lang="ko-KR" altLang="en-US" sz="1600" dirty="0"/>
              <a:t>구조의 효율성에 영감을 받아 </a:t>
            </a:r>
            <a:r>
              <a:rPr lang="en-US" altLang="ko-KR" sz="1600" b="1" dirty="0"/>
              <a:t>image patch size</a:t>
            </a:r>
            <a:r>
              <a:rPr lang="ko-KR" altLang="en-US" sz="1600" b="1" dirty="0"/>
              <a:t>를 다르게 설정하여 입력으로 받는 </a:t>
            </a:r>
            <a:r>
              <a:rPr lang="en-US" altLang="ko-KR" sz="1600" b="1" dirty="0"/>
              <a:t>Dual branch </a:t>
            </a:r>
            <a:r>
              <a:rPr lang="ko-KR" altLang="en-US" sz="1600" b="1" dirty="0"/>
              <a:t>구조의 </a:t>
            </a:r>
            <a:r>
              <a:rPr lang="en-US" altLang="ko-KR" sz="1600" b="1" dirty="0"/>
              <a:t>Transformer</a:t>
            </a:r>
            <a:r>
              <a:rPr lang="ko-KR" altLang="en-US" sz="1600" b="1" dirty="0"/>
              <a:t>를 제안</a:t>
            </a:r>
            <a:r>
              <a:rPr lang="ko-KR" altLang="en-US" sz="1600" dirty="0"/>
              <a:t>함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 err="1"/>
              <a:t>DeiT</a:t>
            </a:r>
            <a:r>
              <a:rPr lang="ko-KR" altLang="en-US" sz="1600" dirty="0"/>
              <a:t>와 비교하였을 때</a:t>
            </a:r>
            <a:r>
              <a:rPr lang="en-US" altLang="ko-KR" sz="1600" dirty="0"/>
              <a:t>,  </a:t>
            </a:r>
            <a:r>
              <a:rPr lang="ko-KR" altLang="en-US" sz="1600" dirty="0"/>
              <a:t>정확도는 </a:t>
            </a:r>
            <a:r>
              <a:rPr lang="en-US" altLang="ko-KR" sz="1600" dirty="0"/>
              <a:t>2% </a:t>
            </a:r>
            <a:r>
              <a:rPr lang="ko-KR" altLang="en-US" sz="1600" dirty="0"/>
              <a:t>향상되었으며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연산량은</a:t>
            </a:r>
            <a:r>
              <a:rPr lang="ko-KR" altLang="en-US" sz="1600" dirty="0"/>
              <a:t> 소폭 증가한 것을 볼 수 있음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96C67F-6B34-A893-F7F4-3797CB2E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301" y="3854526"/>
            <a:ext cx="3903397" cy="2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88634" y="838200"/>
            <a:ext cx="10161270" cy="3316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Comparisons with SOTA Transformers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CrossViT-15 ƚ</a:t>
            </a:r>
            <a:r>
              <a:rPr lang="ko-KR" altLang="en-US" sz="1600" dirty="0"/>
              <a:t>는 </a:t>
            </a:r>
            <a:r>
              <a:rPr lang="en-US" altLang="ko-KR" sz="1600" dirty="0"/>
              <a:t>Small model </a:t>
            </a:r>
            <a:r>
              <a:rPr lang="ko-KR" altLang="en-US" sz="1600" dirty="0"/>
              <a:t>계열에서 정확도가 제일 좋았음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CrossViT-18 ƚ</a:t>
            </a:r>
            <a:r>
              <a:rPr lang="ko-KR" altLang="en-US" sz="1600" dirty="0"/>
              <a:t>는 다른 모델들과 정확도는 비슷하나 </a:t>
            </a:r>
            <a:r>
              <a:rPr lang="ko-KR" altLang="en-US" sz="1600" b="1" dirty="0"/>
              <a:t>속도 측에서 큰 개선을 보임</a:t>
            </a:r>
            <a:r>
              <a:rPr lang="en-US" altLang="ko-KR" sz="1600" b="1" dirty="0"/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3A82B6-72C1-A545-8E42-E4662F33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2803427"/>
            <a:ext cx="5267325" cy="36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1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22924" y="1158891"/>
            <a:ext cx="6517956" cy="227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Comparisons with CNN-based Models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 err="1"/>
              <a:t>EfficientNet</a:t>
            </a:r>
            <a:r>
              <a:rPr lang="en-US" altLang="ko-KR" sz="1600" dirty="0"/>
              <a:t> </a:t>
            </a:r>
            <a:r>
              <a:rPr lang="ko-KR" altLang="en-US" sz="1600" dirty="0"/>
              <a:t>계열을 제외하고는 </a:t>
            </a:r>
            <a:r>
              <a:rPr lang="en-US" altLang="ko-KR" sz="1600" dirty="0"/>
              <a:t>CrossViT-15</a:t>
            </a:r>
            <a:r>
              <a:rPr lang="ko-KR" altLang="en-US" sz="1600" dirty="0"/>
              <a:t>가</a:t>
            </a:r>
            <a:r>
              <a:rPr lang="en-US" altLang="ko-KR" sz="1600" dirty="0"/>
              <a:t> </a:t>
            </a:r>
            <a:r>
              <a:rPr lang="ko-KR" altLang="en-US" sz="1600" dirty="0"/>
              <a:t>높은 성능을 보임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고해상도 이미지 경우 </a:t>
            </a:r>
            <a:r>
              <a:rPr lang="en-US" altLang="ko-KR" sz="1600" dirty="0"/>
              <a:t>(384 </a:t>
            </a:r>
            <a:r>
              <a:rPr lang="ko-KR" altLang="en-US" sz="1600" dirty="0"/>
              <a:t>이상</a:t>
            </a:r>
            <a:r>
              <a:rPr lang="en-US" altLang="ko-KR" sz="1600" dirty="0"/>
              <a:t>)</a:t>
            </a:r>
            <a:r>
              <a:rPr lang="ko-KR" altLang="en-US" sz="1600" dirty="0"/>
              <a:t>에는 </a:t>
            </a:r>
            <a:r>
              <a:rPr lang="en-US" altLang="ko-KR" sz="1600" b="1" dirty="0" err="1"/>
              <a:t>EfficientNet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계열과 준함</a:t>
            </a:r>
            <a:r>
              <a:rPr lang="en-US" altLang="ko-KR" sz="1600" b="1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CF4872-7770-666B-2AF2-01EE2A94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1181099"/>
            <a:ext cx="4286250" cy="47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22924" y="1158891"/>
            <a:ext cx="11021376" cy="227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Transfer Learning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일반화 성능 평가를 위한 </a:t>
            </a:r>
            <a:r>
              <a:rPr lang="en-US" altLang="ko-KR" sz="1600" dirty="0"/>
              <a:t>CIFAR 10, CIFAR 100, Pet, </a:t>
            </a:r>
            <a:r>
              <a:rPr lang="en-US" altLang="ko-KR" sz="1600" dirty="0" err="1"/>
              <a:t>CropDiseases</a:t>
            </a:r>
            <a:r>
              <a:rPr lang="en-US" altLang="ko-KR" sz="1600" dirty="0"/>
              <a:t>, ChestXRay8</a:t>
            </a:r>
            <a:r>
              <a:rPr lang="ko-KR" altLang="en-US" sz="1600" dirty="0"/>
              <a:t>에 대해 성능을 비교함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사전 학습 모델을 </a:t>
            </a:r>
            <a:r>
              <a:rPr lang="en-US" altLang="ko-KR" sz="1600" dirty="0"/>
              <a:t>1,000 epoch, 768 batch size</a:t>
            </a:r>
            <a:r>
              <a:rPr lang="ko-KR" altLang="en-US" sz="1600" dirty="0"/>
              <a:t>로 </a:t>
            </a:r>
            <a:r>
              <a:rPr lang="en-US" altLang="ko-KR" sz="1600" dirty="0"/>
              <a:t>fine tuning </a:t>
            </a:r>
            <a:r>
              <a:rPr lang="ko-KR" altLang="en-US" sz="1600" dirty="0"/>
              <a:t>후</a:t>
            </a:r>
            <a:r>
              <a:rPr lang="en-US" altLang="ko-KR" sz="1600" dirty="0"/>
              <a:t>, </a:t>
            </a:r>
            <a:r>
              <a:rPr lang="ko-KR" altLang="en-US" sz="1600" dirty="0"/>
              <a:t>성능을 평가함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B2C1EB6-5C1D-6D6F-C053-1B34EFEFA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62" y="3429000"/>
            <a:ext cx="7277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7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22924" y="1000859"/>
            <a:ext cx="11669076" cy="2268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Effect of Patch sizes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파란색으로 표시된 부분은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CrossViT</a:t>
            </a:r>
            <a:r>
              <a:rPr lang="en-US" altLang="ko-KR" sz="1600" dirty="0"/>
              <a:t>-S</a:t>
            </a:r>
            <a:r>
              <a:rPr lang="ko-KR" altLang="en-US" sz="1600" dirty="0"/>
              <a:t>와 비교하였을 때 바뀐 부분을 표시한 것임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b="1" dirty="0"/>
              <a:t>Patch </a:t>
            </a:r>
            <a:r>
              <a:rPr lang="ko-KR" altLang="en-US" sz="1600" b="1" dirty="0"/>
              <a:t>크기</a:t>
            </a:r>
            <a:r>
              <a:rPr lang="en-US" altLang="ko-KR" sz="1600" b="1" dirty="0"/>
              <a:t>([S-Branch, L-Branch])</a:t>
            </a:r>
            <a:r>
              <a:rPr lang="ko-KR" altLang="en-US" sz="1600" b="1" dirty="0"/>
              <a:t>는 </a:t>
            </a:r>
            <a:r>
              <a:rPr lang="en-US" altLang="ko-KR" sz="1600" b="1" dirty="0"/>
              <a:t>[12, 16] </a:t>
            </a:r>
            <a:r>
              <a:rPr lang="ko-KR" altLang="en-US" sz="1600" b="1" dirty="0"/>
              <a:t>인 경우에서 </a:t>
            </a:r>
            <a:r>
              <a:rPr lang="en-US" altLang="ko-KR" sz="1600" b="1" dirty="0"/>
              <a:t>[8, 16] </a:t>
            </a:r>
            <a:r>
              <a:rPr lang="ko-KR" altLang="en-US" sz="1600" b="1" dirty="0"/>
              <a:t>일 때 보다 성능이 더 우수함</a:t>
            </a:r>
            <a:r>
              <a:rPr lang="en-US" altLang="ko-KR" sz="1600" b="1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b="1" dirty="0"/>
              <a:t>Patch</a:t>
            </a:r>
            <a:r>
              <a:rPr lang="ko-KR" altLang="en-US" sz="1600" b="1" dirty="0"/>
              <a:t> 크기 간 간극 차이가 커서 </a:t>
            </a:r>
            <a:r>
              <a:rPr lang="en-US" altLang="ko-KR" sz="1600" b="1" dirty="0"/>
              <a:t>feature</a:t>
            </a:r>
            <a:r>
              <a:rPr lang="ko-KR" altLang="en-US" sz="1600" b="1" dirty="0"/>
              <a:t>에 대한 학습이 잘 이뤄지지 않는다고 추론해볼 수 있음</a:t>
            </a:r>
            <a:r>
              <a:rPr lang="en-US" altLang="ko-KR" sz="1600" b="1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5755E4-B9F5-A424-2E9A-CBA23225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943350"/>
            <a:ext cx="7162800" cy="20574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6CE0508-A172-7560-9C1C-D2696B39BBBE}"/>
              </a:ext>
            </a:extLst>
          </p:cNvPr>
          <p:cNvSpPr/>
          <p:nvPr/>
        </p:nvSpPr>
        <p:spPr>
          <a:xfrm>
            <a:off x="2628900" y="4834890"/>
            <a:ext cx="6743700" cy="217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84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22924" y="838200"/>
            <a:ext cx="11669076" cy="3316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Effect of Channel width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파란색으로 표시된 부분은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CrossViT</a:t>
            </a:r>
            <a:r>
              <a:rPr lang="en-US" altLang="ko-KR" sz="1600" dirty="0"/>
              <a:t>-S</a:t>
            </a:r>
            <a:r>
              <a:rPr lang="ko-KR" altLang="en-US" sz="1600" dirty="0"/>
              <a:t>와 비교하였을 때 바뀐 부분을 표시한 것임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S-Branch</a:t>
            </a:r>
            <a:r>
              <a:rPr lang="ko-KR" altLang="en-US" sz="1600" dirty="0"/>
              <a:t>에</a:t>
            </a:r>
            <a:r>
              <a:rPr lang="en-US" altLang="ko-KR" sz="1600" dirty="0"/>
              <a:t> Transformer encoder</a:t>
            </a:r>
            <a:r>
              <a:rPr lang="ko-KR" altLang="en-US" sz="1600" dirty="0"/>
              <a:t>를 추가하였음에도 성능 개선 </a:t>
            </a:r>
            <a:r>
              <a:rPr lang="en-US" altLang="ko-KR" sz="1600" dirty="0"/>
              <a:t>X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마찬가지로</a:t>
            </a:r>
            <a:r>
              <a:rPr lang="en-US" altLang="ko-KR" sz="1600" dirty="0"/>
              <a:t>, S-Branch</a:t>
            </a:r>
            <a:r>
              <a:rPr lang="ko-KR" altLang="en-US" sz="1600" dirty="0"/>
              <a:t>에 </a:t>
            </a:r>
            <a:r>
              <a:rPr lang="en-US" altLang="ko-KR" sz="1600" dirty="0"/>
              <a:t>Channel</a:t>
            </a:r>
            <a:r>
              <a:rPr lang="ko-KR" altLang="en-US" sz="1600" dirty="0"/>
              <a:t> </a:t>
            </a:r>
            <a:r>
              <a:rPr lang="en-US" altLang="ko-KR" sz="1600" dirty="0"/>
              <a:t>width(embedding</a:t>
            </a:r>
            <a:r>
              <a:rPr lang="ko-KR" altLang="en-US" sz="1600" dirty="0"/>
              <a:t> </a:t>
            </a:r>
            <a:r>
              <a:rPr lang="en-US" altLang="ko-KR" sz="1600" dirty="0"/>
              <a:t>dims)</a:t>
            </a:r>
            <a:r>
              <a:rPr lang="ko-KR" altLang="en-US" sz="1600" dirty="0"/>
              <a:t>를 늘려도 성능 개선 </a:t>
            </a:r>
            <a:r>
              <a:rPr lang="en-US" altLang="ko-KR" sz="1600" dirty="0"/>
              <a:t>X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/>
              <a:t>      </a:t>
            </a:r>
            <a:r>
              <a:rPr lang="en-US" altLang="ko-KR" sz="1600" b="1" dirty="0">
                <a:sym typeface="Wingdings" panose="05000000000000000000" pitchFamily="2" charset="2"/>
              </a:rPr>
              <a:t> L-Branch</a:t>
            </a:r>
            <a:r>
              <a:rPr lang="ko-KR" altLang="en-US" sz="1600" b="1" dirty="0">
                <a:sym typeface="Wingdings" panose="05000000000000000000" pitchFamily="2" charset="2"/>
              </a:rPr>
              <a:t>가 </a:t>
            </a:r>
            <a:r>
              <a:rPr lang="en-US" altLang="ko-KR" sz="1600" b="1" dirty="0">
                <a:sym typeface="Wingdings" panose="05000000000000000000" pitchFamily="2" charset="2"/>
              </a:rPr>
              <a:t>feature</a:t>
            </a:r>
            <a:r>
              <a:rPr lang="ko-KR" altLang="en-US" sz="1600" b="1" dirty="0">
                <a:sym typeface="Wingdings" panose="05000000000000000000" pitchFamily="2" charset="2"/>
              </a:rPr>
              <a:t>를 추출하는데 주요한 역할을 수행하며</a:t>
            </a:r>
            <a:r>
              <a:rPr lang="en-US" altLang="ko-KR" sz="1600" b="1" dirty="0">
                <a:sym typeface="Wingdings" panose="05000000000000000000" pitchFamily="2" charset="2"/>
              </a:rPr>
              <a:t>, S-branch</a:t>
            </a:r>
            <a:r>
              <a:rPr lang="ko-KR" altLang="en-US" sz="1600" b="1" dirty="0">
                <a:sym typeface="Wingdings" panose="05000000000000000000" pitchFamily="2" charset="2"/>
              </a:rPr>
              <a:t>는 추가 정보 제공 역할 한다고 언급됨</a:t>
            </a:r>
            <a:r>
              <a:rPr lang="en-US" altLang="ko-KR" sz="1600" b="1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>
                <a:sym typeface="Wingdings" panose="05000000000000000000" pitchFamily="2" charset="2"/>
              </a:rPr>
              <a:t>       </a:t>
            </a:r>
            <a:r>
              <a:rPr lang="en-US" altLang="ko-KR" sz="1600" b="1" dirty="0">
                <a:sym typeface="Wingdings" panose="05000000000000000000" pitchFamily="2" charset="2"/>
              </a:rPr>
              <a:t>S-Branch</a:t>
            </a:r>
            <a:r>
              <a:rPr lang="ko-KR" altLang="en-US" sz="1600" b="1" dirty="0">
                <a:sym typeface="Wingdings" panose="05000000000000000000" pitchFamily="2" charset="2"/>
              </a:rPr>
              <a:t>는 비교적 적은 연산으로 구성하여도 성능과 무관함</a:t>
            </a:r>
            <a:r>
              <a:rPr lang="en-US" altLang="ko-KR" sz="1600" b="1" dirty="0">
                <a:sym typeface="Wingdings" panose="05000000000000000000" pitchFamily="2" charset="2"/>
              </a:rPr>
              <a:t>.</a:t>
            </a:r>
            <a:r>
              <a:rPr lang="ko-KR" altLang="en-US" sz="1600" b="1" dirty="0"/>
              <a:t> </a:t>
            </a:r>
            <a:endParaRPr lang="en-US" altLang="ko-KR" sz="16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5755E4-B9F5-A424-2E9A-CBA23225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40" y="4137660"/>
            <a:ext cx="7162800" cy="20574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593B28C-87E7-0B2B-BC9E-3B80DE91029E}"/>
              </a:ext>
            </a:extLst>
          </p:cNvPr>
          <p:cNvSpPr/>
          <p:nvPr/>
        </p:nvSpPr>
        <p:spPr>
          <a:xfrm>
            <a:off x="2724150" y="5257800"/>
            <a:ext cx="6743700" cy="388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267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22924" y="1000859"/>
            <a:ext cx="11669076" cy="227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Effect of number of encoders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파란색으로 표시된 부분은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CrossViT</a:t>
            </a:r>
            <a:r>
              <a:rPr lang="en-US" altLang="ko-KR" sz="1600" dirty="0"/>
              <a:t>-S</a:t>
            </a:r>
            <a:r>
              <a:rPr lang="ko-KR" altLang="en-US" sz="1600" dirty="0"/>
              <a:t>와 비교하였을 때 바뀐 부분을 표시한 것임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Cross attention module,</a:t>
            </a:r>
            <a:r>
              <a:rPr lang="ko-KR" altLang="en-US" sz="1600" dirty="0"/>
              <a:t> </a:t>
            </a:r>
            <a:r>
              <a:rPr lang="en-US" altLang="ko-KR" sz="1600" dirty="0"/>
              <a:t>multi-scale transformer encoder</a:t>
            </a:r>
            <a:r>
              <a:rPr lang="ko-KR" altLang="en-US" sz="1600" dirty="0"/>
              <a:t>의 개수를 늘렸을 시</a:t>
            </a:r>
            <a:r>
              <a:rPr lang="en-US" altLang="ko-KR" sz="1600" dirty="0"/>
              <a:t>, </a:t>
            </a:r>
            <a:r>
              <a:rPr lang="ko-KR" altLang="en-US" sz="1600" b="1" dirty="0"/>
              <a:t>오히려 잦은 </a:t>
            </a:r>
            <a:r>
              <a:rPr lang="en-US" altLang="ko-KR" sz="1600" b="1" dirty="0"/>
              <a:t>fusion</a:t>
            </a:r>
            <a:r>
              <a:rPr lang="ko-KR" altLang="en-US" sz="1600" b="1" dirty="0"/>
              <a:t>으로 인한 </a:t>
            </a:r>
            <a:r>
              <a:rPr lang="ko-KR" altLang="en-US" sz="1600" b="1" dirty="0" err="1"/>
              <a:t>연산량만</a:t>
            </a:r>
            <a:r>
              <a:rPr lang="ko-KR" altLang="en-US" sz="1600" b="1" dirty="0"/>
              <a:t> 증가함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5755E4-B9F5-A424-2E9A-CBA23225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943350"/>
            <a:ext cx="7162800" cy="20574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E4CB41D-F76F-C03B-85D5-AA819393AF73}"/>
              </a:ext>
            </a:extLst>
          </p:cNvPr>
          <p:cNvSpPr/>
          <p:nvPr/>
        </p:nvSpPr>
        <p:spPr>
          <a:xfrm>
            <a:off x="2644140" y="5429250"/>
            <a:ext cx="6743700" cy="427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035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22924" y="1000859"/>
            <a:ext cx="11669076" cy="227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Summary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이미지 분류 성능 향상을 위해 </a:t>
            </a:r>
            <a:r>
              <a:rPr lang="en-US" altLang="ko-KR" sz="1600" dirty="0"/>
              <a:t>multi-scale feature</a:t>
            </a:r>
            <a:r>
              <a:rPr lang="ko-KR" altLang="en-US" sz="1600" dirty="0"/>
              <a:t>를 추출하고자 </a:t>
            </a:r>
            <a:r>
              <a:rPr lang="en-US" altLang="ko-KR" sz="1600" dirty="0"/>
              <a:t>dual branch </a:t>
            </a:r>
            <a:r>
              <a:rPr lang="en-US" altLang="ko-KR" sz="1600" dirty="0" err="1"/>
              <a:t>ViT</a:t>
            </a:r>
            <a:r>
              <a:rPr lang="ko-KR" altLang="en-US" sz="1600" dirty="0"/>
              <a:t>를 제안함</a:t>
            </a:r>
            <a:r>
              <a:rPr lang="en-US" altLang="ko-KR" sz="1600" dirty="0"/>
              <a:t>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서로 다른 </a:t>
            </a:r>
            <a:r>
              <a:rPr lang="en-US" altLang="ko-KR" sz="1600" dirty="0"/>
              <a:t>Scale</a:t>
            </a:r>
            <a:r>
              <a:rPr lang="ko-KR" altLang="en-US" sz="1600" dirty="0"/>
              <a:t>의 </a:t>
            </a:r>
            <a:r>
              <a:rPr lang="en-US" altLang="ko-KR" sz="1600" dirty="0"/>
              <a:t>patch token</a:t>
            </a:r>
            <a:r>
              <a:rPr lang="ko-KR" altLang="en-US" sz="1600" dirty="0"/>
              <a:t>을 </a:t>
            </a:r>
            <a:r>
              <a:rPr lang="en-US" altLang="ko-KR" sz="1600" dirty="0"/>
              <a:t>fusion </a:t>
            </a:r>
            <a:r>
              <a:rPr lang="ko-KR" altLang="en-US" sz="1600" dirty="0"/>
              <a:t>하기 위한 </a:t>
            </a:r>
            <a:r>
              <a:rPr lang="en-US" altLang="ko-KR" sz="1600" dirty="0"/>
              <a:t>Cross-Attention</a:t>
            </a:r>
            <a:r>
              <a:rPr lang="ko-KR" altLang="en-US" sz="1600" dirty="0"/>
              <a:t>을 제안</a:t>
            </a:r>
            <a:r>
              <a:rPr lang="en-US" altLang="ko-KR" sz="1600" dirty="0"/>
              <a:t>, </a:t>
            </a:r>
            <a:r>
              <a:rPr lang="ko-KR" altLang="en-US" sz="1600" dirty="0"/>
              <a:t>연산에 대한 부담 감소함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기존 </a:t>
            </a:r>
            <a:r>
              <a:rPr lang="en-US" altLang="ko-KR" sz="1600" dirty="0"/>
              <a:t>CNN </a:t>
            </a:r>
            <a:r>
              <a:rPr lang="ko-KR" altLang="en-US" sz="1600" dirty="0"/>
              <a:t>방법론보다 개선된 성능을 제공한다는 장점이 존재함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67542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C929B-1727-6725-6FC0-98181636E864}"/>
              </a:ext>
            </a:extLst>
          </p:cNvPr>
          <p:cNvSpPr txBox="1"/>
          <p:nvPr/>
        </p:nvSpPr>
        <p:spPr>
          <a:xfrm>
            <a:off x="400050" y="1039756"/>
            <a:ext cx="11606167" cy="47784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CNN with Attention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Feature representation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향상시키기 위해 다양한 형태의 </a:t>
            </a:r>
            <a:r>
              <a:rPr lang="en-US" altLang="ko-KR" dirty="0"/>
              <a:t>Attention </a:t>
            </a:r>
            <a:r>
              <a:rPr lang="ko-KR" altLang="en-US" dirty="0"/>
              <a:t>기법이 제시되었음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dirty="0"/>
              <a:t>     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err="1"/>
              <a:t>SENet</a:t>
            </a:r>
            <a:r>
              <a:rPr lang="en-US" altLang="ko-KR" dirty="0"/>
              <a:t> (channel-attention) / CBAM (channel + spatial-attention) / </a:t>
            </a:r>
            <a:r>
              <a:rPr lang="en-US" altLang="ko-KR" dirty="0" err="1"/>
              <a:t>ECANet</a:t>
            </a:r>
            <a:r>
              <a:rPr lang="en-US" altLang="ko-KR" dirty="0"/>
              <a:t> (efficient channel attention) / SASA, SAN           </a:t>
            </a:r>
            <a:br>
              <a:rPr lang="en-US" altLang="ko-KR" dirty="0"/>
            </a:br>
            <a:r>
              <a:rPr lang="en-US" altLang="ko-KR" dirty="0"/>
              <a:t>           (local attention layer to replace convolution layer)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이러한 접근 방식은 </a:t>
            </a:r>
            <a:r>
              <a:rPr lang="ko-KR" altLang="en-US" b="1" dirty="0"/>
              <a:t>자체적인 복잡성으로 인해 </a:t>
            </a:r>
            <a:r>
              <a:rPr lang="en-US" altLang="ko-KR" b="1" dirty="0"/>
              <a:t>feature</a:t>
            </a:r>
            <a:r>
              <a:rPr lang="ko-KR" altLang="en-US" b="1" dirty="0"/>
              <a:t>를</a:t>
            </a:r>
            <a:r>
              <a:rPr lang="en-US" altLang="ko-KR" b="1" dirty="0"/>
              <a:t> </a:t>
            </a:r>
            <a:r>
              <a:rPr lang="ko-KR" altLang="en-US" b="1" dirty="0"/>
              <a:t>바라보는 범위를 지역적으로 제한</a:t>
            </a:r>
            <a:r>
              <a:rPr lang="ko-KR" altLang="en-US" dirty="0"/>
              <a:t>함</a:t>
            </a:r>
            <a:r>
              <a:rPr lang="en-US" altLang="ko-KR" dirty="0"/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dirty="0"/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065BE4-B016-E0AB-8E7A-C7D550BC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90" y="3758073"/>
            <a:ext cx="4267200" cy="21808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B2BB33B-B685-1935-D075-A4C14436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930" y="3933261"/>
            <a:ext cx="4164330" cy="2086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D45F82-406E-7A29-5517-71C18EF88D29}"/>
              </a:ext>
            </a:extLst>
          </p:cNvPr>
          <p:cNvSpPr txBox="1"/>
          <p:nvPr/>
        </p:nvSpPr>
        <p:spPr>
          <a:xfrm>
            <a:off x="1215390" y="5938946"/>
            <a:ext cx="377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efficient channel attention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68E0D-E599-344D-04FE-C88D402AEE8F}"/>
              </a:ext>
            </a:extLst>
          </p:cNvPr>
          <p:cNvSpPr txBox="1"/>
          <p:nvPr/>
        </p:nvSpPr>
        <p:spPr>
          <a:xfrm>
            <a:off x="6490334" y="5997575"/>
            <a:ext cx="377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Spatial attention + Channel attention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16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C929B-1727-6725-6FC0-98181636E864}"/>
              </a:ext>
            </a:extLst>
          </p:cNvPr>
          <p:cNvSpPr txBox="1"/>
          <p:nvPr/>
        </p:nvSpPr>
        <p:spPr>
          <a:xfrm>
            <a:off x="400050" y="946535"/>
            <a:ext cx="11761469" cy="4763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CNN with Attention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최근</a:t>
            </a:r>
            <a:r>
              <a:rPr lang="en-US" altLang="ko-KR" dirty="0"/>
              <a:t>, </a:t>
            </a:r>
            <a:r>
              <a:rPr lang="en-US" altLang="ko-KR" dirty="0" err="1"/>
              <a:t>LambdaNetwork</a:t>
            </a:r>
            <a:r>
              <a:rPr lang="en-US" altLang="ko-KR" dirty="0"/>
              <a:t>(</a:t>
            </a:r>
            <a:r>
              <a:rPr lang="en-US" altLang="ko-KR" b="1" dirty="0"/>
              <a:t>content,</a:t>
            </a:r>
            <a:r>
              <a:rPr lang="ko-KR" altLang="en-US" b="1" dirty="0"/>
              <a:t> </a:t>
            </a:r>
            <a:r>
              <a:rPr lang="en-US" altLang="ko-KR" b="1" dirty="0"/>
              <a:t>position</a:t>
            </a:r>
            <a:r>
              <a:rPr lang="ko-KR" altLang="en-US" b="1" dirty="0"/>
              <a:t>을 모두 고려하는 </a:t>
            </a:r>
            <a:r>
              <a:rPr lang="en-US" altLang="ko-KR" b="1" dirty="0"/>
              <a:t>attention</a:t>
            </a:r>
            <a:r>
              <a:rPr lang="en-US" altLang="ko-KR" dirty="0"/>
              <a:t>),  </a:t>
            </a:r>
            <a:r>
              <a:rPr lang="en-US" altLang="ko-KR" dirty="0" err="1"/>
              <a:t>BoTNet</a:t>
            </a:r>
            <a:r>
              <a:rPr lang="en-US" altLang="ko-KR" dirty="0"/>
              <a:t>(</a:t>
            </a:r>
            <a:r>
              <a:rPr lang="en-US" altLang="ko-KR" b="1" dirty="0" err="1"/>
              <a:t>ResNet</a:t>
            </a:r>
            <a:r>
              <a:rPr lang="ko-KR" altLang="en-US" b="1" dirty="0"/>
              <a:t>의 마지막 </a:t>
            </a:r>
            <a:r>
              <a:rPr lang="en-US" altLang="ko-KR" b="1" dirty="0"/>
              <a:t>3</a:t>
            </a:r>
            <a:r>
              <a:rPr lang="ko-KR" altLang="en-US" b="1" dirty="0"/>
              <a:t>개 </a:t>
            </a:r>
            <a:r>
              <a:rPr lang="en-US" altLang="ko-KR" b="1" dirty="0"/>
              <a:t>bottleneck block</a:t>
            </a:r>
            <a:r>
              <a:rPr lang="ko-KR" altLang="en-US" b="1" dirty="0"/>
              <a:t>의 </a:t>
            </a:r>
            <a:r>
              <a:rPr lang="en-US" altLang="ko-KR" b="1" dirty="0"/>
              <a:t>convolution</a:t>
            </a:r>
            <a:r>
              <a:rPr lang="ko-KR" altLang="en-US" b="1" dirty="0"/>
              <a:t>을 </a:t>
            </a:r>
            <a:r>
              <a:rPr lang="en-US" altLang="ko-KR" b="1" dirty="0"/>
              <a:t>global self attention</a:t>
            </a:r>
            <a:r>
              <a:rPr lang="ko-KR" altLang="en-US" b="1" dirty="0"/>
              <a:t>으로 대체</a:t>
            </a:r>
            <a:r>
              <a:rPr lang="en-US" altLang="ko-KR" dirty="0"/>
              <a:t>)</a:t>
            </a:r>
            <a:r>
              <a:rPr lang="ko-KR" altLang="en-US" dirty="0"/>
              <a:t>과 같이 </a:t>
            </a:r>
            <a:r>
              <a:rPr lang="en-US" altLang="ko-KR" dirty="0"/>
              <a:t> </a:t>
            </a:r>
            <a:r>
              <a:rPr lang="ko-KR" altLang="en-US" dirty="0"/>
              <a:t>이미지 분류 벤치마크에서 강력한 성능을 달성하는 모델들이 제안되는 추세임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그렇지만 본 논문은 </a:t>
            </a:r>
            <a:r>
              <a:rPr lang="en-US" altLang="ko-KR" dirty="0" err="1"/>
              <a:t>ViT</a:t>
            </a:r>
            <a:r>
              <a:rPr lang="ko-KR" altLang="en-US" dirty="0"/>
              <a:t>처럼 순수하게 </a:t>
            </a:r>
            <a:r>
              <a:rPr lang="en-US" altLang="ko-KR" b="1" dirty="0"/>
              <a:t>self-attention</a:t>
            </a:r>
            <a:r>
              <a:rPr lang="ko-KR" altLang="en-US" b="1" dirty="0"/>
              <a:t>으로만 </a:t>
            </a:r>
            <a:r>
              <a:rPr lang="en-US" altLang="ko-KR" b="1" dirty="0"/>
              <a:t>Multi-scale feature representation</a:t>
            </a:r>
            <a:r>
              <a:rPr lang="ko-KR" altLang="en-US" b="1" dirty="0"/>
              <a:t>에 대해서 고려함</a:t>
            </a:r>
            <a:r>
              <a:rPr lang="en-US" altLang="ko-KR" b="1" dirty="0"/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dirty="0"/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347F97-E1B4-4854-05A0-C4B225E4B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55" y="3624262"/>
            <a:ext cx="70580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8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400051" y="1143137"/>
            <a:ext cx="11791950" cy="3501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Vision Transformer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Vision Transformer(</a:t>
            </a:r>
            <a:r>
              <a:rPr lang="en-US" altLang="ko-KR" dirty="0" err="1"/>
              <a:t>ViT</a:t>
            </a:r>
            <a:r>
              <a:rPr lang="en-US" altLang="ko-KR" dirty="0"/>
              <a:t>)</a:t>
            </a:r>
            <a:r>
              <a:rPr lang="ko-KR" altLang="en-US" dirty="0"/>
              <a:t>는 </a:t>
            </a:r>
            <a:r>
              <a:rPr lang="en-US" altLang="ko-KR" dirty="0"/>
              <a:t>Transformer encoder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이미지 분류 </a:t>
            </a:r>
            <a:r>
              <a:rPr lang="en-US" altLang="ko-KR" dirty="0"/>
              <a:t>task</a:t>
            </a:r>
            <a:r>
              <a:rPr lang="ko-KR" altLang="en-US" dirty="0"/>
              <a:t>에 맞게 변형한 모델임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err="1"/>
              <a:t>ViT</a:t>
            </a:r>
            <a:r>
              <a:rPr lang="ko-KR" altLang="en-US" dirty="0"/>
              <a:t>는 이미지 분류 </a:t>
            </a:r>
            <a:r>
              <a:rPr lang="en-US" altLang="ko-KR" dirty="0"/>
              <a:t>task</a:t>
            </a:r>
            <a:r>
              <a:rPr lang="ko-KR" altLang="en-US" dirty="0"/>
              <a:t>에서 </a:t>
            </a:r>
            <a:r>
              <a:rPr lang="en-US" altLang="ko-KR" b="1" dirty="0"/>
              <a:t>CNN</a:t>
            </a:r>
            <a:r>
              <a:rPr lang="ko-KR" altLang="en-US" b="1" dirty="0"/>
              <a:t>에 준하는 성능을 기록하였으며</a:t>
            </a:r>
            <a:r>
              <a:rPr lang="en-US" altLang="ko-KR" dirty="0"/>
              <a:t>, </a:t>
            </a:r>
            <a:r>
              <a:rPr lang="en-US" altLang="ko-KR" dirty="0" err="1"/>
              <a:t>ViT</a:t>
            </a:r>
            <a:r>
              <a:rPr lang="ko-KR" altLang="en-US" dirty="0"/>
              <a:t>를 응용한 모델들이 다수 발표되는 중임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A16663-4D4E-F119-DD85-E86EED37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226118"/>
            <a:ext cx="4536568" cy="31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3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02921" y="1085035"/>
            <a:ext cx="11791950" cy="4486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Multi-Scale CNNs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Image</a:t>
            </a:r>
            <a:r>
              <a:rPr lang="ko-KR" altLang="en-US" dirty="0"/>
              <a:t> </a:t>
            </a:r>
            <a:r>
              <a:rPr lang="en-US" altLang="ko-KR" dirty="0"/>
              <a:t>pyramids, scale-space representation, coarse-to-fine approach </a:t>
            </a:r>
            <a:r>
              <a:rPr lang="ko-KR" altLang="en-US" dirty="0"/>
              <a:t>등 과거부터 </a:t>
            </a:r>
            <a:r>
              <a:rPr lang="en-US" altLang="ko-KR" dirty="0"/>
              <a:t>multi-scale feature representation</a:t>
            </a:r>
            <a:r>
              <a:rPr lang="ko-KR" altLang="en-US" dirty="0"/>
              <a:t>을 추출하기 위한 방법론들은 많이 제시됨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이러한 방법론들은 이미지 분류</a:t>
            </a:r>
            <a:r>
              <a:rPr lang="en-US" altLang="ko-KR" dirty="0"/>
              <a:t> </a:t>
            </a:r>
            <a:r>
              <a:rPr lang="ko-KR" altLang="en-US" dirty="0"/>
              <a:t>및 객체 탐지 분야에서 성능을 향상시키는 요인이라는 것을 확인하였음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최근 진행된 연구들은 </a:t>
            </a:r>
            <a:r>
              <a:rPr lang="en-US" altLang="ko-KR" dirty="0"/>
              <a:t> Big-Little Net, </a:t>
            </a:r>
            <a:r>
              <a:rPr lang="en-US" altLang="ko-KR" dirty="0" err="1"/>
              <a:t>OctNet</a:t>
            </a:r>
            <a:r>
              <a:rPr lang="en-US" altLang="ko-KR" dirty="0"/>
              <a:t>, </a:t>
            </a:r>
            <a:r>
              <a:rPr lang="en-US" altLang="ko-KR" dirty="0" err="1"/>
              <a:t>bLVNet</a:t>
            </a:r>
            <a:r>
              <a:rPr lang="en-US" altLang="ko-KR" dirty="0"/>
              <a:t>-TAM </a:t>
            </a:r>
            <a:r>
              <a:rPr lang="ko-KR" altLang="en-US" dirty="0"/>
              <a:t>등이 있음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30460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0D43A-89F5-154D-C868-C377E78535E2}"/>
                  </a:ext>
                </a:extLst>
              </p:cNvPr>
              <p:cNvSpPr txBox="1"/>
              <p:nvPr/>
            </p:nvSpPr>
            <p:spPr>
              <a:xfrm>
                <a:off x="400050" y="1125388"/>
                <a:ext cx="7063740" cy="46072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ko-KR" sz="2800" b="1" dirty="0"/>
                  <a:t>Overview of </a:t>
                </a:r>
                <a:r>
                  <a:rPr lang="en-US" altLang="ko-KR" sz="2800" b="1" dirty="0" err="1"/>
                  <a:t>CrossViT</a:t>
                </a:r>
                <a:endParaRPr lang="en-US" altLang="ko-KR" sz="2800" b="1" dirty="0"/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dirty="0" err="1"/>
                  <a:t>CrossViT</a:t>
                </a:r>
                <a:r>
                  <a:rPr lang="ko-KR" altLang="en-US" sz="1600" dirty="0"/>
                  <a:t>의 전체적인 구조를 보여주는 그림임</a:t>
                </a:r>
                <a:r>
                  <a:rPr lang="en-US" altLang="ko-KR" sz="16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입력 데이터를 </a:t>
                </a:r>
                <a:r>
                  <a:rPr lang="en-US" altLang="ko-KR" sz="1600" dirty="0"/>
                  <a:t>patch</a:t>
                </a:r>
                <a:r>
                  <a:rPr lang="ko-KR" altLang="en-US" sz="1600" dirty="0"/>
                  <a:t>로 나누는데</a:t>
                </a:r>
                <a:r>
                  <a:rPr lang="en-US" altLang="ko-K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ko-KR" altLang="en-US" sz="1600" dirty="0"/>
                  <a:t>로 따로 나누어 </a:t>
                </a:r>
                <a:r>
                  <a:rPr lang="en-US" altLang="ko-KR" sz="1600" dirty="0"/>
                  <a:t>image token</a:t>
                </a:r>
                <a:r>
                  <a:rPr lang="ko-KR" altLang="en-US" sz="1600" dirty="0"/>
                  <a:t>을 생성하여 </a:t>
                </a:r>
                <a:r>
                  <a:rPr lang="en-US" altLang="ko-KR" sz="1600" dirty="0"/>
                  <a:t>Cross Attention</a:t>
                </a:r>
                <a:r>
                  <a:rPr lang="ko-KR" altLang="en-US" sz="1600" dirty="0"/>
                  <a:t>에서 이들을 </a:t>
                </a:r>
                <a:r>
                  <a:rPr lang="en-US" altLang="ko-KR" sz="1600" dirty="0"/>
                  <a:t>fusion </a:t>
                </a:r>
                <a:r>
                  <a:rPr lang="ko-KR" altLang="en-US" sz="1600" dirty="0"/>
                  <a:t>하는 것이 핵심임</a:t>
                </a:r>
                <a:r>
                  <a:rPr lang="en-US" altLang="ko-KR" sz="1600" dirty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ko-KR" sz="1600" dirty="0"/>
                  <a:t>       L-Branch : Coarse-grained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patch size</a:t>
                </a:r>
                <a:r>
                  <a:rPr lang="ko-KR" altLang="en-US" sz="1600" dirty="0"/>
                  <a:t>를 다루는 큰 가지 부분</a:t>
                </a:r>
                <a:endParaRPr lang="en-US" altLang="ko-KR" sz="1600" dirty="0"/>
              </a:p>
              <a:p>
                <a:pPr>
                  <a:spcAft>
                    <a:spcPts val="1200"/>
                  </a:spcAft>
                </a:pPr>
                <a:r>
                  <a:rPr lang="en-US" altLang="ko-KR" sz="1600" b="1" dirty="0"/>
                  <a:t>                          </a:t>
                </a:r>
                <a:r>
                  <a:rPr lang="ko-KR" altLang="en-US" sz="1600" b="1" dirty="0"/>
                  <a:t>더 많은 </a:t>
                </a:r>
                <a:r>
                  <a:rPr lang="en-US" altLang="ko-KR" sz="1600" b="1" dirty="0"/>
                  <a:t>Transformer encoder(M</a:t>
                </a:r>
                <a:r>
                  <a:rPr lang="ko-KR" altLang="en-US" sz="1600" b="1" dirty="0"/>
                  <a:t>개</a:t>
                </a:r>
                <a:r>
                  <a:rPr lang="en-US" altLang="ko-KR" sz="1600" b="1" dirty="0"/>
                  <a:t>)</a:t>
                </a:r>
                <a:r>
                  <a:rPr lang="ko-KR" altLang="en-US" sz="1600" b="1" dirty="0"/>
                  <a:t>와 더 넓은 </a:t>
                </a:r>
                <a:r>
                  <a:rPr lang="en-US" altLang="ko-KR" sz="1600" b="1" dirty="0"/>
                  <a:t>Embedding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ko-KR" sz="1600" b="1" dirty="0"/>
                  <a:t>                           </a:t>
                </a:r>
                <a:r>
                  <a:rPr lang="ko-KR" altLang="en-US" sz="1600" b="1" dirty="0"/>
                  <a:t>차원을 지님</a:t>
                </a:r>
                <a:r>
                  <a:rPr lang="en-US" altLang="ko-KR" sz="1600" b="1" dirty="0"/>
                  <a:t>.</a:t>
                </a:r>
                <a:r>
                  <a:rPr lang="ko-KR" altLang="en-US" sz="1600" b="1" dirty="0"/>
                  <a:t>  </a:t>
                </a:r>
                <a:endParaRPr lang="en-US" altLang="ko-KR" sz="1600" b="1" dirty="0"/>
              </a:p>
              <a:p>
                <a:pPr>
                  <a:spcAft>
                    <a:spcPts val="1200"/>
                  </a:spcAft>
                </a:pPr>
                <a:r>
                  <a:rPr lang="en-US" altLang="ko-KR" sz="1600" dirty="0"/>
                  <a:t>       S-Branch : Fine-grained patch size</a:t>
                </a:r>
                <a:r>
                  <a:rPr lang="ko-KR" altLang="en-US" sz="1600" dirty="0"/>
                  <a:t>를 다루는 작은 가지 부분</a:t>
                </a:r>
                <a:endParaRPr lang="en-US" altLang="ko-KR" sz="1600" dirty="0"/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ko-KR" sz="1600" dirty="0"/>
                  <a:t>                          </a:t>
                </a:r>
                <a:r>
                  <a:rPr lang="ko-KR" altLang="en-US" sz="1600" b="1" dirty="0"/>
                  <a:t>더  적은 </a:t>
                </a:r>
                <a:r>
                  <a:rPr lang="en-US" altLang="ko-KR" sz="1600" b="1" dirty="0"/>
                  <a:t>Transformer encoder(N</a:t>
                </a:r>
                <a:r>
                  <a:rPr lang="ko-KR" altLang="en-US" sz="1600" b="1" dirty="0"/>
                  <a:t>개</a:t>
                </a:r>
                <a:r>
                  <a:rPr lang="en-US" altLang="ko-KR" sz="1600" b="1" dirty="0"/>
                  <a:t>)</a:t>
                </a:r>
                <a:r>
                  <a:rPr lang="ko-KR" altLang="en-US" sz="1600" b="1" dirty="0"/>
                  <a:t>와</a:t>
                </a:r>
                <a:r>
                  <a:rPr lang="en-US" altLang="ko-KR" sz="1600" b="1" dirty="0"/>
                  <a:t> </a:t>
                </a:r>
                <a:r>
                  <a:rPr lang="ko-KR" altLang="en-US" sz="1600" b="1" dirty="0"/>
                  <a:t>더 작은 </a:t>
                </a:r>
                <a:r>
                  <a:rPr lang="en-US" altLang="ko-KR" sz="1600" b="1" dirty="0"/>
                  <a:t>Embedding   </a:t>
                </a:r>
                <a:br>
                  <a:rPr lang="en-US" altLang="ko-KR" sz="1600" b="1" dirty="0"/>
                </a:br>
                <a:r>
                  <a:rPr lang="en-US" altLang="ko-KR" sz="1600" b="1" dirty="0"/>
                  <a:t>                          </a:t>
                </a:r>
                <a:r>
                  <a:rPr lang="ko-KR" altLang="en-US" sz="1600" b="1" dirty="0"/>
                  <a:t>차원을 지님</a:t>
                </a:r>
                <a:r>
                  <a:rPr lang="en-US" altLang="ko-KR" sz="1600" b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0D43A-89F5-154D-C868-C377E7853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125388"/>
                <a:ext cx="7063740" cy="4607223"/>
              </a:xfrm>
              <a:prstGeom prst="rect">
                <a:avLst/>
              </a:prstGeom>
              <a:blipFill>
                <a:blip r:embed="rId3"/>
                <a:stretch>
                  <a:fillRect l="-1813" b="-13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7A629ECC-C43D-4A8B-617C-09103D09D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31" y="1275435"/>
            <a:ext cx="4381519" cy="50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5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521061" y="1425693"/>
            <a:ext cx="6435978" cy="3008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Overview of </a:t>
            </a:r>
            <a:r>
              <a:rPr lang="en-US" altLang="ko-KR" sz="2800" b="1" dirty="0" err="1"/>
              <a:t>CrossViT</a:t>
            </a:r>
            <a:endParaRPr lang="en-US" altLang="ko-KR" sz="2800" b="1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이 두 가지 부분이 </a:t>
            </a:r>
            <a:r>
              <a:rPr lang="en-US" altLang="ko-KR" sz="1600" dirty="0"/>
              <a:t>L</a:t>
            </a:r>
            <a:r>
              <a:rPr lang="ko-KR" altLang="en-US" sz="1600" dirty="0"/>
              <a:t>번 </a:t>
            </a:r>
            <a:r>
              <a:rPr lang="en-US" altLang="ko-KR" sz="1600" dirty="0"/>
              <a:t>Cross Attention</a:t>
            </a:r>
            <a:r>
              <a:rPr lang="ko-KR" altLang="en-US" sz="1600" dirty="0"/>
              <a:t>을 수행함</a:t>
            </a:r>
            <a:r>
              <a:rPr lang="en-US" altLang="ko-KR" sz="1600"/>
              <a:t>.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그리고 두 </a:t>
            </a:r>
            <a:r>
              <a:rPr lang="en-US" altLang="ko-KR" sz="1600" dirty="0"/>
              <a:t>branch </a:t>
            </a:r>
            <a:r>
              <a:rPr lang="ko-KR" altLang="en-US" sz="1600" dirty="0"/>
              <a:t>마지막에서 </a:t>
            </a:r>
            <a:r>
              <a:rPr lang="en-US" altLang="ko-KR" sz="1600" dirty="0"/>
              <a:t>Class token</a:t>
            </a:r>
            <a:r>
              <a:rPr lang="ko-KR" altLang="en-US" sz="1600" dirty="0"/>
              <a:t>을 이용하여 예측 결과에 반영함</a:t>
            </a:r>
            <a:r>
              <a:rPr lang="en-US" altLang="ko-KR" sz="1600" dirty="0"/>
              <a:t>.</a:t>
            </a:r>
            <a:r>
              <a:rPr lang="ko-KR" altLang="en-US" sz="1600" dirty="0"/>
              <a:t>  </a:t>
            </a:r>
            <a:r>
              <a:rPr lang="en-US" altLang="ko-KR" sz="1600" dirty="0"/>
              <a:t>Class token</a:t>
            </a:r>
            <a:r>
              <a:rPr lang="ko-KR" altLang="en-US" sz="1600" dirty="0"/>
              <a:t>은 </a:t>
            </a:r>
            <a:r>
              <a:rPr lang="en-US" altLang="ko-KR" sz="1600" dirty="0"/>
              <a:t>encoder </a:t>
            </a:r>
            <a:r>
              <a:rPr lang="ko-KR" altLang="en-US" sz="1600" dirty="0"/>
              <a:t>입력 전 </a:t>
            </a:r>
            <a:r>
              <a:rPr lang="en-US" altLang="ko-KR" sz="1600" dirty="0"/>
              <a:t>positional embedding</a:t>
            </a:r>
            <a:r>
              <a:rPr lang="ko-KR" altLang="en-US" sz="1600" dirty="0"/>
              <a:t>이 추가 되어 학습이 가능하게 됨</a:t>
            </a:r>
            <a:r>
              <a:rPr lang="en-US" altLang="ko-KR" sz="1600" dirty="0"/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A629ECC-C43D-4A8B-617C-09103D09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811" y="1275435"/>
            <a:ext cx="4381519" cy="508091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4B97E6B-F8ED-C974-80B7-9780569F9974}"/>
              </a:ext>
            </a:extLst>
          </p:cNvPr>
          <p:cNvSpPr/>
          <p:nvPr/>
        </p:nvSpPr>
        <p:spPr>
          <a:xfrm>
            <a:off x="7280900" y="4267578"/>
            <a:ext cx="3863340" cy="464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22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A87FF-4945-DA20-7D3E-B0EFC64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8743950" cy="4730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18F506-E227-9F96-C181-B9FE6EF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0D43A-89F5-154D-C868-C377E78535E2}"/>
              </a:ext>
            </a:extLst>
          </p:cNvPr>
          <p:cNvSpPr txBox="1"/>
          <p:nvPr/>
        </p:nvSpPr>
        <p:spPr>
          <a:xfrm>
            <a:off x="380999" y="872491"/>
            <a:ext cx="11430001" cy="21142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2800" b="1" dirty="0"/>
              <a:t>Multi-Scale Feature Fusion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600" dirty="0"/>
              <a:t>앞서 언급했던  효율적인 </a:t>
            </a:r>
            <a:r>
              <a:rPr lang="en-US" altLang="ko-KR" sz="1600" dirty="0"/>
              <a:t>Feature </a:t>
            </a:r>
            <a:r>
              <a:rPr lang="ko-KR" altLang="en-US" sz="1600" dirty="0"/>
              <a:t>간 </a:t>
            </a:r>
            <a:r>
              <a:rPr lang="en-US" altLang="ko-KR" sz="1600" dirty="0"/>
              <a:t>Fusion</a:t>
            </a:r>
            <a:r>
              <a:rPr lang="ko-KR" altLang="en-US" sz="1600" dirty="0"/>
              <a:t>은 </a:t>
            </a:r>
            <a:r>
              <a:rPr lang="en-US" altLang="ko-KR" sz="1600" dirty="0"/>
              <a:t>multi-scale feature representation</a:t>
            </a:r>
            <a:r>
              <a:rPr lang="ko-KR" altLang="en-US" sz="1600" dirty="0"/>
              <a:t>을 학습하는 데 중요한 역할을 지님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4</a:t>
            </a:r>
            <a:r>
              <a:rPr lang="ko-KR" altLang="en-US" sz="1600" dirty="0"/>
              <a:t>가지의 결합 방식을 본 논문에서는 제시하였으며</a:t>
            </a:r>
            <a:r>
              <a:rPr lang="en-US" altLang="ko-KR" sz="1600" dirty="0"/>
              <a:t>, </a:t>
            </a:r>
            <a:r>
              <a:rPr lang="ko-KR" altLang="en-US" sz="1600" b="1" dirty="0"/>
              <a:t>앞 </a:t>
            </a:r>
            <a:r>
              <a:rPr lang="en-US" altLang="ko-KR" sz="1600" b="1" dirty="0"/>
              <a:t>3</a:t>
            </a:r>
            <a:r>
              <a:rPr lang="ko-KR" altLang="en-US" sz="1600" b="1" dirty="0"/>
              <a:t>가지는 비교하기 위한 제안한 직관적인 방법이고</a:t>
            </a:r>
            <a:r>
              <a:rPr lang="en-US" altLang="ko-KR" sz="1600" b="1" dirty="0"/>
              <a:t>, (d)</a:t>
            </a:r>
            <a:r>
              <a:rPr lang="ko-KR" altLang="en-US" sz="1600" b="1" dirty="0"/>
              <a:t>는 논문에서 채택한 방법임</a:t>
            </a:r>
            <a:r>
              <a:rPr lang="en-US" altLang="ko-KR" sz="1600" b="1" dirty="0"/>
              <a:t>.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30966B2-2C47-9A34-1293-06AD345A3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4" y="3215003"/>
            <a:ext cx="10269761" cy="223710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7FA3B52-9CE1-6848-C51F-0A55E75201F2}"/>
              </a:ext>
            </a:extLst>
          </p:cNvPr>
          <p:cNvSpPr/>
          <p:nvPr/>
        </p:nvSpPr>
        <p:spPr>
          <a:xfrm>
            <a:off x="592454" y="3215003"/>
            <a:ext cx="7534276" cy="1677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06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9218</TotalTime>
  <Words>1394</Words>
  <Application>Microsoft Office PowerPoint</Application>
  <PresentationFormat>와이드스크린</PresentationFormat>
  <Paragraphs>201</Paragraphs>
  <Slides>26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CrossViT: Cross-Attention Multi-Scale Vision Transformer for Image Classification</vt:lpstr>
      <vt:lpstr>Introduction</vt:lpstr>
      <vt:lpstr>Related Works</vt:lpstr>
      <vt:lpstr>Related Works</vt:lpstr>
      <vt:lpstr>Related Works</vt:lpstr>
      <vt:lpstr>Related Works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Ablation Study</vt:lpstr>
      <vt:lpstr>Experiments Setup</vt:lpstr>
      <vt:lpstr>Experiments Setup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문기렴</cp:lastModifiedBy>
  <cp:revision>620</cp:revision>
  <dcterms:created xsi:type="dcterms:W3CDTF">2020-01-31T06:40:47Z</dcterms:created>
  <dcterms:modified xsi:type="dcterms:W3CDTF">2023-03-13T08:08:18Z</dcterms:modified>
</cp:coreProperties>
</file>